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 id="2147483732" r:id="rId2"/>
  </p:sldMasterIdLst>
  <p:notesMasterIdLst>
    <p:notesMasterId r:id="rId162"/>
  </p:notesMasterIdLst>
  <p:sldIdLst>
    <p:sldId id="554" r:id="rId3"/>
    <p:sldId id="776" r:id="rId4"/>
    <p:sldId id="777" r:id="rId5"/>
    <p:sldId id="781" r:id="rId6"/>
    <p:sldId id="775" r:id="rId7"/>
    <p:sldId id="259" r:id="rId8"/>
    <p:sldId id="272" r:id="rId9"/>
    <p:sldId id="768" r:id="rId10"/>
    <p:sldId id="769" r:id="rId11"/>
    <p:sldId id="478" r:id="rId12"/>
    <p:sldId id="477" r:id="rId13"/>
    <p:sldId id="271" r:id="rId14"/>
    <p:sldId id="479" r:id="rId15"/>
    <p:sldId id="480" r:id="rId16"/>
    <p:sldId id="333" r:id="rId17"/>
    <p:sldId id="481" r:id="rId18"/>
    <p:sldId id="334" r:id="rId19"/>
    <p:sldId id="482" r:id="rId20"/>
    <p:sldId id="483" r:id="rId21"/>
    <p:sldId id="553" r:id="rId22"/>
    <p:sldId id="260" r:id="rId23"/>
    <p:sldId id="261" r:id="rId24"/>
    <p:sldId id="555" r:id="rId25"/>
    <p:sldId id="557" r:id="rId26"/>
    <p:sldId id="558" r:id="rId27"/>
    <p:sldId id="263" r:id="rId28"/>
    <p:sldId id="264" r:id="rId29"/>
    <p:sldId id="265" r:id="rId30"/>
    <p:sldId id="778" r:id="rId31"/>
    <p:sldId id="267" r:id="rId32"/>
    <p:sldId id="268" r:id="rId33"/>
    <p:sldId id="269" r:id="rId34"/>
    <p:sldId id="833" r:id="rId35"/>
    <p:sldId id="853" r:id="rId36"/>
    <p:sldId id="854" r:id="rId37"/>
    <p:sldId id="270" r:id="rId38"/>
    <p:sldId id="783" r:id="rId39"/>
    <p:sldId id="784" r:id="rId40"/>
    <p:sldId id="720" r:id="rId41"/>
    <p:sldId id="274" r:id="rId42"/>
    <p:sldId id="508" r:id="rId43"/>
    <p:sldId id="275" r:id="rId44"/>
    <p:sldId id="277" r:id="rId45"/>
    <p:sldId id="278" r:id="rId46"/>
    <p:sldId id="468" r:id="rId47"/>
    <p:sldId id="279" r:id="rId48"/>
    <p:sldId id="559" r:id="rId49"/>
    <p:sldId id="284" r:id="rId50"/>
    <p:sldId id="285" r:id="rId51"/>
    <p:sldId id="855" r:id="rId52"/>
    <p:sldId id="286" r:id="rId53"/>
    <p:sldId id="287" r:id="rId54"/>
    <p:sldId id="288" r:id="rId55"/>
    <p:sldId id="281" r:id="rId56"/>
    <p:sldId id="289" r:id="rId57"/>
    <p:sldId id="290" r:id="rId58"/>
    <p:sldId id="291" r:id="rId59"/>
    <p:sldId id="283" r:id="rId60"/>
    <p:sldId id="541" r:id="rId61"/>
    <p:sldId id="542" r:id="rId62"/>
    <p:sldId id="292" r:id="rId63"/>
    <p:sldId id="293" r:id="rId64"/>
    <p:sldId id="294" r:id="rId65"/>
    <p:sldId id="503" r:id="rId66"/>
    <p:sldId id="295" r:id="rId67"/>
    <p:sldId id="543" r:id="rId68"/>
    <p:sldId id="296" r:id="rId69"/>
    <p:sldId id="561" r:id="rId70"/>
    <p:sldId id="560" r:id="rId71"/>
    <p:sldId id="300" r:id="rId72"/>
    <p:sldId id="785" r:id="rId73"/>
    <p:sldId id="301" r:id="rId74"/>
    <p:sldId id="302" r:id="rId75"/>
    <p:sldId id="303" r:id="rId76"/>
    <p:sldId id="562" r:id="rId77"/>
    <p:sldId id="563" r:id="rId78"/>
    <p:sldId id="566" r:id="rId79"/>
    <p:sldId id="780" r:id="rId80"/>
    <p:sldId id="770" r:id="rId81"/>
    <p:sldId id="771" r:id="rId82"/>
    <p:sldId id="772" r:id="rId83"/>
    <p:sldId id="567" r:id="rId84"/>
    <p:sldId id="569" r:id="rId85"/>
    <p:sldId id="573" r:id="rId86"/>
    <p:sldId id="571" r:id="rId87"/>
    <p:sldId id="546" r:id="rId88"/>
    <p:sldId id="572" r:id="rId89"/>
    <p:sldId id="304" r:id="rId90"/>
    <p:sldId id="305" r:id="rId91"/>
    <p:sldId id="488" r:id="rId92"/>
    <p:sldId id="474" r:id="rId93"/>
    <p:sldId id="308" r:id="rId94"/>
    <p:sldId id="489" r:id="rId95"/>
    <p:sldId id="490" r:id="rId96"/>
    <p:sldId id="315" r:id="rId97"/>
    <p:sldId id="307" r:id="rId98"/>
    <p:sldId id="316" r:id="rId99"/>
    <p:sldId id="317" r:id="rId100"/>
    <p:sldId id="547" r:id="rId101"/>
    <p:sldId id="318" r:id="rId102"/>
    <p:sldId id="319" r:id="rId103"/>
    <p:sldId id="320" r:id="rId104"/>
    <p:sldId id="321" r:id="rId105"/>
    <p:sldId id="322" r:id="rId106"/>
    <p:sldId id="323" r:id="rId107"/>
    <p:sldId id="735" r:id="rId108"/>
    <p:sldId id="326" r:id="rId109"/>
    <p:sldId id="327" r:id="rId110"/>
    <p:sldId id="328" r:id="rId111"/>
    <p:sldId id="511" r:id="rId112"/>
    <p:sldId id="330" r:id="rId113"/>
    <p:sldId id="331" r:id="rId114"/>
    <p:sldId id="332" r:id="rId115"/>
    <p:sldId id="335" r:id="rId116"/>
    <p:sldId id="505" r:id="rId117"/>
    <p:sldId id="506" r:id="rId118"/>
    <p:sldId id="338" r:id="rId119"/>
    <p:sldId id="339" r:id="rId120"/>
    <p:sldId id="340" r:id="rId121"/>
    <p:sldId id="486" r:id="rId122"/>
    <p:sldId id="782" r:id="rId123"/>
    <p:sldId id="342" r:id="rId124"/>
    <p:sldId id="779" r:id="rId125"/>
    <p:sldId id="343" r:id="rId126"/>
    <p:sldId id="344" r:id="rId127"/>
    <p:sldId id="345" r:id="rId128"/>
    <p:sldId id="346" r:id="rId129"/>
    <p:sldId id="347" r:id="rId130"/>
    <p:sldId id="348" r:id="rId131"/>
    <p:sldId id="349" r:id="rId132"/>
    <p:sldId id="350" r:id="rId133"/>
    <p:sldId id="351" r:id="rId134"/>
    <p:sldId id="533" r:id="rId135"/>
    <p:sldId id="352" r:id="rId136"/>
    <p:sldId id="353" r:id="rId137"/>
    <p:sldId id="512" r:id="rId138"/>
    <p:sldId id="355" r:id="rId139"/>
    <p:sldId id="534" r:id="rId140"/>
    <p:sldId id="356" r:id="rId141"/>
    <p:sldId id="706" r:id="rId142"/>
    <p:sldId id="707" r:id="rId143"/>
    <p:sldId id="708" r:id="rId144"/>
    <p:sldId id="719" r:id="rId145"/>
    <p:sldId id="710" r:id="rId146"/>
    <p:sldId id="713" r:id="rId147"/>
    <p:sldId id="773" r:id="rId148"/>
    <p:sldId id="715" r:id="rId149"/>
    <p:sldId id="774" r:id="rId150"/>
    <p:sldId id="717" r:id="rId151"/>
    <p:sldId id="786" r:id="rId152"/>
    <p:sldId id="718" r:id="rId153"/>
    <p:sldId id="712" r:id="rId154"/>
    <p:sldId id="359" r:id="rId155"/>
    <p:sldId id="507" r:id="rId156"/>
    <p:sldId id="363" r:id="rId157"/>
    <p:sldId id="364" r:id="rId158"/>
    <p:sldId id="365" r:id="rId159"/>
    <p:sldId id="366" r:id="rId160"/>
    <p:sldId id="367" r:id="rId16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9901179B-03D6-41D0-9FEE-1E08DCB31738}">
          <p14:sldIdLst>
            <p14:sldId id="554"/>
            <p14:sldId id="776"/>
            <p14:sldId id="777"/>
            <p14:sldId id="781"/>
            <p14:sldId id="775"/>
            <p14:sldId id="259"/>
          </p14:sldIdLst>
        </p14:section>
        <p14:section name="1: Setting up OpenCL" id="{91C3DEB2-F356-46F7-B0D3-75BE1F63042F}">
          <p14:sldIdLst>
            <p14:sldId id="272"/>
            <p14:sldId id="768"/>
            <p14:sldId id="769"/>
            <p14:sldId id="478"/>
            <p14:sldId id="477"/>
            <p14:sldId id="271"/>
            <p14:sldId id="479"/>
            <p14:sldId id="480"/>
            <p14:sldId id="333"/>
            <p14:sldId id="481"/>
            <p14:sldId id="334"/>
            <p14:sldId id="482"/>
            <p14:sldId id="483"/>
            <p14:sldId id="553"/>
          </p14:sldIdLst>
        </p14:section>
        <p14:section name="2: OpenCL Overview" id="{DC146A4F-B8D4-47DF-915E-241A3B6BC927}">
          <p14:sldIdLst>
            <p14:sldId id="260"/>
            <p14:sldId id="261"/>
            <p14:sldId id="555"/>
            <p14:sldId id="557"/>
            <p14:sldId id="558"/>
            <p14:sldId id="263"/>
            <p14:sldId id="264"/>
            <p14:sldId id="265"/>
            <p14:sldId id="778"/>
            <p14:sldId id="267"/>
            <p14:sldId id="268"/>
            <p14:sldId id="269"/>
            <p14:sldId id="833"/>
            <p14:sldId id="853"/>
            <p14:sldId id="854"/>
            <p14:sldId id="270"/>
            <p14:sldId id="783"/>
            <p14:sldId id="784"/>
            <p14:sldId id="720"/>
          </p14:sldIdLst>
        </p14:section>
        <p14:section name="3: OpenCL Concepts" id="{A8630EAE-D807-45E2-AA82-3A971A0FD73F}">
          <p14:sldIdLst>
            <p14:sldId id="274"/>
            <p14:sldId id="508"/>
            <p14:sldId id="275"/>
            <p14:sldId id="277"/>
            <p14:sldId id="278"/>
            <p14:sldId id="468"/>
            <p14:sldId id="279"/>
            <p14:sldId id="559"/>
            <p14:sldId id="284"/>
            <p14:sldId id="285"/>
            <p14:sldId id="855"/>
            <p14:sldId id="286"/>
            <p14:sldId id="287"/>
            <p14:sldId id="288"/>
            <p14:sldId id="281"/>
            <p14:sldId id="289"/>
            <p14:sldId id="290"/>
            <p14:sldId id="291"/>
            <p14:sldId id="283"/>
            <p14:sldId id="541"/>
            <p14:sldId id="542"/>
            <p14:sldId id="292"/>
            <p14:sldId id="293"/>
            <p14:sldId id="294"/>
            <p14:sldId id="503"/>
            <p14:sldId id="295"/>
            <p14:sldId id="543"/>
            <p14:sldId id="296"/>
            <p14:sldId id="561"/>
            <p14:sldId id="560"/>
            <p14:sldId id="300"/>
            <p14:sldId id="785"/>
          </p14:sldIdLst>
        </p14:section>
        <p14:section name="4: OpenCL APIs" id="{F5742A68-DEA9-49EF-B1BC-402301531D11}">
          <p14:sldIdLst>
            <p14:sldId id="301"/>
            <p14:sldId id="302"/>
            <p14:sldId id="303"/>
            <p14:sldId id="562"/>
            <p14:sldId id="563"/>
            <p14:sldId id="566"/>
            <p14:sldId id="780"/>
            <p14:sldId id="770"/>
            <p14:sldId id="771"/>
            <p14:sldId id="772"/>
            <p14:sldId id="567"/>
            <p14:sldId id="569"/>
            <p14:sldId id="573"/>
            <p14:sldId id="571"/>
            <p14:sldId id="546"/>
            <p14:sldId id="572"/>
            <p14:sldId id="304"/>
            <p14:sldId id="305"/>
            <p14:sldId id="488"/>
            <p14:sldId id="474"/>
            <p14:sldId id="308"/>
            <p14:sldId id="489"/>
            <p14:sldId id="490"/>
            <p14:sldId id="315"/>
            <p14:sldId id="307"/>
          </p14:sldIdLst>
        </p14:section>
        <p14:section name="5: Kernel Programming" id="{80137859-14FD-4B2D-A2B4-ACA84FD1FFEC}">
          <p14:sldIdLst>
            <p14:sldId id="316"/>
            <p14:sldId id="317"/>
            <p14:sldId id="547"/>
            <p14:sldId id="318"/>
            <p14:sldId id="319"/>
            <p14:sldId id="320"/>
            <p14:sldId id="321"/>
            <p14:sldId id="322"/>
            <p14:sldId id="323"/>
            <p14:sldId id="735"/>
            <p14:sldId id="326"/>
            <p14:sldId id="327"/>
            <p14:sldId id="328"/>
            <p14:sldId id="511"/>
            <p14:sldId id="330"/>
            <p14:sldId id="331"/>
          </p14:sldIdLst>
        </p14:section>
        <p14:section name="6: Memory Hierarchy" id="{B02D8148-2E7A-467C-B92C-7DCF86615645}">
          <p14:sldIdLst>
            <p14:sldId id="332"/>
            <p14:sldId id="335"/>
            <p14:sldId id="505"/>
            <p14:sldId id="506"/>
            <p14:sldId id="338"/>
            <p14:sldId id="339"/>
            <p14:sldId id="340"/>
            <p14:sldId id="486"/>
            <p14:sldId id="782"/>
            <p14:sldId id="342"/>
            <p14:sldId id="779"/>
            <p14:sldId id="343"/>
            <p14:sldId id="344"/>
            <p14:sldId id="345"/>
            <p14:sldId id="346"/>
            <p14:sldId id="347"/>
            <p14:sldId id="348"/>
            <p14:sldId id="349"/>
            <p14:sldId id="350"/>
            <p14:sldId id="351"/>
            <p14:sldId id="533"/>
            <p14:sldId id="352"/>
            <p14:sldId id="353"/>
            <p14:sldId id="512"/>
            <p14:sldId id="355"/>
            <p14:sldId id="534"/>
            <p14:sldId id="356"/>
            <p14:sldId id="706"/>
            <p14:sldId id="707"/>
            <p14:sldId id="708"/>
            <p14:sldId id="719"/>
            <p14:sldId id="710"/>
            <p14:sldId id="713"/>
            <p14:sldId id="773"/>
            <p14:sldId id="715"/>
            <p14:sldId id="774"/>
            <p14:sldId id="717"/>
            <p14:sldId id="786"/>
            <p14:sldId id="718"/>
            <p14:sldId id="712"/>
          </p14:sldIdLst>
        </p14:section>
        <p14:section name="7: Synchronization" id="{D274A64D-BFEA-4FF1-87CF-80E968EDCFFE}">
          <p14:sldIdLst>
            <p14:sldId id="359"/>
            <p14:sldId id="507"/>
            <p14:sldId id="363"/>
            <p14:sldId id="364"/>
            <p14:sldId id="365"/>
            <p14:sldId id="366"/>
            <p14:sldId id="367"/>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Tom Deakin" initials="T" lastIdx="25" clrIdx="0"/>
  <p:cmAuthor id="1" name="Simon McIntosh-Smith" initials="" lastIdx="0" clrIdx="1"/>
</p:cmAuthorLst>
</file>

<file path=ppt/presProps.xml><?xml version="1.0" encoding="utf-8"?>
<p:presentationPr xmlns:a="http://schemas.openxmlformats.org/drawingml/2006/main" xmlns:r="http://schemas.openxmlformats.org/officeDocument/2006/relationships" xmlns:p="http://schemas.openxmlformats.org/presentationml/2006/main">
  <p:prnPr clrMode="gray"/>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613" autoAdjust="0"/>
    <p:restoredTop sz="89379" autoAdjust="0"/>
  </p:normalViewPr>
  <p:slideViewPr>
    <p:cSldViewPr>
      <p:cViewPr varScale="1">
        <p:scale>
          <a:sx n="108" d="100"/>
          <a:sy n="108" d="100"/>
        </p:scale>
        <p:origin x="1264" y="184"/>
      </p:cViewPr>
      <p:guideLst>
        <p:guide orient="horz" pos="2160"/>
        <p:guide pos="2880"/>
      </p:guideLst>
    </p:cSldViewPr>
  </p:slideViewPr>
  <p:outlineViewPr>
    <p:cViewPr>
      <p:scale>
        <a:sx n="33" d="100"/>
        <a:sy n="33" d="100"/>
      </p:scale>
      <p:origin x="0" y="187932"/>
    </p:cViewPr>
  </p:outlineViewPr>
  <p:notesTextViewPr>
    <p:cViewPr>
      <p:scale>
        <a:sx n="1" d="1"/>
        <a:sy n="1" d="1"/>
      </p:scale>
      <p:origin x="0" y="0"/>
    </p:cViewPr>
  </p:notesTextViewPr>
  <p:sorterViewPr>
    <p:cViewPr varScale="1">
      <p:scale>
        <a:sx n="100" d="100"/>
        <a:sy n="100" d="100"/>
      </p:scale>
      <p:origin x="0" y="21680"/>
    </p:cViewPr>
  </p:sorterViewPr>
  <p:notesViewPr>
    <p:cSldViewPr snapToGrid="0" snapToObjects="1">
      <p:cViewPr varScale="1">
        <p:scale>
          <a:sx n="89" d="100"/>
          <a:sy n="89" d="100"/>
        </p:scale>
        <p:origin x="-3616" y="-10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slide" Target="slides/slide136.xml"/><Relationship Id="rId159" Type="http://schemas.openxmlformats.org/officeDocument/2006/relationships/slide" Target="slides/slide157.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slide" Target="slides/slide126.xml"/><Relationship Id="rId149" Type="http://schemas.openxmlformats.org/officeDocument/2006/relationships/slide" Target="slides/slide147.xml"/><Relationship Id="rId5" Type="http://schemas.openxmlformats.org/officeDocument/2006/relationships/slide" Target="slides/slide3.xml"/><Relationship Id="rId95" Type="http://schemas.openxmlformats.org/officeDocument/2006/relationships/slide" Target="slides/slide93.xml"/><Relationship Id="rId160" Type="http://schemas.openxmlformats.org/officeDocument/2006/relationships/slide" Target="slides/slide158.xml"/><Relationship Id="rId22" Type="http://schemas.openxmlformats.org/officeDocument/2006/relationships/slide" Target="slides/slide20.xml"/><Relationship Id="rId43" Type="http://schemas.openxmlformats.org/officeDocument/2006/relationships/slide" Target="slides/slide41.xml"/><Relationship Id="rId64" Type="http://schemas.openxmlformats.org/officeDocument/2006/relationships/slide" Target="slides/slide62.xml"/><Relationship Id="rId118" Type="http://schemas.openxmlformats.org/officeDocument/2006/relationships/slide" Target="slides/slide116.xml"/><Relationship Id="rId139" Type="http://schemas.openxmlformats.org/officeDocument/2006/relationships/slide" Target="slides/slide137.xml"/><Relationship Id="rId85" Type="http://schemas.openxmlformats.org/officeDocument/2006/relationships/slide" Target="slides/slide83.xml"/><Relationship Id="rId150" Type="http://schemas.openxmlformats.org/officeDocument/2006/relationships/slide" Target="slides/slide148.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slide" Target="slides/slide122.xml"/><Relationship Id="rId129" Type="http://schemas.openxmlformats.org/officeDocument/2006/relationships/slide" Target="slides/slide127.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40" Type="http://schemas.openxmlformats.org/officeDocument/2006/relationships/slide" Target="slides/slide138.xml"/><Relationship Id="rId145" Type="http://schemas.openxmlformats.org/officeDocument/2006/relationships/slide" Target="slides/slide143.xml"/><Relationship Id="rId161" Type="http://schemas.openxmlformats.org/officeDocument/2006/relationships/slide" Target="slides/slide159.xml"/><Relationship Id="rId16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0" Type="http://schemas.openxmlformats.org/officeDocument/2006/relationships/slide" Target="slides/slide128.xml"/><Relationship Id="rId135" Type="http://schemas.openxmlformats.org/officeDocument/2006/relationships/slide" Target="slides/slide133.xml"/><Relationship Id="rId151" Type="http://schemas.openxmlformats.org/officeDocument/2006/relationships/slide" Target="slides/slide149.xml"/><Relationship Id="rId156" Type="http://schemas.openxmlformats.org/officeDocument/2006/relationships/slide" Target="slides/slide154.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141" Type="http://schemas.openxmlformats.org/officeDocument/2006/relationships/slide" Target="slides/slide139.xml"/><Relationship Id="rId146" Type="http://schemas.openxmlformats.org/officeDocument/2006/relationships/slide" Target="slides/slide144.xml"/><Relationship Id="rId167" Type="http://schemas.openxmlformats.org/officeDocument/2006/relationships/tableStyles" Target="tableStyles.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162" Type="http://schemas.openxmlformats.org/officeDocument/2006/relationships/notesMaster" Target="notesMasters/notesMaster1.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slide" Target="slides/slide134.xml"/><Relationship Id="rId157" Type="http://schemas.openxmlformats.org/officeDocument/2006/relationships/slide" Target="slides/slide155.xml"/><Relationship Id="rId61" Type="http://schemas.openxmlformats.org/officeDocument/2006/relationships/slide" Target="slides/slide59.xml"/><Relationship Id="rId82" Type="http://schemas.openxmlformats.org/officeDocument/2006/relationships/slide" Target="slides/slide80.xml"/><Relationship Id="rId152" Type="http://schemas.openxmlformats.org/officeDocument/2006/relationships/slide" Target="slides/slide15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163" Type="http://schemas.openxmlformats.org/officeDocument/2006/relationships/commentAuthors" Target="commentAuthors.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48" Type="http://schemas.openxmlformats.org/officeDocument/2006/relationships/slide" Target="slides/slide146.xml"/><Relationship Id="rId164"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slide" Target="slides/slide152.xml"/><Relationship Id="rId16" Type="http://schemas.openxmlformats.org/officeDocument/2006/relationships/slide" Target="slides/slide14.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90" Type="http://schemas.openxmlformats.org/officeDocument/2006/relationships/slide" Target="slides/slide88.xml"/><Relationship Id="rId165" Type="http://schemas.openxmlformats.org/officeDocument/2006/relationships/viewProps" Target="viewProps.xml"/><Relationship Id="rId27" Type="http://schemas.openxmlformats.org/officeDocument/2006/relationships/slide" Target="slides/slide25.xml"/><Relationship Id="rId48" Type="http://schemas.openxmlformats.org/officeDocument/2006/relationships/slide" Target="slides/slide46.xml"/><Relationship Id="rId69" Type="http://schemas.openxmlformats.org/officeDocument/2006/relationships/slide" Target="slides/slide67.xml"/><Relationship Id="rId113" Type="http://schemas.openxmlformats.org/officeDocument/2006/relationships/slide" Target="slides/slide111.xml"/><Relationship Id="rId134" Type="http://schemas.openxmlformats.org/officeDocument/2006/relationships/slide" Target="slides/slide132.xml"/><Relationship Id="rId80" Type="http://schemas.openxmlformats.org/officeDocument/2006/relationships/slide" Target="slides/slide78.xml"/><Relationship Id="rId155" Type="http://schemas.openxmlformats.org/officeDocument/2006/relationships/slide" Target="slides/slide1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2597E5C-85BB-4669-9209-B5E04E6ED101}" type="datetimeFigureOut">
              <a:rPr lang="en-GB" smtClean="0"/>
              <a:pPr/>
              <a:t>25/11/2018</a:t>
            </a:fld>
            <a:endParaRPr lang="en-GB"/>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B3F2D69-97A9-4C41-91BD-6A22F8270148}" type="slidenum">
              <a:rPr lang="en-GB" smtClean="0"/>
              <a:pPr/>
              <a:t>‹#›</a:t>
            </a:fld>
            <a:endParaRPr lang="en-GB"/>
          </a:p>
        </p:txBody>
      </p:sp>
    </p:spTree>
    <p:extLst>
      <p:ext uri="{BB962C8B-B14F-4D97-AF65-F5344CB8AC3E}">
        <p14:creationId xmlns:p14="http://schemas.microsoft.com/office/powerpoint/2010/main" val="41220112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B3F2D69-97A9-4C41-91BD-6A22F8270148}" type="slidenum">
              <a:rPr lang="en-GB" smtClean="0"/>
              <a:pPr/>
              <a:t>4</a:t>
            </a:fld>
            <a:endParaRPr lang="en-GB"/>
          </a:p>
        </p:txBody>
      </p:sp>
    </p:spTree>
    <p:extLst>
      <p:ext uri="{BB962C8B-B14F-4D97-AF65-F5344CB8AC3E}">
        <p14:creationId xmlns:p14="http://schemas.microsoft.com/office/powerpoint/2010/main" val="1378593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"Blocking" is from the point of view</a:t>
            </a:r>
            <a:r>
              <a:rPr lang="en-GB" baseline="0" dirty="0"/>
              <a:t> of the *host* - most API calls can return immediately or can block until the command has actually executed on the device.</a:t>
            </a:r>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64</a:t>
            </a:fld>
            <a:endParaRPr lang="en-GB"/>
          </a:p>
        </p:txBody>
      </p:sp>
    </p:spTree>
    <p:extLst>
      <p:ext uri="{BB962C8B-B14F-4D97-AF65-F5344CB8AC3E}">
        <p14:creationId xmlns:p14="http://schemas.microsoft.com/office/powerpoint/2010/main" val="33901012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Might not need the writes if when you created the buffers you already initialised them by copying host memory, i.e. with a flag like CL_MEM_USE_HOST_PTR. More on all this later</a:t>
            </a:r>
            <a:r>
              <a:rPr lang="en-GB" baseline="0" dirty="0"/>
              <a:t> when we discuss pinned memory.</a:t>
            </a:r>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66</a:t>
            </a:fld>
            <a:endParaRPr lang="en-GB"/>
          </a:p>
        </p:txBody>
      </p:sp>
    </p:spTree>
    <p:extLst>
      <p:ext uri="{BB962C8B-B14F-4D97-AF65-F5344CB8AC3E}">
        <p14:creationId xmlns:p14="http://schemas.microsoft.com/office/powerpoint/2010/main" val="21073850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Two different ways to deal with kernels</a:t>
            </a:r>
            <a:r>
              <a:rPr lang="en-GB" baseline="0" dirty="0"/>
              <a:t> – either define a kernel </a:t>
            </a:r>
            <a:r>
              <a:rPr lang="en-GB" baseline="0" dirty="0" err="1"/>
              <a:t>functor</a:t>
            </a:r>
            <a:r>
              <a:rPr lang="en-GB" baseline="0" dirty="0"/>
              <a:t>, or create a kernel object (discussed on next slide).</a:t>
            </a:r>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85</a:t>
            </a:fld>
            <a:endParaRPr lang="en-GB"/>
          </a:p>
        </p:txBody>
      </p:sp>
    </p:spTree>
    <p:extLst>
      <p:ext uri="{BB962C8B-B14F-4D97-AF65-F5344CB8AC3E}">
        <p14:creationId xmlns:p14="http://schemas.microsoft.com/office/powerpoint/2010/main" val="4491540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cl::copy() commands are all blocking, there is no non-blocking version of them. The</a:t>
            </a:r>
            <a:r>
              <a:rPr lang="en-GB" baseline="0" dirty="0"/>
              <a:t> reason for this is that their implementations are making use of pinned memory via Map and </a:t>
            </a:r>
            <a:r>
              <a:rPr lang="en-GB" baseline="0" dirty="0" err="1"/>
              <a:t>Unmap</a:t>
            </a:r>
            <a:r>
              <a:rPr lang="en-GB" baseline="0" dirty="0"/>
              <a:t> (more on this later), and these have to be dealt with in a blocking fashion to make sure we don't break things.</a:t>
            </a:r>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87</a:t>
            </a:fld>
            <a:endParaRPr lang="en-GB"/>
          </a:p>
        </p:txBody>
      </p:sp>
    </p:spTree>
    <p:extLst>
      <p:ext uri="{BB962C8B-B14F-4D97-AF65-F5344CB8AC3E}">
        <p14:creationId xmlns:p14="http://schemas.microsoft.com/office/powerpoint/2010/main" val="6433589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solidFill>
                  <a:schemeClr val="accent1"/>
                </a:solidFill>
              </a:rPr>
              <a:t>See Appendix “C++ for C programmers” for more info on C++</a:t>
            </a:r>
          </a:p>
        </p:txBody>
      </p:sp>
      <p:sp>
        <p:nvSpPr>
          <p:cNvPr id="4" name="Slide Number Placeholder 3"/>
          <p:cNvSpPr>
            <a:spLocks noGrp="1"/>
          </p:cNvSpPr>
          <p:nvPr>
            <p:ph type="sldNum" sz="quarter" idx="10"/>
          </p:nvPr>
        </p:nvSpPr>
        <p:spPr/>
        <p:txBody>
          <a:bodyPr/>
          <a:lstStyle/>
          <a:p>
            <a:fld id="{9B3F2D69-97A9-4C41-91BD-6A22F8270148}" type="slidenum">
              <a:rPr lang="en-GB" smtClean="0"/>
              <a:pPr/>
              <a:t>88</a:t>
            </a:fld>
            <a:endParaRPr lang="en-GB"/>
          </a:p>
        </p:txBody>
      </p:sp>
    </p:spTree>
    <p:extLst>
      <p:ext uri="{BB962C8B-B14F-4D97-AF65-F5344CB8AC3E}">
        <p14:creationId xmlns:p14="http://schemas.microsoft.com/office/powerpoint/2010/main" val="18380408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89</a:t>
            </a:fld>
            <a:endParaRPr lang="en-GB"/>
          </a:p>
        </p:txBody>
      </p:sp>
    </p:spTree>
    <p:extLst>
      <p:ext uri="{BB962C8B-B14F-4D97-AF65-F5344CB8AC3E}">
        <p14:creationId xmlns:p14="http://schemas.microsoft.com/office/powerpoint/2010/main" val="38558538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97</a:t>
            </a:fld>
            <a:endParaRPr lang="en-GB"/>
          </a:p>
        </p:txBody>
      </p:sp>
    </p:spTree>
    <p:extLst>
      <p:ext uri="{BB962C8B-B14F-4D97-AF65-F5344CB8AC3E}">
        <p14:creationId xmlns:p14="http://schemas.microsoft.com/office/powerpoint/2010/main" val="11287846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9B3F2D69-97A9-4C41-91BD-6A22F8270148}" type="slidenum">
              <a:rPr lang="en-GB" smtClean="0"/>
              <a:pPr/>
              <a:t>98</a:t>
            </a:fld>
            <a:endParaRPr lang="en-GB"/>
          </a:p>
        </p:txBody>
      </p:sp>
    </p:spTree>
    <p:extLst>
      <p:ext uri="{BB962C8B-B14F-4D97-AF65-F5344CB8AC3E}">
        <p14:creationId xmlns:p14="http://schemas.microsoft.com/office/powerpoint/2010/main" val="22732242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Can leave off the double underscore</a:t>
            </a:r>
            <a:r>
              <a:rPr lang="en-GB" baseline="0" dirty="0"/>
              <a:t> prefixes on the OpenCL C qualifiers, i.e. kernel, global etc.</a:t>
            </a:r>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100</a:t>
            </a:fld>
            <a:endParaRPr lang="en-GB"/>
          </a:p>
        </p:txBody>
      </p:sp>
    </p:spTree>
    <p:extLst>
      <p:ext uri="{BB962C8B-B14F-4D97-AF65-F5344CB8AC3E}">
        <p14:creationId xmlns:p14="http://schemas.microsoft.com/office/powerpoint/2010/main" val="9106404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These are the Broadwell CPU nodes in Isambard phase 1. These same CPU nodes host the NVIDIA P100 GPUs.</a:t>
            </a:r>
          </a:p>
        </p:txBody>
      </p:sp>
      <p:sp>
        <p:nvSpPr>
          <p:cNvPr id="4" name="Slide Number Placeholder 3"/>
          <p:cNvSpPr>
            <a:spLocks noGrp="1"/>
          </p:cNvSpPr>
          <p:nvPr>
            <p:ph type="sldNum" sz="quarter" idx="5"/>
          </p:nvPr>
        </p:nvSpPr>
        <p:spPr/>
        <p:txBody>
          <a:bodyPr/>
          <a:lstStyle/>
          <a:p>
            <a:fld id="{9B3F2D69-97A9-4C41-91BD-6A22F8270148}" type="slidenum">
              <a:rPr lang="en-GB" smtClean="0"/>
              <a:pPr/>
              <a:t>105</a:t>
            </a:fld>
            <a:endParaRPr lang="en-GB"/>
          </a:p>
        </p:txBody>
      </p:sp>
    </p:spTree>
    <p:extLst>
      <p:ext uri="{BB962C8B-B14F-4D97-AF65-F5344CB8AC3E}">
        <p14:creationId xmlns:p14="http://schemas.microsoft.com/office/powerpoint/2010/main" val="12294491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6</a:t>
            </a:fld>
            <a:endParaRPr lang="en-GB"/>
          </a:p>
        </p:txBody>
      </p:sp>
    </p:spTree>
    <p:extLst>
      <p:ext uri="{BB962C8B-B14F-4D97-AF65-F5344CB8AC3E}">
        <p14:creationId xmlns:p14="http://schemas.microsoft.com/office/powerpoint/2010/main" val="175817299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106</a:t>
            </a:fld>
            <a:endParaRPr lang="en-GB"/>
          </a:p>
        </p:txBody>
      </p:sp>
    </p:spTree>
    <p:extLst>
      <p:ext uri="{BB962C8B-B14F-4D97-AF65-F5344CB8AC3E}">
        <p14:creationId xmlns:p14="http://schemas.microsoft.com/office/powerpoint/2010/main" val="37874097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107</a:t>
            </a:fld>
            <a:endParaRPr lang="en-GB"/>
          </a:p>
        </p:txBody>
      </p:sp>
    </p:spTree>
    <p:extLst>
      <p:ext uri="{BB962C8B-B14F-4D97-AF65-F5344CB8AC3E}">
        <p14:creationId xmlns:p14="http://schemas.microsoft.com/office/powerpoint/2010/main" val="37874097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108</a:t>
            </a:fld>
            <a:endParaRPr lang="en-GB"/>
          </a:p>
        </p:txBody>
      </p:sp>
    </p:spTree>
    <p:extLst>
      <p:ext uri="{BB962C8B-B14F-4D97-AF65-F5344CB8AC3E}">
        <p14:creationId xmlns:p14="http://schemas.microsoft.com/office/powerpoint/2010/main" val="378740972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109</a:t>
            </a:fld>
            <a:endParaRPr lang="en-GB"/>
          </a:p>
        </p:txBody>
      </p:sp>
    </p:spTree>
    <p:extLst>
      <p:ext uri="{BB962C8B-B14F-4D97-AF65-F5344CB8AC3E}">
        <p14:creationId xmlns:p14="http://schemas.microsoft.com/office/powerpoint/2010/main" val="37874097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These barriers have been renamed as "work-group</a:t>
            </a:r>
            <a:r>
              <a:rPr lang="en-GB" baseline="0" dirty="0"/>
              <a:t> barriers" in OpenCL 2.0 to help clear up the confusion…</a:t>
            </a:r>
          </a:p>
          <a:p>
            <a:endParaRPr lang="en-GB" baseline="0" dirty="0"/>
          </a:p>
          <a:p>
            <a:r>
              <a:rPr lang="en-GB" baseline="0" dirty="0"/>
              <a:t>All this means, for example, that you couldn't transpose an image in global memory then reload and start processing that image all in one kernel. Have to finish one kernel after the global memory writes then start another to ensure all the global memory writes have completed before starting the global memory (re)reads.</a:t>
            </a:r>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123</a:t>
            </a:fld>
            <a:endParaRPr lang="en-GB"/>
          </a:p>
        </p:txBody>
      </p:sp>
    </p:spTree>
    <p:extLst>
      <p:ext uri="{BB962C8B-B14F-4D97-AF65-F5344CB8AC3E}">
        <p14:creationId xmlns:p14="http://schemas.microsoft.com/office/powerpoint/2010/main" val="34378352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126</a:t>
            </a:fld>
            <a:endParaRPr lang="en-GB"/>
          </a:p>
        </p:txBody>
      </p:sp>
    </p:spTree>
    <p:extLst>
      <p:ext uri="{BB962C8B-B14F-4D97-AF65-F5344CB8AC3E}">
        <p14:creationId xmlns:p14="http://schemas.microsoft.com/office/powerpoint/2010/main" val="378740972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130</a:t>
            </a:fld>
            <a:endParaRPr lang="en-GB"/>
          </a:p>
        </p:txBody>
      </p:sp>
    </p:spTree>
    <p:extLst>
      <p:ext uri="{BB962C8B-B14F-4D97-AF65-F5344CB8AC3E}">
        <p14:creationId xmlns:p14="http://schemas.microsoft.com/office/powerpoint/2010/main" val="378740972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132</a:t>
            </a:fld>
            <a:endParaRPr lang="en-GB"/>
          </a:p>
        </p:txBody>
      </p:sp>
    </p:spTree>
    <p:extLst>
      <p:ext uri="{BB962C8B-B14F-4D97-AF65-F5344CB8AC3E}">
        <p14:creationId xmlns:p14="http://schemas.microsoft.com/office/powerpoint/2010/main" val="65963042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135</a:t>
            </a:fld>
            <a:endParaRPr lang="en-GB"/>
          </a:p>
        </p:txBody>
      </p:sp>
    </p:spTree>
    <p:extLst>
      <p:ext uri="{BB962C8B-B14F-4D97-AF65-F5344CB8AC3E}">
        <p14:creationId xmlns:p14="http://schemas.microsoft.com/office/powerpoint/2010/main" val="378740972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r>
              <a:rPr lang="en-GB" sz="1400" dirty="0"/>
              <a:t>E5-2695 v4 @ 2.1GHz FLOP/s </a:t>
            </a:r>
            <a:r>
              <a:rPr lang="en-GB" sz="1400" dirty="0" err="1"/>
              <a:t>calc</a:t>
            </a:r>
            <a:r>
              <a:rPr lang="en-GB" sz="1400" dirty="0"/>
              <a:t> is 2.1GHz * 16 ops/cycle (AVX 2 256-bit FMA 32-bit) * 36 cores = 1,209.6 GFLOP/s</a:t>
            </a:r>
          </a:p>
          <a:p>
            <a:r>
              <a:rPr lang="en-GB" sz="1400" dirty="0"/>
              <a:t>P100 FLOP/s </a:t>
            </a:r>
            <a:r>
              <a:rPr lang="en-GB" sz="1400" dirty="0" err="1"/>
              <a:t>calc</a:t>
            </a:r>
            <a:r>
              <a:rPr lang="en-GB" sz="1400" dirty="0"/>
              <a:t> is </a:t>
            </a:r>
            <a:r>
              <a:rPr lang="en-GB" sz="1400" b="0" i="0" u="none" strike="noStrike" kern="1200" dirty="0">
                <a:solidFill>
                  <a:schemeClr val="tx1"/>
                </a:solidFill>
                <a:effectLst/>
                <a:latin typeface="+mn-lt"/>
                <a:ea typeface="+mn-ea"/>
                <a:cs typeface="+mn-cs"/>
              </a:rPr>
              <a:t>1.189GHz *</a:t>
            </a:r>
            <a:r>
              <a:rPr lang="en-GB" sz="1200" b="0" i="0" u="none" strike="noStrike" kern="1200" dirty="0">
                <a:solidFill>
                  <a:schemeClr val="tx1"/>
                </a:solidFill>
                <a:effectLst/>
                <a:latin typeface="+mn-lt"/>
                <a:ea typeface="+mn-ea"/>
                <a:cs typeface="+mn-cs"/>
              </a:rPr>
              <a:t> 3584 (PEs) * 2 (FMA) for FP32, half for FP64</a:t>
            </a:r>
            <a:endParaRPr lang="en-GB" sz="1400" dirty="0"/>
          </a:p>
          <a:p>
            <a:endParaRPr lang="en-GB" sz="1400" dirty="0"/>
          </a:p>
          <a:p>
            <a:r>
              <a:rPr lang="en-GB" sz="1400" dirty="0"/>
              <a:t>James’ comments about the P100s in Isambard:</a:t>
            </a:r>
          </a:p>
          <a:p>
            <a:r>
              <a:rPr lang="en-US" sz="1400" dirty="0"/>
              <a:t>”</a:t>
            </a:r>
            <a:r>
              <a:rPr lang="en-GB" sz="1200" b="0" i="0" u="none" strike="noStrike" kern="1200" dirty="0">
                <a:solidFill>
                  <a:schemeClr val="tx1"/>
                </a:solidFill>
                <a:effectLst/>
                <a:latin typeface="+mn-lt"/>
                <a:ea typeface="+mn-ea"/>
                <a:cs typeface="+mn-cs"/>
              </a:rPr>
              <a:t>NVIDIA's published clock speeds for our cards (16GB HBM2, PCIe version) are 1126 base and 1303 boost, which gives 8071 or 9340 GFLOP/s FP32 (these are the same numbers listed in Wikipedia).</a:t>
            </a:r>
          </a:p>
          <a:p>
            <a:r>
              <a:rPr lang="en-GB" sz="1200" b="0" i="0" u="none" strike="noStrike" kern="1200" dirty="0">
                <a:solidFill>
                  <a:schemeClr val="tx1"/>
                </a:solidFill>
                <a:effectLst/>
                <a:latin typeface="+mn-lt"/>
                <a:ea typeface="+mn-ea"/>
                <a:cs typeface="+mn-cs"/>
              </a:rPr>
              <a:t>Running `</a:t>
            </a:r>
            <a:r>
              <a:rPr lang="en-GB" sz="1200" b="0" i="0" u="none" strike="noStrike" kern="1200" dirty="0" err="1">
                <a:solidFill>
                  <a:schemeClr val="tx1"/>
                </a:solidFill>
                <a:effectLst/>
                <a:latin typeface="+mn-lt"/>
                <a:ea typeface="+mn-ea"/>
                <a:cs typeface="+mn-cs"/>
              </a:rPr>
              <a:t>nvidia-smi</a:t>
            </a:r>
            <a:r>
              <a:rPr lang="en-GB" sz="1200" b="0" i="0" u="none" strike="noStrike" kern="1200" dirty="0">
                <a:solidFill>
                  <a:schemeClr val="tx1"/>
                </a:solidFill>
                <a:effectLst/>
                <a:latin typeface="+mn-lt"/>
                <a:ea typeface="+mn-ea"/>
                <a:cs typeface="+mn-cs"/>
              </a:rPr>
              <a:t>` on the cards shows a 1189 base and boost 1328, which gives 8523 or 9519 GFLOP/s FP32. These numbers do not match any published numbers that I can find.</a:t>
            </a:r>
            <a:r>
              <a:rPr lang="en-US" sz="1400" dirty="0"/>
              <a:t>”</a:t>
            </a:r>
            <a:endParaRPr lang="en-GB" sz="1400" dirty="0"/>
          </a:p>
        </p:txBody>
      </p:sp>
      <p:sp>
        <p:nvSpPr>
          <p:cNvPr id="4" name="Slide Number Placeholder 3"/>
          <p:cNvSpPr>
            <a:spLocks noGrp="1"/>
          </p:cNvSpPr>
          <p:nvPr>
            <p:ph type="sldNum" sz="quarter" idx="10"/>
          </p:nvPr>
        </p:nvSpPr>
        <p:spPr/>
        <p:txBody>
          <a:bodyPr/>
          <a:lstStyle/>
          <a:p>
            <a:fld id="{18B3C6D4-2E33-4989-B2D7-61838031B283}" type="slidenum">
              <a:rPr lang="en-US" smtClean="0"/>
              <a:pPr/>
              <a:t>149</a:t>
            </a:fld>
            <a:endParaRPr lang="en-US"/>
          </a:p>
        </p:txBody>
      </p:sp>
    </p:spTree>
    <p:extLst>
      <p:ext uri="{BB962C8B-B14F-4D97-AF65-F5344CB8AC3E}">
        <p14:creationId xmlns:p14="http://schemas.microsoft.com/office/powerpoint/2010/main" val="31918494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NVIDIA Turing RTX 8000 TU102: https://</a:t>
            </a:r>
            <a:r>
              <a:rPr lang="en-GB" dirty="0" err="1"/>
              <a:t>www.anandtech.com</a:t>
            </a:r>
            <a:r>
              <a:rPr lang="en-GB" dirty="0"/>
              <a:t>/show/13282/</a:t>
            </a:r>
            <a:r>
              <a:rPr lang="en-GB" dirty="0" err="1"/>
              <a:t>nvidia</a:t>
            </a:r>
            <a:r>
              <a:rPr lang="en-GB" dirty="0"/>
              <a:t>-</a:t>
            </a:r>
            <a:r>
              <a:rPr lang="en-GB" dirty="0" err="1"/>
              <a:t>turing</a:t>
            </a:r>
            <a:r>
              <a:rPr lang="en-GB" dirty="0"/>
              <a:t>-architecture-deep-dive/7</a:t>
            </a:r>
          </a:p>
        </p:txBody>
      </p:sp>
      <p:sp>
        <p:nvSpPr>
          <p:cNvPr id="4" name="Slide Number Placeholder 3"/>
          <p:cNvSpPr>
            <a:spLocks noGrp="1"/>
          </p:cNvSpPr>
          <p:nvPr>
            <p:ph type="sldNum" sz="quarter" idx="5"/>
          </p:nvPr>
        </p:nvSpPr>
        <p:spPr/>
        <p:txBody>
          <a:bodyPr/>
          <a:lstStyle/>
          <a:p>
            <a:fld id="{9B3F2D69-97A9-4C41-91BD-6A22F8270148}" type="slidenum">
              <a:rPr lang="en-GB" smtClean="0"/>
              <a:pPr/>
              <a:t>23</a:t>
            </a:fld>
            <a:endParaRPr lang="en-GB"/>
          </a:p>
        </p:txBody>
      </p:sp>
    </p:spTree>
    <p:extLst>
      <p:ext uri="{BB962C8B-B14F-4D97-AF65-F5344CB8AC3E}">
        <p14:creationId xmlns:p14="http://schemas.microsoft.com/office/powerpoint/2010/main" val="32142193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US" sz="1400" dirty="0"/>
          </a:p>
        </p:txBody>
      </p:sp>
      <p:sp>
        <p:nvSpPr>
          <p:cNvPr id="4" name="Slide Number Placeholder 3"/>
          <p:cNvSpPr>
            <a:spLocks noGrp="1"/>
          </p:cNvSpPr>
          <p:nvPr>
            <p:ph type="sldNum" sz="quarter" idx="10"/>
          </p:nvPr>
        </p:nvSpPr>
        <p:spPr/>
        <p:txBody>
          <a:bodyPr/>
          <a:lstStyle/>
          <a:p>
            <a:fld id="{18B3C6D4-2E33-4989-B2D7-61838031B283}" type="slidenum">
              <a:rPr lang="en-US" smtClean="0"/>
              <a:pPr/>
              <a:t>150</a:t>
            </a:fld>
            <a:endParaRPr lang="en-US"/>
          </a:p>
        </p:txBody>
      </p:sp>
    </p:spTree>
    <p:extLst>
      <p:ext uri="{BB962C8B-B14F-4D97-AF65-F5344CB8AC3E}">
        <p14:creationId xmlns:p14="http://schemas.microsoft.com/office/powerpoint/2010/main" val="309323958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r>
              <a:rPr lang="en-US" sz="1400" dirty="0"/>
              <a:t>For the Tesla system described on this slide, here are the performance numbers with the actual programs used in the tutorial</a:t>
            </a:r>
          </a:p>
          <a:p>
            <a:endParaRPr lang="en-US" sz="1400" dirty="0"/>
          </a:p>
          <a:p>
            <a:r>
              <a:rPr lang="en-US" sz="1400" dirty="0"/>
              <a:t>Solution 05 --- Parallel matrix </a:t>
            </a:r>
            <a:r>
              <a:rPr lang="en-US" sz="1400" dirty="0" err="1"/>
              <a:t>mult</a:t>
            </a:r>
            <a:r>
              <a:rPr lang="en-US" sz="1400" dirty="0"/>
              <a:t> (dot prod), order 1024 on CPU ==0.57 seconds at 3734.8 MFLOPS </a:t>
            </a:r>
          </a:p>
          <a:p>
            <a:r>
              <a:rPr lang="en-US" sz="1400" dirty="0"/>
              <a:t> </a:t>
            </a:r>
          </a:p>
          <a:p>
            <a:r>
              <a:rPr lang="en-US" sz="1400" dirty="0"/>
              <a:t>Solution 06---Parallel matrix </a:t>
            </a:r>
            <a:r>
              <a:rPr lang="en-US" sz="1400" dirty="0" err="1"/>
              <a:t>mult</a:t>
            </a:r>
            <a:r>
              <a:rPr lang="en-US" sz="1400" dirty="0"/>
              <a:t> (dot prod), order 1024 on CPU = 0.52 seconds at 4114.0 MFLOPS </a:t>
            </a:r>
          </a:p>
          <a:p>
            <a:r>
              <a:rPr lang="en-US" sz="1400" dirty="0"/>
              <a:t> </a:t>
            </a:r>
          </a:p>
          <a:p>
            <a:r>
              <a:rPr lang="en-US" sz="1400" dirty="0"/>
              <a:t>Solution 07-----Parallel matrix </a:t>
            </a:r>
            <a:r>
              <a:rPr lang="en-US" sz="1400" dirty="0" err="1"/>
              <a:t>mult</a:t>
            </a:r>
            <a:r>
              <a:rPr lang="en-US" sz="1400" dirty="0"/>
              <a:t> (dot prod), order 1024 on CPU = 0.26 seconds at 8259.6 MFLOPS </a:t>
            </a:r>
          </a:p>
          <a:p>
            <a:r>
              <a:rPr lang="en-US" sz="1400" dirty="0"/>
              <a:t> </a:t>
            </a:r>
          </a:p>
          <a:p>
            <a:r>
              <a:rPr lang="en-US" sz="1400" dirty="0"/>
              <a:t>Solution 08--- Parallel matrix </a:t>
            </a:r>
            <a:r>
              <a:rPr lang="en-US" sz="1400" dirty="0" err="1"/>
              <a:t>mult</a:t>
            </a:r>
            <a:r>
              <a:rPr lang="en-US" sz="1400" dirty="0"/>
              <a:t> (dot prod), order 1024 on GPU = 0.27 seconds at 7837.5 MFLOPS </a:t>
            </a:r>
          </a:p>
          <a:p>
            <a:r>
              <a:rPr lang="en-US" sz="1400" dirty="0"/>
              <a:t> </a:t>
            </a:r>
          </a:p>
          <a:p>
            <a:r>
              <a:rPr lang="en-US" sz="1400" dirty="0"/>
              <a:t>Solution 09   --Parallel matrix </a:t>
            </a:r>
            <a:r>
              <a:rPr lang="en-US" sz="1400" dirty="0" err="1"/>
              <a:t>mult</a:t>
            </a:r>
            <a:r>
              <a:rPr lang="en-US" sz="1400" dirty="0"/>
              <a:t> (dot prod), order 1024 on GPU = 0.03 seconds at 67108.9 MFLOPS </a:t>
            </a:r>
          </a:p>
        </p:txBody>
      </p:sp>
      <p:sp>
        <p:nvSpPr>
          <p:cNvPr id="4" name="Slide Number Placeholder 3"/>
          <p:cNvSpPr>
            <a:spLocks noGrp="1"/>
          </p:cNvSpPr>
          <p:nvPr>
            <p:ph type="sldNum" sz="quarter" idx="10"/>
          </p:nvPr>
        </p:nvSpPr>
        <p:spPr/>
        <p:txBody>
          <a:bodyPr/>
          <a:lstStyle/>
          <a:p>
            <a:fld id="{18B3C6D4-2E33-4989-B2D7-61838031B283}" type="slidenum">
              <a:rPr lang="en-US" smtClean="0"/>
              <a:pPr/>
              <a:t>151</a:t>
            </a:fld>
            <a:endParaRPr lang="en-US"/>
          </a:p>
        </p:txBody>
      </p:sp>
    </p:spTree>
    <p:extLst>
      <p:ext uri="{BB962C8B-B14F-4D97-AF65-F5344CB8AC3E}">
        <p14:creationId xmlns:p14="http://schemas.microsoft.com/office/powerpoint/2010/main" val="31918494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 CPU is </a:t>
            </a:r>
            <a:r>
              <a:rPr lang="en-GB" sz="1200" dirty="0"/>
              <a:t>16 cores of Sandy Bridge at 3.1 GHz</a:t>
            </a:r>
          </a:p>
        </p:txBody>
      </p:sp>
      <p:sp>
        <p:nvSpPr>
          <p:cNvPr id="4" name="Slide Number Placeholder 3"/>
          <p:cNvSpPr>
            <a:spLocks noGrp="1"/>
          </p:cNvSpPr>
          <p:nvPr>
            <p:ph type="sldNum" sz="quarter" idx="5"/>
          </p:nvPr>
        </p:nvSpPr>
        <p:spPr/>
        <p:txBody>
          <a:bodyPr/>
          <a:lstStyle/>
          <a:p>
            <a:fld id="{9B3F2D69-97A9-4C41-91BD-6A22F8270148}" type="slidenum">
              <a:rPr lang="en-GB" smtClean="0"/>
              <a:pPr/>
              <a:t>24</a:t>
            </a:fld>
            <a:endParaRPr lang="en-GB"/>
          </a:p>
        </p:txBody>
      </p:sp>
    </p:spTree>
    <p:extLst>
      <p:ext uri="{BB962C8B-B14F-4D97-AF65-F5344CB8AC3E}">
        <p14:creationId xmlns:p14="http://schemas.microsoft.com/office/powerpoint/2010/main" val="3093012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C248CA66-D627-42A0-BF1C-84F239AF9F4A}" type="slidenum">
              <a:rPr lang="en-US" smtClean="0"/>
              <a:pPr>
                <a:defRPr/>
              </a:pPr>
              <a:t>29</a:t>
            </a:fld>
            <a:endParaRPr lang="en-US"/>
          </a:p>
        </p:txBody>
      </p:sp>
    </p:spTree>
    <p:extLst>
      <p:ext uri="{BB962C8B-B14F-4D97-AF65-F5344CB8AC3E}">
        <p14:creationId xmlns:p14="http://schemas.microsoft.com/office/powerpoint/2010/main" val="37507418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C07C3B6-920A-40C7-8F23-5F4F141CE80D}" type="slidenum">
              <a:rPr lang="en-US" smtClean="0"/>
              <a:t>33</a:t>
            </a:fld>
            <a:endParaRPr lang="en-US"/>
          </a:p>
        </p:txBody>
      </p:sp>
    </p:spTree>
    <p:extLst>
      <p:ext uri="{BB962C8B-B14F-4D97-AF65-F5344CB8AC3E}">
        <p14:creationId xmlns:p14="http://schemas.microsoft.com/office/powerpoint/2010/main" val="39871602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C07C3B6-920A-40C7-8F23-5F4F141CE80D}" type="slidenum">
              <a:rPr lang="en-US" smtClean="0"/>
              <a:t>35</a:t>
            </a:fld>
            <a:endParaRPr lang="en-US"/>
          </a:p>
        </p:txBody>
      </p:sp>
    </p:spTree>
    <p:extLst>
      <p:ext uri="{BB962C8B-B14F-4D97-AF65-F5344CB8AC3E}">
        <p14:creationId xmlns:p14="http://schemas.microsoft.com/office/powerpoint/2010/main" val="26076433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B3F2D69-97A9-4C41-91BD-6A22F8270148}" type="slidenum">
              <a:rPr lang="en-GB" smtClean="0"/>
              <a:pPr/>
              <a:t>42</a:t>
            </a:fld>
            <a:endParaRPr lang="en-GB"/>
          </a:p>
        </p:txBody>
      </p:sp>
    </p:spTree>
    <p:extLst>
      <p:ext uri="{BB962C8B-B14F-4D97-AF65-F5344CB8AC3E}">
        <p14:creationId xmlns:p14="http://schemas.microsoft.com/office/powerpoint/2010/main" val="3033187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Good to mention the convention for naming the host and device-side variables here, i.e. h_ and d_</a:t>
            </a:r>
            <a:r>
              <a:rPr lang="en-GB" baseline="0" dirty="0"/>
              <a:t> etc.</a:t>
            </a:r>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61</a:t>
            </a:fld>
            <a:endParaRPr lang="en-GB"/>
          </a:p>
        </p:txBody>
      </p:sp>
    </p:spTree>
    <p:extLst>
      <p:ext uri="{BB962C8B-B14F-4D97-AF65-F5344CB8AC3E}">
        <p14:creationId xmlns:p14="http://schemas.microsoft.com/office/powerpoint/2010/main" val="21138003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GB"/>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GB"/>
          </a:p>
        </p:txBody>
      </p:sp>
      <p:sp>
        <p:nvSpPr>
          <p:cNvPr id="4" name="Date Placeholder 3"/>
          <p:cNvSpPr>
            <a:spLocks noGrp="1"/>
          </p:cNvSpPr>
          <p:nvPr>
            <p:ph type="dt" sz="half" idx="10"/>
          </p:nvPr>
        </p:nvSpPr>
        <p:spPr/>
        <p:txBody>
          <a:bodyPr/>
          <a:lstStyle/>
          <a:p>
            <a:fld id="{F1DFF685-C3C3-804E-BF9A-7EF59260A2B9}" type="datetime1">
              <a:rPr lang="en-GB" smtClean="0"/>
              <a:t>25/11/2018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03EC4F3A-FA9E-8340-B3C7-7D60FFC16CF7}" type="datetime1">
              <a:rPr lang="en-GB" smtClean="0"/>
              <a:t>25/11/2018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E1E5E9DA-76F1-D340-9D0C-951D1955EB37}" type="datetime1">
              <a:rPr lang="en-GB" smtClean="0"/>
              <a:t>25/11/2018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GB"/>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GB"/>
          </a:p>
        </p:txBody>
      </p:sp>
      <p:sp>
        <p:nvSpPr>
          <p:cNvPr id="4" name="Date Placeholder 3"/>
          <p:cNvSpPr>
            <a:spLocks noGrp="1"/>
          </p:cNvSpPr>
          <p:nvPr>
            <p:ph type="dt" sz="half" idx="10"/>
          </p:nvPr>
        </p:nvSpPr>
        <p:spPr/>
        <p:txBody>
          <a:bodyPr/>
          <a:lstStyle/>
          <a:p>
            <a:fld id="{28E9C967-DFB4-EE45-A7FA-7B8692903EC6}" type="datetime1">
              <a:rPr lang="en-GB" smtClean="0"/>
              <a:t>25/11/2018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D9ACB349-7DC1-6A40-89F6-3DFE0AAC7813}" type="datetime1">
              <a:rPr lang="en-GB" smtClean="0"/>
              <a:t>25/11/2018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4DE580C-C219-6247-A98A-B63A7D0C4C62}" type="datetime1">
              <a:rPr lang="en-GB" smtClean="0"/>
              <a:t>25/11/2018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p:txBody>
          <a:bodyPr/>
          <a:lstStyle/>
          <a:p>
            <a:fld id="{7109B4B9-AD2C-5644-8005-30C2AE79D7EE}" type="datetime1">
              <a:rPr lang="en-GB" smtClean="0"/>
              <a:t>25/11/2018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p:cNvSpPr>
            <a:spLocks noGrp="1"/>
          </p:cNvSpPr>
          <p:nvPr>
            <p:ph type="dt" sz="half" idx="10"/>
          </p:nvPr>
        </p:nvSpPr>
        <p:spPr/>
        <p:txBody>
          <a:bodyPr/>
          <a:lstStyle/>
          <a:p>
            <a:fld id="{CFE34878-BF76-5845-8C5C-46E6A0829424}" type="datetime1">
              <a:rPr lang="en-GB" smtClean="0"/>
              <a:t>25/11/2018</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2"/>
          <p:cNvSpPr>
            <a:spLocks noGrp="1"/>
          </p:cNvSpPr>
          <p:nvPr>
            <p:ph type="dt" sz="half" idx="10"/>
          </p:nvPr>
        </p:nvSpPr>
        <p:spPr/>
        <p:txBody>
          <a:bodyPr/>
          <a:lstStyle/>
          <a:p>
            <a:fld id="{FE6C74A0-F8EA-6344-800A-344E9666CE9B}" type="datetime1">
              <a:rPr lang="en-GB" smtClean="0"/>
              <a:t>25/11/2018</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DAE89D7-94B2-614C-8654-8264E0BEBEDF}" type="datetime1">
              <a:rPr lang="en-GB" smtClean="0"/>
              <a:t>25/11/2018</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3D3B7D8-694C-1C4D-B552-700CC8371049}" type="datetime1">
              <a:rPr lang="en-GB" smtClean="0"/>
              <a:t>25/11/2018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FEA6292F-56A7-C04D-809A-FBDEE2068FA1}" type="datetime1">
              <a:rPr lang="en-GB" smtClean="0"/>
              <a:t>25/11/2018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GB"/>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F8C349F-CC8B-9E47-A6DE-90ADA5931972}" type="datetime1">
              <a:rPr lang="en-GB" smtClean="0"/>
              <a:t>25/11/2018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594DD3C5-95E0-CA42-8C07-CA2F5EBC5F58}" type="datetime1">
              <a:rPr lang="en-GB" smtClean="0"/>
              <a:t>25/11/2018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403015F1-3BE5-4547-AACE-8DA009190EEF}" type="datetime1">
              <a:rPr lang="en-GB" smtClean="0"/>
              <a:t>25/11/2018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itle Short Content">
    <p:spTree>
      <p:nvGrpSpPr>
        <p:cNvPr id="1" name=""/>
        <p:cNvGrpSpPr/>
        <p:nvPr/>
      </p:nvGrpSpPr>
      <p:grpSpPr>
        <a:xfrm>
          <a:off x="0" y="0"/>
          <a:ext cx="0" cy="0"/>
          <a:chOff x="0" y="0"/>
          <a:chExt cx="0" cy="0"/>
        </a:xfrm>
      </p:grpSpPr>
      <p:sp>
        <p:nvSpPr>
          <p:cNvPr id="2" name="Title 1"/>
          <p:cNvSpPr>
            <a:spLocks noGrp="1"/>
          </p:cNvSpPr>
          <p:nvPr>
            <p:ph type="title"/>
          </p:nvPr>
        </p:nvSpPr>
        <p:spPr>
          <a:xfrm>
            <a:off x="698500" y="296334"/>
            <a:ext cx="8382000" cy="703792"/>
          </a:xfrm>
        </p:spPr>
        <p:txBody>
          <a:bodyPr/>
          <a:lstStyle>
            <a:lvl1pPr>
              <a:defRPr>
                <a:latin typeface="Trebuchet MS" pitchFamily="34" charset="0"/>
                <a:cs typeface="Tahoma" pitchFamily="34" charset="0"/>
              </a:defRPr>
            </a:lvl1pPr>
          </a:lstStyle>
          <a:p>
            <a:r>
              <a:rPr lang="en-US" dirty="0"/>
              <a:t>Click to edit Master title style</a:t>
            </a:r>
          </a:p>
        </p:txBody>
      </p:sp>
      <p:sp>
        <p:nvSpPr>
          <p:cNvPr id="3" name="Content Placeholder 2"/>
          <p:cNvSpPr>
            <a:spLocks noGrp="1"/>
          </p:cNvSpPr>
          <p:nvPr>
            <p:ph sz="half" idx="1"/>
          </p:nvPr>
        </p:nvSpPr>
        <p:spPr>
          <a:xfrm>
            <a:off x="698500" y="1058334"/>
            <a:ext cx="4762500" cy="5250106"/>
          </a:xfrm>
        </p:spPr>
        <p:txBody>
          <a:bodyPr/>
          <a:lstStyle>
            <a:lvl1pPr>
              <a:defRPr lang="en-US" sz="2000" b="1" dirty="0" smtClean="0">
                <a:solidFill>
                  <a:schemeClr val="tx1"/>
                </a:solidFill>
                <a:latin typeface="Trebuchet MS" pitchFamily="34" charset="0"/>
                <a:ea typeface="ＭＳ Ｐゴシック" charset="-128"/>
                <a:cs typeface="Tahoma" pitchFamily="34" charset="0"/>
              </a:defRPr>
            </a:lvl1pPr>
            <a:lvl2pPr>
              <a:defRPr lang="en-US" sz="2000" b="0" dirty="0" smtClean="0">
                <a:solidFill>
                  <a:schemeClr val="tx1"/>
                </a:solidFill>
                <a:latin typeface="Trebuchet MS" pitchFamily="34" charset="0"/>
                <a:ea typeface="ＭＳ Ｐゴシック" charset="-128"/>
                <a:cs typeface="Tahoma" pitchFamily="34" charset="0"/>
              </a:defRPr>
            </a:lvl2pPr>
            <a:lvl3pPr>
              <a:defRPr sz="1800" b="0">
                <a:latin typeface="Trebuchet MS" pitchFamily="34" charset="0"/>
                <a:cs typeface="Tahoma" pitchFamily="34" charset="0"/>
              </a:defRPr>
            </a:lvl3pPr>
            <a:lvl4pPr>
              <a:defRPr sz="1800" b="0">
                <a:latin typeface="Trebuchet MS" pitchFamily="34" charset="0"/>
                <a:cs typeface="Tahoma" pitchFamily="34" charset="0"/>
              </a:defRPr>
            </a:lvl4pPr>
            <a:lvl5pPr>
              <a:defRPr sz="1800" b="0">
                <a:latin typeface="Trebuchet MS" pitchFamily="34" charset="0"/>
                <a:cs typeface="Tahoma" pitchFamily="34" charset="0"/>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Rectangle 5"/>
          <p:cNvSpPr/>
          <p:nvPr userDrawn="1"/>
        </p:nvSpPr>
        <p:spPr bwMode="auto">
          <a:xfrm>
            <a:off x="0" y="0"/>
            <a:ext cx="508000" cy="6858000"/>
          </a:xfrm>
          <a:prstGeom prst="rect">
            <a:avLst/>
          </a:prstGeom>
          <a:gradFill flip="none" rotWithShape="1">
            <a:gsLst>
              <a:gs pos="0">
                <a:srgbClr val="FFEFD1"/>
              </a:gs>
              <a:gs pos="64999">
                <a:srgbClr val="F0EBD5"/>
              </a:gs>
              <a:gs pos="100000">
                <a:srgbClr val="D1C39F"/>
              </a:gs>
            </a:gsLst>
            <a:lin ang="10800000" scaled="1"/>
            <a:tileRect/>
          </a:gradFill>
          <a:ln w="25400" cap="flat" cmpd="sng" algn="ctr">
            <a:noFill/>
            <a:prstDash val="solid"/>
            <a:round/>
            <a:headEnd type="oval" w="med" len="med"/>
            <a:tailEnd type="none" w="med" len="med"/>
          </a:ln>
          <a:effectLst>
            <a:outerShdw blurRad="50800" dist="38100" algn="l" rotWithShape="0">
              <a:prstClr val="black">
                <a:alpha val="40000"/>
              </a:prstClr>
            </a:outerShdw>
          </a:effectLst>
          <a:scene3d>
            <a:camera prst="orthographicFront">
              <a:rot lat="0" lon="0" rev="0"/>
            </a:camera>
            <a:lightRig rig="glow" dir="t">
              <a:rot lat="0" lon="0" rev="4800000"/>
            </a:lightRig>
          </a:scene3d>
          <a:sp3d prstMaterial="matte">
            <a:bevelT/>
          </a:sp3d>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9000"/>
              </a:lnSpc>
              <a:spcBef>
                <a:spcPct val="0"/>
              </a:spcBef>
              <a:spcAft>
                <a:spcPct val="0"/>
              </a:spcAft>
              <a:buClrTx/>
              <a:buSzTx/>
              <a:buFontTx/>
              <a:buNone/>
              <a:tabLst>
                <a:tab pos="158750" algn="l"/>
                <a:tab pos="1757363" algn="l"/>
                <a:tab pos="3357563" algn="l"/>
                <a:tab pos="4956175" algn="l"/>
                <a:tab pos="6553200" algn="l"/>
              </a:tabLst>
            </a:pPr>
            <a:endParaRPr kumimoji="0" lang="en-US" sz="3600" b="0" i="0" u="none" strike="noStrike" cap="none" normalizeH="0" baseline="0">
              <a:ln>
                <a:noFill/>
              </a:ln>
              <a:solidFill>
                <a:srgbClr val="FFFFFF"/>
              </a:solidFill>
              <a:effectLst/>
              <a:latin typeface="Trebuchet MS" pitchFamily="34" charset="0"/>
              <a:ea typeface="ヒラギノ角ゴ ProN W3" charset="-128"/>
              <a:sym typeface="Myriad Set Text" charset="0"/>
            </a:endParaRPr>
          </a:p>
        </p:txBody>
      </p:sp>
      <p:pic>
        <p:nvPicPr>
          <p:cNvPr id="7" name="Picture 6" descr="Khronos-1500-Transparent-Aug08.png"/>
          <p:cNvPicPr>
            <a:picLocks noChangeAspect="1"/>
          </p:cNvPicPr>
          <p:nvPr userDrawn="1"/>
        </p:nvPicPr>
        <p:blipFill>
          <a:blip r:embed="rId2" cstate="print"/>
          <a:stretch>
            <a:fillRect/>
          </a:stretch>
        </p:blipFill>
        <p:spPr>
          <a:xfrm rot="16200000">
            <a:off x="-1064776" y="5250321"/>
            <a:ext cx="2644240" cy="419112"/>
          </a:xfrm>
          <a:prstGeom prst="rect">
            <a:avLst/>
          </a:prstGeom>
        </p:spPr>
      </p:pic>
    </p:spTree>
    <p:extLst>
      <p:ext uri="{BB962C8B-B14F-4D97-AF65-F5344CB8AC3E}">
        <p14:creationId xmlns:p14="http://schemas.microsoft.com/office/powerpoint/2010/main" val="2494611524"/>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4013A0C-EBFA-E54B-82F0-64E7AFD53A48}" type="datetime1">
              <a:rPr lang="en-GB" smtClean="0"/>
              <a:t>25/11/2018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p:txBody>
          <a:bodyPr/>
          <a:lstStyle/>
          <a:p>
            <a:fld id="{701309A5-0061-3E4E-A7DE-3F996527E0E9}" type="datetime1">
              <a:rPr lang="en-GB" smtClean="0"/>
              <a:t>25/11/2018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p:cNvSpPr>
            <a:spLocks noGrp="1"/>
          </p:cNvSpPr>
          <p:nvPr>
            <p:ph type="dt" sz="half" idx="10"/>
          </p:nvPr>
        </p:nvSpPr>
        <p:spPr/>
        <p:txBody>
          <a:bodyPr/>
          <a:lstStyle/>
          <a:p>
            <a:fld id="{A4352959-1ABD-7B4B-AC5E-2F28F5995832}" type="datetime1">
              <a:rPr lang="en-GB" smtClean="0"/>
              <a:t>25/11/2018</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2"/>
          <p:cNvSpPr>
            <a:spLocks noGrp="1"/>
          </p:cNvSpPr>
          <p:nvPr>
            <p:ph type="dt" sz="half" idx="10"/>
          </p:nvPr>
        </p:nvSpPr>
        <p:spPr/>
        <p:txBody>
          <a:bodyPr/>
          <a:lstStyle/>
          <a:p>
            <a:fld id="{567D9553-5FBE-BE41-AC9B-3E617508ECBA}" type="datetime1">
              <a:rPr lang="en-GB" smtClean="0"/>
              <a:t>25/11/2018</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F8CD49C-C495-0B42-98D0-6F72CA1D07CD}" type="datetime1">
              <a:rPr lang="en-GB" smtClean="0"/>
              <a:t>25/11/2018</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A57175B-E9DB-1D46-9590-475FB96C42A6}" type="datetime1">
              <a:rPr lang="en-GB" smtClean="0"/>
              <a:t>25/11/2018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GB"/>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7D5309E-C314-A541-A0DC-A0D4ABB274A1}" type="datetime1">
              <a:rPr lang="en-GB" smtClean="0"/>
              <a:t>25/11/2018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8024C81-4805-B543-B27D-A1F8F417051E}" type="datetime1">
              <a:rPr lang="en-GB" smtClean="0"/>
              <a:t>25/11/2018</a:t>
            </a:fld>
            <a:endParaRPr lang="en-GB"/>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0338BC4-165C-45BE-83FF-C9C7D8E962C5}" type="slidenum">
              <a:rPr lang="en-GB" smtClean="0"/>
              <a:pPr/>
              <a:t>‹#›</a:t>
            </a:fld>
            <a:endParaRPr lang="en-GB"/>
          </a:p>
        </p:txBody>
      </p:sp>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BA7370E-FDD1-7D4F-920B-624D2ECF83CE}" type="datetime1">
              <a:rPr lang="en-GB" smtClean="0"/>
              <a:t>25/11/2018</a:t>
            </a:fld>
            <a:endParaRPr lang="en-GB"/>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0338BC4-165C-45BE-83FF-C9C7D8E962C5}" type="slidenum">
              <a:rPr lang="en-GB" smtClean="0"/>
              <a:pPr/>
              <a:t>‹#›</a:t>
            </a:fld>
            <a:endParaRPr lang="en-GB"/>
          </a:p>
        </p:txBody>
      </p:sp>
    </p:spTree>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2.emf"/><Relationship Id="rId1" Type="http://schemas.openxmlformats.org/officeDocument/2006/relationships/slideLayout" Target="../slideLayouts/slideLayout12.xml"/><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3.xml"/></Relationships>
</file>

<file path=ppt/slides/_rels/slide116.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15.xml"/></Relationships>
</file>

<file path=ppt/slides/_rels/slide117.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15.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5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3.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17.xml"/><Relationship Id="rId6" Type="http://schemas.openxmlformats.org/officeDocument/2006/relationships/image" Target="../media/image10.jpg"/><Relationship Id="rId5" Type="http://schemas.openxmlformats.org/officeDocument/2006/relationships/image" Target="../media/image9.png"/><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3.xml"/><Relationship Id="rId1" Type="http://schemas.openxmlformats.org/officeDocument/2006/relationships/slideLayout" Target="../slideLayouts/slideLayout13.xml"/><Relationship Id="rId5" Type="http://schemas.openxmlformats.org/officeDocument/2006/relationships/image" Target="../media/image22.tiff"/><Relationship Id="rId4" Type="http://schemas.openxmlformats.org/officeDocument/2006/relationships/image" Target="../media/image21.tiff"/></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7.xml"/></Relationships>
</file>

<file path=ppt/slides/_rels/slide28.xml.rels><?xml version="1.0" encoding="UTF-8" standalone="yes"?>
<Relationships xmlns="http://schemas.openxmlformats.org/package/2006/relationships"><Relationship Id="rId13" Type="http://schemas.openxmlformats.org/officeDocument/2006/relationships/image" Target="../media/image34.jpeg"/><Relationship Id="rId18" Type="http://schemas.openxmlformats.org/officeDocument/2006/relationships/image" Target="../media/image39.png"/><Relationship Id="rId26" Type="http://schemas.openxmlformats.org/officeDocument/2006/relationships/image" Target="../media/image46.jpeg"/><Relationship Id="rId3" Type="http://schemas.openxmlformats.org/officeDocument/2006/relationships/image" Target="../media/image26.png"/><Relationship Id="rId21" Type="http://schemas.openxmlformats.org/officeDocument/2006/relationships/image" Target="../media/image41.png"/><Relationship Id="rId7" Type="http://schemas.openxmlformats.org/officeDocument/2006/relationships/image" Target="../media/image30.png"/><Relationship Id="rId12" Type="http://schemas.openxmlformats.org/officeDocument/2006/relationships/image" Target="../media/image33.png"/><Relationship Id="rId17" Type="http://schemas.openxmlformats.org/officeDocument/2006/relationships/image" Target="../media/image38.png"/><Relationship Id="rId25" Type="http://schemas.openxmlformats.org/officeDocument/2006/relationships/image" Target="../media/image45.png"/><Relationship Id="rId33" Type="http://schemas.openxmlformats.org/officeDocument/2006/relationships/image" Target="../media/image52.png"/><Relationship Id="rId2" Type="http://schemas.openxmlformats.org/officeDocument/2006/relationships/image" Target="../media/image25.png"/><Relationship Id="rId16" Type="http://schemas.openxmlformats.org/officeDocument/2006/relationships/image" Target="../media/image37.png"/><Relationship Id="rId20" Type="http://schemas.openxmlformats.org/officeDocument/2006/relationships/hyperlink" Target="http://www.umu.se/umu/index_eng.html" TargetMode="External"/><Relationship Id="rId29" Type="http://schemas.openxmlformats.org/officeDocument/2006/relationships/image" Target="../media/image48.png"/><Relationship Id="rId1" Type="http://schemas.openxmlformats.org/officeDocument/2006/relationships/slideLayout" Target="../slideLayouts/slideLayout13.xml"/><Relationship Id="rId6" Type="http://schemas.openxmlformats.org/officeDocument/2006/relationships/image" Target="../media/image29.png"/><Relationship Id="rId11" Type="http://schemas.openxmlformats.org/officeDocument/2006/relationships/hyperlink" Target="http://www.amd.com/" TargetMode="External"/><Relationship Id="rId24" Type="http://schemas.openxmlformats.org/officeDocument/2006/relationships/image" Target="../media/image44.png"/><Relationship Id="rId32" Type="http://schemas.openxmlformats.org/officeDocument/2006/relationships/image" Target="../media/image51.jpeg"/><Relationship Id="rId5" Type="http://schemas.openxmlformats.org/officeDocument/2006/relationships/image" Target="../media/image28.png"/><Relationship Id="rId15" Type="http://schemas.openxmlformats.org/officeDocument/2006/relationships/image" Target="../media/image36.jpeg"/><Relationship Id="rId23" Type="http://schemas.openxmlformats.org/officeDocument/2006/relationships/image" Target="../media/image43.png"/><Relationship Id="rId28" Type="http://schemas.openxmlformats.org/officeDocument/2006/relationships/hyperlink" Target="http://www.gshark.com/" TargetMode="External"/><Relationship Id="rId10" Type="http://schemas.openxmlformats.org/officeDocument/2006/relationships/image" Target="../media/image32.png"/><Relationship Id="rId19" Type="http://schemas.openxmlformats.org/officeDocument/2006/relationships/image" Target="../media/image40.jpeg"/><Relationship Id="rId31" Type="http://schemas.openxmlformats.org/officeDocument/2006/relationships/image" Target="../media/image50.png"/><Relationship Id="rId4" Type="http://schemas.openxmlformats.org/officeDocument/2006/relationships/image" Target="../media/image27.png"/><Relationship Id="rId9" Type="http://schemas.openxmlformats.org/officeDocument/2006/relationships/image" Target="../media/image31.png"/><Relationship Id="rId14" Type="http://schemas.openxmlformats.org/officeDocument/2006/relationships/image" Target="../media/image35.jpeg"/><Relationship Id="rId22" Type="http://schemas.openxmlformats.org/officeDocument/2006/relationships/image" Target="../media/image42.jpeg"/><Relationship Id="rId27" Type="http://schemas.openxmlformats.org/officeDocument/2006/relationships/image" Target="../media/image47.png"/><Relationship Id="rId30" Type="http://schemas.openxmlformats.org/officeDocument/2006/relationships/image" Target="../media/image49.png"/><Relationship Id="rId8" Type="http://schemas.openxmlformats.org/officeDocument/2006/relationships/hyperlink" Target="http://www.codeplay.com/"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5.xml"/><Relationship Id="rId1" Type="http://schemas.openxmlformats.org/officeDocument/2006/relationships/slideLayout" Target="../slideLayouts/slideLayout13.xml"/><Relationship Id="rId4" Type="http://schemas.openxmlformats.org/officeDocument/2006/relationships/image" Target="../media/image54.png"/></Relationships>
</file>

<file path=ppt/slides/_rels/slide3.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png"/><Relationship Id="rId1" Type="http://schemas.openxmlformats.org/officeDocument/2006/relationships/slideLayout" Target="../slideLayouts/slideLayout17.xml"/><Relationship Id="rId5" Type="http://schemas.openxmlformats.org/officeDocument/2006/relationships/image" Target="../media/image11.png"/><Relationship Id="rId4" Type="http://schemas.openxmlformats.org/officeDocument/2006/relationships/image" Target="../media/image14.png"/></Relationships>
</file>

<file path=ppt/slides/_rels/slide30.xml.rels><?xml version="1.0" encoding="UTF-8" standalone="yes"?>
<Relationships xmlns="http://schemas.openxmlformats.org/package/2006/relationships"><Relationship Id="rId2" Type="http://schemas.openxmlformats.org/officeDocument/2006/relationships/image" Target="../media/image55.tiff"/><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8" Type="http://schemas.openxmlformats.org/officeDocument/2006/relationships/image" Target="../media/image61.emf"/><Relationship Id="rId3" Type="http://schemas.openxmlformats.org/officeDocument/2006/relationships/image" Target="../media/image56.jpg"/><Relationship Id="rId7" Type="http://schemas.openxmlformats.org/officeDocument/2006/relationships/image" Target="../media/image60.png"/><Relationship Id="rId12" Type="http://schemas.openxmlformats.org/officeDocument/2006/relationships/image" Target="../media/image65.jpeg"/><Relationship Id="rId2" Type="http://schemas.openxmlformats.org/officeDocument/2006/relationships/notesSlide" Target="../notesSlides/notesSlide6.xml"/><Relationship Id="rId1" Type="http://schemas.openxmlformats.org/officeDocument/2006/relationships/slideLayout" Target="../slideLayouts/slideLayout17.xml"/><Relationship Id="rId6" Type="http://schemas.openxmlformats.org/officeDocument/2006/relationships/image" Target="../media/image59.png"/><Relationship Id="rId11" Type="http://schemas.openxmlformats.org/officeDocument/2006/relationships/image" Target="../media/image64.tiff"/><Relationship Id="rId5" Type="http://schemas.openxmlformats.org/officeDocument/2006/relationships/image" Target="../media/image58.png"/><Relationship Id="rId10" Type="http://schemas.openxmlformats.org/officeDocument/2006/relationships/image" Target="../media/image63.tiff"/><Relationship Id="rId4" Type="http://schemas.openxmlformats.org/officeDocument/2006/relationships/image" Target="../media/image57.png"/><Relationship Id="rId9" Type="http://schemas.openxmlformats.org/officeDocument/2006/relationships/image" Target="../media/image62.tif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17.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tiff"/></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1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hyperlink" Target="http://www.cs.bris.ac.uk/~simonm/OpenCL/" TargetMode="External"/><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5.xml"/></Relationships>
</file>

<file path=ppt/slides/_rels/slide55.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5.xml"/></Relationships>
</file>

<file path=ppt/slides/_rels/slide56.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5.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16.xml"/><Relationship Id="rId5" Type="http://schemas.openxmlformats.org/officeDocument/2006/relationships/hyperlink" Target="https://www.khronos.org/registry/cl/specs/opencl-1.1.pdf" TargetMode="External"/><Relationship Id="rId4" Type="http://schemas.openxmlformats.org/officeDocument/2006/relationships/hyperlink" Target="https://www.khronos.org/developers/reference-cards" TargetMode="Externa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3" Type="http://schemas.openxmlformats.org/officeDocument/2006/relationships/hyperlink" Target="http://github.khronos.org/OpenCL-CLHPP/" TargetMode="External"/><Relationship Id="rId2" Type="http://schemas.openxmlformats.org/officeDocument/2006/relationships/hyperlink" Target="http://www.khronos.org/files/OpenCLPP12-reference-card.pdf" TargetMode="External"/><Relationship Id="rId1" Type="http://schemas.openxmlformats.org/officeDocument/2006/relationships/slideLayout" Target="../slideLayouts/slideLayout13.xml"/><Relationship Id="rId4" Type="http://schemas.openxmlformats.org/officeDocument/2006/relationships/image" Target="../media/image72.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hyperlink" Target="http://developer.amd.com/tools-and-sdks/opencl-zone/amd-accelerated-parallel-processing-app-sdk/" TargetMode="External"/><Relationship Id="rId2" Type="http://schemas.openxmlformats.org/officeDocument/2006/relationships/hyperlink" Target="https://software.intel.com/en-us/articles/opencl-drivers" TargetMode="External"/><Relationship Id="rId1" Type="http://schemas.openxmlformats.org/officeDocument/2006/relationships/slideLayout" Target="../slideLayouts/slideLayout13.xml"/><Relationship Id="rId6" Type="http://schemas.openxmlformats.org/officeDocument/2006/relationships/hyperlink" Target="https://www.khronos.org/registry/cl/" TargetMode="External"/><Relationship Id="rId5" Type="http://schemas.openxmlformats.org/officeDocument/2006/relationships/hyperlink" Target="NVIDIA%20CUDA%20SDK" TargetMode="External"/><Relationship Id="rId4" Type="http://schemas.openxmlformats.org/officeDocument/2006/relationships/hyperlink" Target="https://software.intel.com/en-us/intel-inde" TargetMode="Externa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3.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404664"/>
            <a:ext cx="9144000" cy="1470025"/>
          </a:xfrm>
        </p:spPr>
        <p:txBody>
          <a:bodyPr>
            <a:noAutofit/>
          </a:bodyPr>
          <a:lstStyle/>
          <a:p>
            <a:r>
              <a:rPr lang="en-GB" sz="5400" b="1" dirty="0"/>
              <a:t>Hands On </a:t>
            </a:r>
            <a:r>
              <a:rPr lang="en-GB" sz="5400" b="1" dirty="0" err="1"/>
              <a:t>OpenCL</a:t>
            </a:r>
            <a:r>
              <a:rPr lang="en-GB" sz="2400" baseline="100000" dirty="0" err="1">
                <a:latin typeface="Arial" panose="020B0604020202020204" pitchFamily="34" charset="0"/>
                <a:cs typeface="Arial" panose="020B0604020202020204" pitchFamily="34" charset="0"/>
              </a:rPr>
              <a:t>TM</a:t>
            </a:r>
            <a:endParaRPr lang="en-GB" sz="1190" baseline="100000" dirty="0">
              <a:latin typeface="Arial" panose="020B0604020202020204" pitchFamily="34" charset="0"/>
              <a:cs typeface="Arial" panose="020B0604020202020204" pitchFamily="34" charset="0"/>
            </a:endParaRPr>
          </a:p>
        </p:txBody>
      </p:sp>
      <p:sp>
        <p:nvSpPr>
          <p:cNvPr id="3" name="Subtitle 2"/>
          <p:cNvSpPr>
            <a:spLocks noGrp="1"/>
          </p:cNvSpPr>
          <p:nvPr>
            <p:ph type="subTitle" idx="1"/>
          </p:nvPr>
        </p:nvSpPr>
        <p:spPr>
          <a:xfrm>
            <a:off x="755576" y="1988840"/>
            <a:ext cx="4608511" cy="1656184"/>
          </a:xfrm>
        </p:spPr>
        <p:txBody>
          <a:bodyPr>
            <a:normAutofit lnSpcReduction="10000"/>
          </a:bodyPr>
          <a:lstStyle/>
          <a:p>
            <a:pPr algn="l"/>
            <a:r>
              <a:rPr lang="en-GB" dirty="0">
                <a:solidFill>
                  <a:schemeClr val="tx2"/>
                </a:solidFill>
              </a:rPr>
              <a:t>Simon McIntosh-Smith,</a:t>
            </a:r>
          </a:p>
          <a:p>
            <a:pPr algn="l"/>
            <a:r>
              <a:rPr lang="en-GB" dirty="0">
                <a:solidFill>
                  <a:schemeClr val="tx2"/>
                </a:solidFill>
              </a:rPr>
              <a:t>Tom Deakin</a:t>
            </a:r>
          </a:p>
          <a:p>
            <a:pPr algn="l"/>
            <a:r>
              <a:rPr lang="en-GB" dirty="0">
                <a:solidFill>
                  <a:schemeClr val="tx2"/>
                </a:solidFill>
              </a:rPr>
              <a:t>and James Price</a:t>
            </a:r>
          </a:p>
        </p:txBody>
      </p:sp>
      <p:sp>
        <p:nvSpPr>
          <p:cNvPr id="7" name="Rectangle 6"/>
          <p:cNvSpPr/>
          <p:nvPr/>
        </p:nvSpPr>
        <p:spPr>
          <a:xfrm>
            <a:off x="467544" y="6033326"/>
            <a:ext cx="8602649" cy="338554"/>
          </a:xfrm>
          <a:prstGeom prst="rect">
            <a:avLst/>
          </a:prstGeom>
        </p:spPr>
        <p:txBody>
          <a:bodyPr wrap="square">
            <a:spAutoFit/>
          </a:bodyPr>
          <a:lstStyle/>
          <a:p>
            <a:r>
              <a:rPr lang="en-GB" sz="1600" dirty="0">
                <a:solidFill>
                  <a:schemeClr val="tx2"/>
                </a:solidFill>
              </a:rPr>
              <a:t>Includes contributions from Tim Mattson (Intel) and Benedict </a:t>
            </a:r>
            <a:r>
              <a:rPr lang="en-GB" sz="1600" dirty="0" err="1">
                <a:solidFill>
                  <a:schemeClr val="tx2"/>
                </a:solidFill>
              </a:rPr>
              <a:t>Gaster</a:t>
            </a:r>
            <a:r>
              <a:rPr lang="en-GB" sz="1600" dirty="0">
                <a:solidFill>
                  <a:schemeClr val="tx2"/>
                </a:solidFill>
              </a:rPr>
              <a:t> (AMD/Qualcomm/UWE)</a:t>
            </a:r>
          </a:p>
        </p:txBody>
      </p:sp>
      <p:pic>
        <p:nvPicPr>
          <p:cNvPr id="8" name="Picture 7" descr="OpenCL_Logo_RGB_60mm.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1720" y="4149080"/>
            <a:ext cx="1152128" cy="1152128"/>
          </a:xfrm>
          <a:prstGeom prst="rect">
            <a:avLst/>
          </a:prstGeom>
          <a:ln>
            <a:noFill/>
          </a:ln>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24128" y="2378745"/>
            <a:ext cx="2983138" cy="864096"/>
          </a:xfrm>
          <a:prstGeom prst="rect">
            <a:avLst/>
          </a:prstGeom>
        </p:spPr>
      </p:pic>
      <p:grpSp>
        <p:nvGrpSpPr>
          <p:cNvPr id="10" name="Group 9">
            <a:extLst>
              <a:ext uri="{FF2B5EF4-FFF2-40B4-BE49-F238E27FC236}">
                <a16:creationId xmlns:a16="http://schemas.microsoft.com/office/drawing/2014/main" id="{64902E52-7E13-4B44-8C3A-A22A27A868D6}"/>
              </a:ext>
            </a:extLst>
          </p:cNvPr>
          <p:cNvGrpSpPr/>
          <p:nvPr/>
        </p:nvGrpSpPr>
        <p:grpSpPr>
          <a:xfrm>
            <a:off x="5631521" y="3969060"/>
            <a:ext cx="3168352" cy="1512168"/>
            <a:chOff x="5076056" y="4149080"/>
            <a:chExt cx="3168352" cy="1512168"/>
          </a:xfrm>
        </p:grpSpPr>
        <p:pic>
          <p:nvPicPr>
            <p:cNvPr id="1026" name="Picture 2" descr="http://kite.khronos.org/assets/css/images/KITE_300_200_88.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99681" y="4769104"/>
              <a:ext cx="1848807" cy="813475"/>
            </a:xfrm>
            <a:prstGeom prst="rect">
              <a:avLst/>
            </a:prstGeom>
            <a:noFill/>
            <a:extLst>
              <a:ext uri="{909E8E84-426E-40dd-AFC4-6F175D3DCCD1}">
                <a14:hiddenFill xmlns="" xmlns:a14="http://schemas.microsoft.com/office/drawing/2010/main">
                  <a:solidFill>
                    <a:srgbClr val="FFFFFF"/>
                  </a:solidFill>
                </a14:hiddenFill>
              </a:ext>
            </a:extLst>
          </p:spPr>
        </p:pic>
        <p:pic>
          <p:nvPicPr>
            <p:cNvPr id="4" name="Picture 3"/>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5148064" y="4221088"/>
              <a:ext cx="2983138" cy="554677"/>
            </a:xfrm>
            <a:prstGeom prst="rect">
              <a:avLst/>
            </a:prstGeom>
          </p:spPr>
        </p:pic>
        <p:sp>
          <p:nvSpPr>
            <p:cNvPr id="5" name="Rounded Rectangle 4"/>
            <p:cNvSpPr/>
            <p:nvPr/>
          </p:nvSpPr>
          <p:spPr>
            <a:xfrm>
              <a:off x="5076056" y="4149080"/>
              <a:ext cx="3168352" cy="1512168"/>
            </a:xfrm>
            <a:prstGeom prst="roundRect">
              <a:avLst>
                <a:gd name="adj" fmla="val 5996"/>
              </a:avLst>
            </a:prstGeom>
            <a:no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9" name="Rectangle 8"/>
          <p:cNvSpPr/>
          <p:nvPr/>
        </p:nvSpPr>
        <p:spPr>
          <a:xfrm>
            <a:off x="648560" y="6474822"/>
            <a:ext cx="7272808" cy="338554"/>
          </a:xfrm>
          <a:prstGeom prst="rect">
            <a:avLst/>
          </a:prstGeom>
        </p:spPr>
        <p:txBody>
          <a:bodyPr wrap="square">
            <a:spAutoFit/>
          </a:bodyPr>
          <a:lstStyle/>
          <a:p>
            <a:r>
              <a:rPr lang="en-GB" sz="1600" dirty="0">
                <a:solidFill>
                  <a:schemeClr val="tx1">
                    <a:lumMod val="95000"/>
                    <a:lumOff val="5000"/>
                  </a:schemeClr>
                </a:solidFill>
              </a:rPr>
              <a:t>Released under the "attribution CC BY" creative commons license.</a:t>
            </a:r>
          </a:p>
        </p:txBody>
      </p:sp>
      <p:cxnSp>
        <p:nvCxnSpPr>
          <p:cNvPr id="11" name="Straight Connector 10"/>
          <p:cNvCxnSpPr/>
          <p:nvPr/>
        </p:nvCxnSpPr>
        <p:spPr>
          <a:xfrm>
            <a:off x="0" y="6453336"/>
            <a:ext cx="9144000"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Slide Number Placeholder 11">
            <a:extLst>
              <a:ext uri="{FF2B5EF4-FFF2-40B4-BE49-F238E27FC236}">
                <a16:creationId xmlns:a16="http://schemas.microsoft.com/office/drawing/2014/main" id="{F4F5F573-4FC5-214C-94BA-E489BDA43AB5}"/>
              </a:ext>
            </a:extLst>
          </p:cNvPr>
          <p:cNvSpPr>
            <a:spLocks noGrp="1"/>
          </p:cNvSpPr>
          <p:nvPr>
            <p:ph type="sldNum" sz="quarter" idx="12"/>
          </p:nvPr>
        </p:nvSpPr>
        <p:spPr/>
        <p:txBody>
          <a:bodyPr/>
          <a:lstStyle/>
          <a:p>
            <a:fld id="{10338BC4-165C-45BE-83FF-C9C7D8E962C5}" type="slidenum">
              <a:rPr lang="en-GB" smtClean="0"/>
              <a:pPr/>
              <a:t>1</a:t>
            </a:fld>
            <a:endParaRPr lang="en-GB"/>
          </a:p>
        </p:txBody>
      </p:sp>
    </p:spTree>
    <p:extLst>
      <p:ext uri="{BB962C8B-B14F-4D97-AF65-F5344CB8AC3E}">
        <p14:creationId xmlns:p14="http://schemas.microsoft.com/office/powerpoint/2010/main" val="3533177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Running OSX?</a:t>
            </a:r>
          </a:p>
        </p:txBody>
      </p:sp>
      <p:sp>
        <p:nvSpPr>
          <p:cNvPr id="3" name="Content Placeholder 2"/>
          <p:cNvSpPr>
            <a:spLocks noGrp="1"/>
          </p:cNvSpPr>
          <p:nvPr>
            <p:ph idx="1"/>
          </p:nvPr>
        </p:nvSpPr>
        <p:spPr>
          <a:xfrm>
            <a:off x="457200" y="1600200"/>
            <a:ext cx="8229600" cy="4997152"/>
          </a:xfrm>
        </p:spPr>
        <p:txBody>
          <a:bodyPr>
            <a:normAutofit/>
          </a:bodyPr>
          <a:lstStyle/>
          <a:p>
            <a:r>
              <a:rPr lang="en-GB" dirty="0" err="1"/>
              <a:t>OpenCL</a:t>
            </a:r>
            <a:r>
              <a:rPr lang="en-GB" dirty="0"/>
              <a:t> works out of the box!</a:t>
            </a:r>
          </a:p>
          <a:p>
            <a:endParaRPr lang="en-GB" dirty="0"/>
          </a:p>
          <a:p>
            <a:r>
              <a:rPr lang="en-GB" dirty="0"/>
              <a:t>Just compile your programs with</a:t>
            </a:r>
          </a:p>
          <a:p>
            <a:pPr lvl="1">
              <a:buNone/>
            </a:pPr>
            <a:r>
              <a:rPr lang="en-GB" dirty="0">
                <a:solidFill>
                  <a:schemeClr val="accent6">
                    <a:lumMod val="75000"/>
                  </a:schemeClr>
                </a:solidFill>
                <a:latin typeface="Courier New Bold"/>
                <a:cs typeface="Courier New Bold"/>
              </a:rPr>
              <a:t>-</a:t>
            </a:r>
            <a:r>
              <a:rPr lang="en-GB" b="1" dirty="0">
                <a:solidFill>
                  <a:schemeClr val="accent6">
                    <a:lumMod val="75000"/>
                  </a:schemeClr>
                </a:solidFill>
                <a:latin typeface="Courier New Bold"/>
                <a:cs typeface="Courier New Bold"/>
              </a:rPr>
              <a:t>framework OpenCL</a:t>
            </a:r>
          </a:p>
          <a:p>
            <a:pPr lvl="1">
              <a:buNone/>
            </a:pPr>
            <a:endParaRPr lang="en-GB" b="1" dirty="0">
              <a:solidFill>
                <a:schemeClr val="accent6">
                  <a:lumMod val="75000"/>
                </a:schemeClr>
              </a:solidFill>
              <a:latin typeface="Courier New Bold"/>
              <a:cs typeface="Courier New Bold"/>
            </a:endParaRPr>
          </a:p>
          <a:p>
            <a:r>
              <a:rPr lang="en-GB" dirty="0"/>
              <a:t>The </a:t>
            </a:r>
            <a:r>
              <a:rPr lang="en-GB" dirty="0" err="1"/>
              <a:t>Makefiles</a:t>
            </a:r>
            <a:r>
              <a:rPr lang="en-GB" dirty="0"/>
              <a:t> will use clang as the C compiler by default on Mac OS X</a:t>
            </a:r>
          </a:p>
          <a:p>
            <a:pPr lvl="1"/>
            <a:r>
              <a:rPr lang="en-GB" dirty="0"/>
              <a:t>Make sure you have the latest </a:t>
            </a:r>
            <a:r>
              <a:rPr lang="en-GB" dirty="0" err="1"/>
              <a:t>Xcode</a:t>
            </a:r>
            <a:r>
              <a:rPr lang="en-GB" dirty="0"/>
              <a:t> installed</a:t>
            </a:r>
          </a:p>
        </p:txBody>
      </p:sp>
      <p:sp>
        <p:nvSpPr>
          <p:cNvPr id="4" name="Slide Number Placeholder 3">
            <a:extLst>
              <a:ext uri="{FF2B5EF4-FFF2-40B4-BE49-F238E27FC236}">
                <a16:creationId xmlns:a16="http://schemas.microsoft.com/office/drawing/2014/main" id="{F8F02212-BC9B-1A49-B068-3340E882254B}"/>
              </a:ext>
            </a:extLst>
          </p:cNvPr>
          <p:cNvSpPr>
            <a:spLocks noGrp="1"/>
          </p:cNvSpPr>
          <p:nvPr>
            <p:ph type="sldNum" sz="quarter" idx="12"/>
          </p:nvPr>
        </p:nvSpPr>
        <p:spPr/>
        <p:txBody>
          <a:bodyPr/>
          <a:lstStyle/>
          <a:p>
            <a:fld id="{10338BC4-165C-45BE-83FF-C9C7D8E962C5}" type="slidenum">
              <a:rPr lang="en-GB" smtClean="0"/>
              <a:pPr/>
              <a:t>10</a:t>
            </a:fld>
            <a:endParaRPr lang="en-GB"/>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OpenCL C Language Highlights</a:t>
            </a:r>
          </a:p>
        </p:txBody>
      </p:sp>
      <p:sp>
        <p:nvSpPr>
          <p:cNvPr id="3" name="Content Placeholder 2"/>
          <p:cNvSpPr>
            <a:spLocks noGrp="1"/>
          </p:cNvSpPr>
          <p:nvPr>
            <p:ph idx="1"/>
          </p:nvPr>
        </p:nvSpPr>
        <p:spPr>
          <a:xfrm>
            <a:off x="179512" y="1268760"/>
            <a:ext cx="8856984" cy="5589240"/>
          </a:xfrm>
        </p:spPr>
        <p:txBody>
          <a:bodyPr>
            <a:normAutofit fontScale="70000" lnSpcReduction="20000"/>
          </a:bodyPr>
          <a:lstStyle/>
          <a:p>
            <a:pPr>
              <a:lnSpc>
                <a:spcPct val="110000"/>
              </a:lnSpc>
            </a:pPr>
            <a:r>
              <a:rPr lang="en-GB" dirty="0"/>
              <a:t>Function qualifiers</a:t>
            </a:r>
          </a:p>
          <a:p>
            <a:pPr lvl="1">
              <a:lnSpc>
                <a:spcPct val="110000"/>
              </a:lnSpc>
            </a:pPr>
            <a:r>
              <a:rPr lang="en-GB" b="1" dirty="0">
                <a:solidFill>
                  <a:schemeClr val="accent4">
                    <a:lumMod val="75000"/>
                  </a:schemeClr>
                </a:solidFill>
              </a:rPr>
              <a:t>__kernel</a:t>
            </a:r>
            <a:r>
              <a:rPr lang="en-GB" dirty="0"/>
              <a:t> qualifier declares a function as a kernel</a:t>
            </a:r>
          </a:p>
          <a:p>
            <a:pPr lvl="2">
              <a:lnSpc>
                <a:spcPct val="110000"/>
              </a:lnSpc>
            </a:pPr>
            <a:r>
              <a:rPr lang="en-GB" dirty="0"/>
              <a:t>I.e. makes it visible to host code so it can be </a:t>
            </a:r>
            <a:r>
              <a:rPr lang="en-GB" dirty="0" err="1"/>
              <a:t>enqueued</a:t>
            </a:r>
            <a:endParaRPr lang="en-GB" dirty="0"/>
          </a:p>
          <a:p>
            <a:pPr lvl="1">
              <a:lnSpc>
                <a:spcPct val="110000"/>
              </a:lnSpc>
            </a:pPr>
            <a:r>
              <a:rPr lang="en-GB" dirty="0"/>
              <a:t>Kernels can call other (non kernel) device-side functions</a:t>
            </a:r>
          </a:p>
          <a:p>
            <a:pPr lvl="1">
              <a:lnSpc>
                <a:spcPct val="110000"/>
              </a:lnSpc>
            </a:pPr>
            <a:endParaRPr lang="en-GB" dirty="0"/>
          </a:p>
          <a:p>
            <a:pPr>
              <a:lnSpc>
                <a:spcPct val="110000"/>
              </a:lnSpc>
            </a:pPr>
            <a:r>
              <a:rPr lang="en-GB" dirty="0"/>
              <a:t>Address space qualifiers</a:t>
            </a:r>
          </a:p>
          <a:p>
            <a:pPr lvl="1">
              <a:lnSpc>
                <a:spcPct val="110000"/>
              </a:lnSpc>
            </a:pPr>
            <a:r>
              <a:rPr lang="en-GB" b="1" dirty="0">
                <a:solidFill>
                  <a:schemeClr val="accent4">
                    <a:lumMod val="75000"/>
                  </a:schemeClr>
                </a:solidFill>
                <a:latin typeface="Courier New" panose="02070309020205020404" pitchFamily="49" charset="0"/>
                <a:cs typeface="Courier New" panose="02070309020205020404" pitchFamily="49" charset="0"/>
              </a:rPr>
              <a:t>__global, __local, __constant, __private</a:t>
            </a:r>
          </a:p>
          <a:p>
            <a:pPr lvl="1">
              <a:lnSpc>
                <a:spcPct val="110000"/>
              </a:lnSpc>
            </a:pPr>
            <a:r>
              <a:rPr lang="en-GB" dirty="0"/>
              <a:t>Pointer kernel arguments </a:t>
            </a:r>
            <a:r>
              <a:rPr lang="en-GB" b="1" u="sng" dirty="0">
                <a:solidFill>
                  <a:srgbClr val="FF0000"/>
                </a:solidFill>
              </a:rPr>
              <a:t>must</a:t>
            </a:r>
            <a:r>
              <a:rPr lang="en-GB" dirty="0"/>
              <a:t> have an address space qualifier</a:t>
            </a:r>
          </a:p>
          <a:p>
            <a:pPr lvl="1">
              <a:lnSpc>
                <a:spcPct val="110000"/>
              </a:lnSpc>
            </a:pPr>
            <a:endParaRPr lang="en-GB" dirty="0"/>
          </a:p>
          <a:p>
            <a:pPr>
              <a:lnSpc>
                <a:spcPct val="110000"/>
              </a:lnSpc>
            </a:pPr>
            <a:r>
              <a:rPr lang="en-GB" dirty="0"/>
              <a:t>Work-item functions</a:t>
            </a:r>
          </a:p>
          <a:p>
            <a:pPr lvl="1">
              <a:lnSpc>
                <a:spcPct val="110000"/>
              </a:lnSpc>
            </a:pPr>
            <a:r>
              <a:rPr lang="en-GB" b="1" dirty="0" err="1">
                <a:solidFill>
                  <a:schemeClr val="accent4">
                    <a:lumMod val="75000"/>
                  </a:schemeClr>
                </a:solidFill>
                <a:latin typeface="Courier New" panose="02070309020205020404" pitchFamily="49" charset="0"/>
                <a:cs typeface="Courier New" panose="02070309020205020404" pitchFamily="49" charset="0"/>
              </a:rPr>
              <a:t>get_global_id</a:t>
            </a:r>
            <a:r>
              <a:rPr lang="en-GB" b="1" dirty="0">
                <a:solidFill>
                  <a:schemeClr val="accent4">
                    <a:lumMod val="75000"/>
                  </a:schemeClr>
                </a:solidFill>
                <a:latin typeface="Courier New" panose="02070309020205020404" pitchFamily="49" charset="0"/>
                <a:cs typeface="Courier New" panose="02070309020205020404" pitchFamily="49" charset="0"/>
              </a:rPr>
              <a:t>(), </a:t>
            </a:r>
            <a:r>
              <a:rPr lang="en-GB" b="1" dirty="0" err="1">
                <a:solidFill>
                  <a:schemeClr val="accent4">
                    <a:lumMod val="75000"/>
                  </a:schemeClr>
                </a:solidFill>
                <a:latin typeface="Courier New" panose="02070309020205020404" pitchFamily="49" charset="0"/>
                <a:cs typeface="Courier New" panose="02070309020205020404" pitchFamily="49" charset="0"/>
              </a:rPr>
              <a:t>get_local_id</a:t>
            </a:r>
            <a:r>
              <a:rPr lang="en-GB" b="1" dirty="0">
                <a:solidFill>
                  <a:schemeClr val="accent4">
                    <a:lumMod val="75000"/>
                  </a:schemeClr>
                </a:solidFill>
                <a:latin typeface="Courier New" panose="02070309020205020404" pitchFamily="49" charset="0"/>
                <a:cs typeface="Courier New" panose="02070309020205020404" pitchFamily="49" charset="0"/>
              </a:rPr>
              <a:t>(), </a:t>
            </a:r>
            <a:r>
              <a:rPr lang="en-GB" b="1" dirty="0" err="1">
                <a:solidFill>
                  <a:schemeClr val="accent4">
                    <a:lumMod val="75000"/>
                  </a:schemeClr>
                </a:solidFill>
                <a:latin typeface="Courier New" panose="02070309020205020404" pitchFamily="49" charset="0"/>
                <a:cs typeface="Courier New" panose="02070309020205020404" pitchFamily="49" charset="0"/>
              </a:rPr>
              <a:t>get_group_id</a:t>
            </a:r>
            <a:r>
              <a:rPr lang="en-GB" b="1" dirty="0">
                <a:solidFill>
                  <a:schemeClr val="accent4">
                    <a:lumMod val="75000"/>
                  </a:schemeClr>
                </a:solidFill>
                <a:latin typeface="Courier New" panose="02070309020205020404" pitchFamily="49" charset="0"/>
                <a:cs typeface="Courier New" panose="02070309020205020404" pitchFamily="49" charset="0"/>
              </a:rPr>
              <a:t>() </a:t>
            </a:r>
            <a:r>
              <a:rPr lang="en-GB" dirty="0"/>
              <a:t>etc.</a:t>
            </a:r>
          </a:p>
          <a:p>
            <a:pPr lvl="1">
              <a:lnSpc>
                <a:spcPct val="110000"/>
              </a:lnSpc>
            </a:pPr>
            <a:endParaRPr lang="en-GB" dirty="0"/>
          </a:p>
          <a:p>
            <a:pPr>
              <a:lnSpc>
                <a:spcPct val="110000"/>
              </a:lnSpc>
            </a:pPr>
            <a:r>
              <a:rPr lang="en-GB" dirty="0"/>
              <a:t>Synchronization functions</a:t>
            </a:r>
          </a:p>
          <a:p>
            <a:pPr lvl="1">
              <a:lnSpc>
                <a:spcPct val="110000"/>
              </a:lnSpc>
            </a:pPr>
            <a:r>
              <a:rPr lang="en-GB" b="1" dirty="0">
                <a:solidFill>
                  <a:schemeClr val="accent1"/>
                </a:solidFill>
              </a:rPr>
              <a:t>Barriers</a:t>
            </a:r>
            <a:r>
              <a:rPr lang="en-GB" dirty="0"/>
              <a:t> - all work-items within a work-group </a:t>
            </a:r>
            <a:r>
              <a:rPr lang="en-GB" b="1" dirty="0"/>
              <a:t>must</a:t>
            </a:r>
            <a:r>
              <a:rPr lang="en-GB" dirty="0"/>
              <a:t> execute the barrier function before any work-item can continue</a:t>
            </a:r>
          </a:p>
          <a:p>
            <a:pPr lvl="1">
              <a:lnSpc>
                <a:spcPct val="110000"/>
              </a:lnSpc>
            </a:pPr>
            <a:r>
              <a:rPr lang="en-GB" b="1" dirty="0">
                <a:solidFill>
                  <a:schemeClr val="accent1"/>
                </a:solidFill>
              </a:rPr>
              <a:t>Memory fences </a:t>
            </a:r>
            <a:r>
              <a:rPr lang="en-GB" dirty="0"/>
              <a:t>- provides ordering between memory operations</a:t>
            </a:r>
          </a:p>
        </p:txBody>
      </p:sp>
      <p:sp>
        <p:nvSpPr>
          <p:cNvPr id="4" name="Slide Number Placeholder 3">
            <a:extLst>
              <a:ext uri="{FF2B5EF4-FFF2-40B4-BE49-F238E27FC236}">
                <a16:creationId xmlns:a16="http://schemas.microsoft.com/office/drawing/2014/main" id="{55D8879C-9F1F-4248-9734-9C40BC12E93A}"/>
              </a:ext>
            </a:extLst>
          </p:cNvPr>
          <p:cNvSpPr>
            <a:spLocks noGrp="1"/>
          </p:cNvSpPr>
          <p:nvPr>
            <p:ph type="sldNum" sz="quarter" idx="12"/>
          </p:nvPr>
        </p:nvSpPr>
        <p:spPr/>
        <p:txBody>
          <a:bodyPr/>
          <a:lstStyle/>
          <a:p>
            <a:fld id="{10338BC4-165C-45BE-83FF-C9C7D8E962C5}" type="slidenum">
              <a:rPr lang="en-GB" smtClean="0"/>
              <a:pPr/>
              <a:t>100</a:t>
            </a:fld>
            <a:endParaRPr lang="en-GB"/>
          </a:p>
        </p:txBody>
      </p:sp>
    </p:spTree>
    <p:extLst>
      <p:ext uri="{BB962C8B-B14F-4D97-AF65-F5344CB8AC3E}">
        <p14:creationId xmlns:p14="http://schemas.microsoft.com/office/powerpoint/2010/main" val="10209778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wipe(up)">
                                      <p:cBhvr>
                                        <p:cTn id="7" dur="500"/>
                                        <p:tgtEl>
                                          <p:spTgt spid="3">
                                            <p:txEl>
                                              <p:pRg st="5" end="5"/>
                                            </p:txEl>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3">
                                            <p:txEl>
                                              <p:pRg st="6" end="6"/>
                                            </p:txEl>
                                          </p:spTgt>
                                        </p:tgtEl>
                                        <p:attrNameLst>
                                          <p:attrName>style.visibility</p:attrName>
                                        </p:attrNameLst>
                                      </p:cBhvr>
                                      <p:to>
                                        <p:strVal val="visible"/>
                                      </p:to>
                                    </p:set>
                                    <p:animEffect transition="in" filter="wipe(up)">
                                      <p:cBhvr>
                                        <p:cTn id="10" dur="500"/>
                                        <p:tgtEl>
                                          <p:spTgt spid="3">
                                            <p:txEl>
                                              <p:pRg st="6" end="6"/>
                                            </p:txEl>
                                          </p:spTgt>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animEffect transition="in" filter="wipe(up)">
                                      <p:cBhvr>
                                        <p:cTn id="13" dur="500"/>
                                        <p:tgtEl>
                                          <p:spTgt spid="3">
                                            <p:txEl>
                                              <p:pRg st="7" end="7"/>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1" fill="hold" grpId="0" nodeType="clickEffect">
                                  <p:stCondLst>
                                    <p:cond delay="0"/>
                                  </p:stCondLst>
                                  <p:childTnLst>
                                    <p:set>
                                      <p:cBhvr>
                                        <p:cTn id="17" dur="1" fill="hold">
                                          <p:stCondLst>
                                            <p:cond delay="0"/>
                                          </p:stCondLst>
                                        </p:cTn>
                                        <p:tgtEl>
                                          <p:spTgt spid="3">
                                            <p:txEl>
                                              <p:pRg st="9" end="9"/>
                                            </p:txEl>
                                          </p:spTgt>
                                        </p:tgtEl>
                                        <p:attrNameLst>
                                          <p:attrName>style.visibility</p:attrName>
                                        </p:attrNameLst>
                                      </p:cBhvr>
                                      <p:to>
                                        <p:strVal val="visible"/>
                                      </p:to>
                                    </p:set>
                                    <p:animEffect transition="in" filter="wipe(up)">
                                      <p:cBhvr>
                                        <p:cTn id="18" dur="500"/>
                                        <p:tgtEl>
                                          <p:spTgt spid="3">
                                            <p:txEl>
                                              <p:pRg st="9" end="9"/>
                                            </p:txEl>
                                          </p:spTgt>
                                        </p:tgtEl>
                                      </p:cBhvr>
                                    </p:animEffect>
                                  </p:childTnLst>
                                </p:cTn>
                              </p:par>
                              <p:par>
                                <p:cTn id="19" presetID="22" presetClass="entr" presetSubtype="1" fill="hold" grpId="0" nodeType="withEffect">
                                  <p:stCondLst>
                                    <p:cond delay="0"/>
                                  </p:stCondLst>
                                  <p:childTnLst>
                                    <p:set>
                                      <p:cBhvr>
                                        <p:cTn id="20" dur="1" fill="hold">
                                          <p:stCondLst>
                                            <p:cond delay="0"/>
                                          </p:stCondLst>
                                        </p:cTn>
                                        <p:tgtEl>
                                          <p:spTgt spid="3">
                                            <p:txEl>
                                              <p:pRg st="10" end="10"/>
                                            </p:txEl>
                                          </p:spTgt>
                                        </p:tgtEl>
                                        <p:attrNameLst>
                                          <p:attrName>style.visibility</p:attrName>
                                        </p:attrNameLst>
                                      </p:cBhvr>
                                      <p:to>
                                        <p:strVal val="visible"/>
                                      </p:to>
                                    </p:set>
                                    <p:animEffect transition="in" filter="wipe(up)">
                                      <p:cBhvr>
                                        <p:cTn id="21" dur="500"/>
                                        <p:tgtEl>
                                          <p:spTgt spid="3">
                                            <p:txEl>
                                              <p:pRg st="10" end="10"/>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grpId="0" nodeType="clickEffect">
                                  <p:stCondLst>
                                    <p:cond delay="0"/>
                                  </p:stCondLst>
                                  <p:childTnLst>
                                    <p:set>
                                      <p:cBhvr>
                                        <p:cTn id="25" dur="1" fill="hold">
                                          <p:stCondLst>
                                            <p:cond delay="0"/>
                                          </p:stCondLst>
                                        </p:cTn>
                                        <p:tgtEl>
                                          <p:spTgt spid="3">
                                            <p:txEl>
                                              <p:pRg st="12" end="12"/>
                                            </p:txEl>
                                          </p:spTgt>
                                        </p:tgtEl>
                                        <p:attrNameLst>
                                          <p:attrName>style.visibility</p:attrName>
                                        </p:attrNameLst>
                                      </p:cBhvr>
                                      <p:to>
                                        <p:strVal val="visible"/>
                                      </p:to>
                                    </p:set>
                                    <p:animEffect transition="in" filter="wipe(up)">
                                      <p:cBhvr>
                                        <p:cTn id="26" dur="500"/>
                                        <p:tgtEl>
                                          <p:spTgt spid="3">
                                            <p:txEl>
                                              <p:pRg st="12" end="12"/>
                                            </p:txEl>
                                          </p:spTgt>
                                        </p:tgtEl>
                                      </p:cBhvr>
                                    </p:animEffect>
                                  </p:childTnLst>
                                </p:cTn>
                              </p:par>
                              <p:par>
                                <p:cTn id="27" presetID="22" presetClass="entr" presetSubtype="1" fill="hold" grpId="0" nodeType="withEffect">
                                  <p:stCondLst>
                                    <p:cond delay="0"/>
                                  </p:stCondLst>
                                  <p:childTnLst>
                                    <p:set>
                                      <p:cBhvr>
                                        <p:cTn id="28" dur="1" fill="hold">
                                          <p:stCondLst>
                                            <p:cond delay="0"/>
                                          </p:stCondLst>
                                        </p:cTn>
                                        <p:tgtEl>
                                          <p:spTgt spid="3">
                                            <p:txEl>
                                              <p:pRg st="13" end="13"/>
                                            </p:txEl>
                                          </p:spTgt>
                                        </p:tgtEl>
                                        <p:attrNameLst>
                                          <p:attrName>style.visibility</p:attrName>
                                        </p:attrNameLst>
                                      </p:cBhvr>
                                      <p:to>
                                        <p:strVal val="visible"/>
                                      </p:to>
                                    </p:set>
                                    <p:animEffect transition="in" filter="wipe(up)">
                                      <p:cBhvr>
                                        <p:cTn id="29" dur="500"/>
                                        <p:tgtEl>
                                          <p:spTgt spid="3">
                                            <p:txEl>
                                              <p:pRg st="13" end="13"/>
                                            </p:txEl>
                                          </p:spTgt>
                                        </p:tgtEl>
                                      </p:cBhvr>
                                    </p:animEffect>
                                  </p:childTnLst>
                                </p:cTn>
                              </p:par>
                              <p:par>
                                <p:cTn id="30" presetID="22" presetClass="entr" presetSubtype="1" fill="hold" grpId="0" nodeType="withEffect">
                                  <p:stCondLst>
                                    <p:cond delay="0"/>
                                  </p:stCondLst>
                                  <p:childTnLst>
                                    <p:set>
                                      <p:cBhvr>
                                        <p:cTn id="31" dur="1" fill="hold">
                                          <p:stCondLst>
                                            <p:cond delay="0"/>
                                          </p:stCondLst>
                                        </p:cTn>
                                        <p:tgtEl>
                                          <p:spTgt spid="3">
                                            <p:txEl>
                                              <p:pRg st="14" end="14"/>
                                            </p:txEl>
                                          </p:spTgt>
                                        </p:tgtEl>
                                        <p:attrNameLst>
                                          <p:attrName>style.visibility</p:attrName>
                                        </p:attrNameLst>
                                      </p:cBhvr>
                                      <p:to>
                                        <p:strVal val="visible"/>
                                      </p:to>
                                    </p:set>
                                    <p:animEffect transition="in" filter="wipe(up)">
                                      <p:cBhvr>
                                        <p:cTn id="32" dur="500"/>
                                        <p:tgtEl>
                                          <p:spTgt spid="3">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OpenCL C Language Restrictions</a:t>
            </a:r>
          </a:p>
        </p:txBody>
      </p:sp>
      <p:sp>
        <p:nvSpPr>
          <p:cNvPr id="3" name="Content Placeholder 2"/>
          <p:cNvSpPr>
            <a:spLocks noGrp="1"/>
          </p:cNvSpPr>
          <p:nvPr>
            <p:ph idx="1"/>
          </p:nvPr>
        </p:nvSpPr>
        <p:spPr>
          <a:xfrm>
            <a:off x="107504" y="1628800"/>
            <a:ext cx="8856984" cy="4997152"/>
          </a:xfrm>
        </p:spPr>
        <p:txBody>
          <a:bodyPr>
            <a:normAutofit fontScale="92500" lnSpcReduction="10000"/>
          </a:bodyPr>
          <a:lstStyle/>
          <a:p>
            <a:r>
              <a:rPr lang="en-GB" dirty="0"/>
              <a:t>Pointers to functions are </a:t>
            </a:r>
            <a:r>
              <a:rPr lang="en-GB" b="1" i="1" dirty="0">
                <a:solidFill>
                  <a:schemeClr val="accent2"/>
                </a:solidFill>
              </a:rPr>
              <a:t>not</a:t>
            </a:r>
            <a:r>
              <a:rPr lang="en-GB" dirty="0"/>
              <a:t> allowed</a:t>
            </a:r>
          </a:p>
          <a:p>
            <a:r>
              <a:rPr lang="en-GB" dirty="0"/>
              <a:t>Pointers to pointers allowed </a:t>
            </a:r>
            <a:r>
              <a:rPr lang="en-GB" b="1" i="1" dirty="0">
                <a:solidFill>
                  <a:schemeClr val="accent3"/>
                </a:solidFill>
              </a:rPr>
              <a:t>within</a:t>
            </a:r>
            <a:r>
              <a:rPr lang="en-GB" dirty="0">
                <a:solidFill>
                  <a:schemeClr val="accent1"/>
                </a:solidFill>
              </a:rPr>
              <a:t> </a:t>
            </a:r>
            <a:r>
              <a:rPr lang="en-GB" dirty="0"/>
              <a:t>a kernel, but not as an argument to a kernel invocation</a:t>
            </a:r>
          </a:p>
          <a:p>
            <a:r>
              <a:rPr lang="en-GB" dirty="0"/>
              <a:t>Bit-fields are </a:t>
            </a:r>
            <a:r>
              <a:rPr lang="en-GB" b="1" i="1" dirty="0">
                <a:solidFill>
                  <a:schemeClr val="accent2"/>
                </a:solidFill>
              </a:rPr>
              <a:t>not</a:t>
            </a:r>
            <a:r>
              <a:rPr lang="en-GB" dirty="0"/>
              <a:t> supported</a:t>
            </a:r>
          </a:p>
          <a:p>
            <a:r>
              <a:rPr lang="en-GB" dirty="0"/>
              <a:t>Variable length arrays and structures are </a:t>
            </a:r>
            <a:r>
              <a:rPr lang="en-GB" b="1" i="1" dirty="0">
                <a:solidFill>
                  <a:schemeClr val="accent2"/>
                </a:solidFill>
              </a:rPr>
              <a:t>not</a:t>
            </a:r>
            <a:r>
              <a:rPr lang="en-GB" dirty="0"/>
              <a:t> supported</a:t>
            </a:r>
          </a:p>
          <a:p>
            <a:r>
              <a:rPr lang="en-GB" dirty="0"/>
              <a:t>Recursion is </a:t>
            </a:r>
            <a:r>
              <a:rPr lang="en-GB" b="1" i="1" dirty="0">
                <a:solidFill>
                  <a:schemeClr val="accent2"/>
                </a:solidFill>
              </a:rPr>
              <a:t>not</a:t>
            </a:r>
            <a:r>
              <a:rPr lang="en-GB" dirty="0"/>
              <a:t> supported (yet!)</a:t>
            </a:r>
          </a:p>
          <a:p>
            <a:r>
              <a:rPr lang="en-GB" dirty="0"/>
              <a:t>Double types are </a:t>
            </a:r>
            <a:r>
              <a:rPr lang="en-GB" b="1" dirty="0">
                <a:solidFill>
                  <a:schemeClr val="accent1">
                    <a:lumMod val="75000"/>
                  </a:schemeClr>
                </a:solidFill>
              </a:rPr>
              <a:t>optional</a:t>
            </a:r>
            <a:r>
              <a:rPr lang="en-GB" dirty="0">
                <a:solidFill>
                  <a:schemeClr val="accent3"/>
                </a:solidFill>
              </a:rPr>
              <a:t> </a:t>
            </a:r>
            <a:r>
              <a:rPr lang="en-GB" dirty="0"/>
              <a:t>in OpenCL v1.1, but the key word is reserved</a:t>
            </a:r>
          </a:p>
          <a:p>
            <a:pPr marL="0" indent="0">
              <a:buNone/>
            </a:pPr>
            <a:r>
              <a:rPr lang="en-GB" dirty="0">
                <a:solidFill>
                  <a:schemeClr val="accent1">
                    <a:lumMod val="75000"/>
                  </a:schemeClr>
                </a:solidFill>
              </a:rPr>
              <a:t>   (note: most implementations support double)</a:t>
            </a:r>
          </a:p>
        </p:txBody>
      </p:sp>
      <p:sp>
        <p:nvSpPr>
          <p:cNvPr id="4" name="Slide Number Placeholder 3">
            <a:extLst>
              <a:ext uri="{FF2B5EF4-FFF2-40B4-BE49-F238E27FC236}">
                <a16:creationId xmlns:a16="http://schemas.microsoft.com/office/drawing/2014/main" id="{956D8514-F8E1-A744-B438-B40C1B3FE8FF}"/>
              </a:ext>
            </a:extLst>
          </p:cNvPr>
          <p:cNvSpPr>
            <a:spLocks noGrp="1"/>
          </p:cNvSpPr>
          <p:nvPr>
            <p:ph type="sldNum" sz="quarter" idx="12"/>
          </p:nvPr>
        </p:nvSpPr>
        <p:spPr/>
        <p:txBody>
          <a:bodyPr/>
          <a:lstStyle/>
          <a:p>
            <a:fld id="{10338BC4-165C-45BE-83FF-C9C7D8E962C5}" type="slidenum">
              <a:rPr lang="en-GB" smtClean="0"/>
              <a:pPr/>
              <a:t>101</a:t>
            </a:fld>
            <a:endParaRPr lang="en-GB"/>
          </a:p>
        </p:txBody>
      </p:sp>
    </p:spTree>
    <p:extLst>
      <p:ext uri="{BB962C8B-B14F-4D97-AF65-F5344CB8AC3E}">
        <p14:creationId xmlns:p14="http://schemas.microsoft.com/office/powerpoint/2010/main" val="182832966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Group 4"/>
          <p:cNvGraphicFramePr>
            <a:graphicFrameLocks/>
          </p:cNvGraphicFramePr>
          <p:nvPr>
            <p:extLst>
              <p:ext uri="{D42A27DB-BD31-4B8C-83A1-F6EECF244321}">
                <p14:modId xmlns:p14="http://schemas.microsoft.com/office/powerpoint/2010/main" val="2177364634"/>
              </p:ext>
            </p:extLst>
          </p:nvPr>
        </p:nvGraphicFramePr>
        <p:xfrm>
          <a:off x="2244726" y="5160771"/>
          <a:ext cx="4321175" cy="1397000"/>
        </p:xfrm>
        <a:graphic>
          <a:graphicData uri="http://schemas.openxmlformats.org/drawingml/2006/table">
            <a:tbl>
              <a:tblPr/>
              <a:tblGrid>
                <a:gridCol w="720725">
                  <a:extLst>
                    <a:ext uri="{9D8B030D-6E8A-4147-A177-3AD203B41FA5}">
                      <a16:colId xmlns:a16="http://schemas.microsoft.com/office/drawing/2014/main" val="20000"/>
                    </a:ext>
                  </a:extLst>
                </a:gridCol>
                <a:gridCol w="717550">
                  <a:extLst>
                    <a:ext uri="{9D8B030D-6E8A-4147-A177-3AD203B41FA5}">
                      <a16:colId xmlns:a16="http://schemas.microsoft.com/office/drawing/2014/main" val="20001"/>
                    </a:ext>
                  </a:extLst>
                </a:gridCol>
                <a:gridCol w="720725">
                  <a:extLst>
                    <a:ext uri="{9D8B030D-6E8A-4147-A177-3AD203B41FA5}">
                      <a16:colId xmlns:a16="http://schemas.microsoft.com/office/drawing/2014/main" val="20002"/>
                    </a:ext>
                  </a:extLst>
                </a:gridCol>
                <a:gridCol w="720725">
                  <a:extLst>
                    <a:ext uri="{9D8B030D-6E8A-4147-A177-3AD203B41FA5}">
                      <a16:colId xmlns:a16="http://schemas.microsoft.com/office/drawing/2014/main" val="20003"/>
                    </a:ext>
                  </a:extLst>
                </a:gridCol>
                <a:gridCol w="742950">
                  <a:extLst>
                    <a:ext uri="{9D8B030D-6E8A-4147-A177-3AD203B41FA5}">
                      <a16:colId xmlns:a16="http://schemas.microsoft.com/office/drawing/2014/main" val="20004"/>
                    </a:ext>
                  </a:extLst>
                </a:gridCol>
                <a:gridCol w="698500">
                  <a:extLst>
                    <a:ext uri="{9D8B030D-6E8A-4147-A177-3AD203B41FA5}">
                      <a16:colId xmlns:a16="http://schemas.microsoft.com/office/drawing/2014/main" val="20005"/>
                    </a:ext>
                  </a:extLst>
                </a:gridCol>
              </a:tblGrid>
              <a:tr h="473604">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dirty="0">
                          <a:ln>
                            <a:noFill/>
                          </a:ln>
                          <a:solidFill>
                            <a:schemeClr val="tx1"/>
                          </a:solidFill>
                          <a:effectLst/>
                          <a:latin typeface="+mn-lt"/>
                        </a:rPr>
                        <a:t>1</a:t>
                      </a:r>
                    </a:p>
                  </a:txBody>
                  <a:tcPr marT="38100" marB="38100" horzOverflow="overflow">
                    <a:lnL cap="flat">
                      <a:noFill/>
                    </a:lnL>
                    <a:lnR>
                      <a:noFill/>
                    </a:lnR>
                    <a:lnT cap="fla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dirty="0">
                          <a:ln>
                            <a:noFill/>
                          </a:ln>
                          <a:solidFill>
                            <a:schemeClr val="tx1"/>
                          </a:solidFill>
                          <a:effectLst/>
                          <a:latin typeface="+mn-lt"/>
                        </a:rPr>
                        <a:t> 2</a:t>
                      </a:r>
                    </a:p>
                  </a:txBody>
                  <a:tcPr marT="38100" marB="38100" horzOverflow="overflow">
                    <a:lnL>
                      <a:noFill/>
                    </a:lnL>
                    <a:lnR>
                      <a:noFill/>
                    </a:lnR>
                    <a:lnT cap="fla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dirty="0">
                          <a:ln>
                            <a:noFill/>
                          </a:ln>
                          <a:solidFill>
                            <a:schemeClr val="tx1"/>
                          </a:solidFill>
                          <a:effectLst/>
                          <a:latin typeface="+mn-lt"/>
                        </a:rPr>
                        <a:t> 1</a:t>
                      </a:r>
                    </a:p>
                  </a:txBody>
                  <a:tcPr marT="38100" marB="38100" horzOverflow="overflow">
                    <a:lnL>
                      <a:noFill/>
                    </a:lnL>
                    <a:lnR>
                      <a:noFill/>
                    </a:lnR>
                    <a:lnT cap="fla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a:ln>
                            <a:noFill/>
                          </a:ln>
                          <a:solidFill>
                            <a:schemeClr val="tx1"/>
                          </a:solidFill>
                          <a:effectLst/>
                          <a:latin typeface="+mn-lt"/>
                        </a:rPr>
                        <a:t>x</a:t>
                      </a:r>
                    </a:p>
                  </a:txBody>
                  <a:tcPr marT="38100" marB="38100" horzOverflow="overflow">
                    <a:lnL>
                      <a:noFill/>
                    </a:lnL>
                    <a:lnR>
                      <a:noFill/>
                    </a:lnR>
                    <a:lnT cap="fla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endParaRPr kumimoji="0" lang="en-US" sz="2000" b="0" i="0" u="none" strike="noStrike" cap="none" normalizeH="0" baseline="0" dirty="0">
                        <a:ln>
                          <a:noFill/>
                        </a:ln>
                        <a:solidFill>
                          <a:schemeClr val="tx1"/>
                        </a:solidFill>
                        <a:effectLst/>
                        <a:latin typeface="+mn-lt"/>
                      </a:endParaRPr>
                    </a:p>
                  </a:txBody>
                  <a:tcPr marT="38100" marB="38100" horzOverflow="overflow">
                    <a:lnL>
                      <a:noFill/>
                    </a:lnL>
                    <a:lnR>
                      <a:noFill/>
                    </a:lnR>
                    <a:lnT cap="fla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dirty="0">
                          <a:ln>
                            <a:noFill/>
                          </a:ln>
                          <a:solidFill>
                            <a:schemeClr val="tx1"/>
                          </a:solidFill>
                          <a:effectLst/>
                          <a:latin typeface="+mn-lt"/>
                        </a:rPr>
                        <a:t>1</a:t>
                      </a:r>
                    </a:p>
                  </a:txBody>
                  <a:tcPr marT="38100" marB="38100"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461698">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a:ln>
                            <a:noFill/>
                          </a:ln>
                          <a:solidFill>
                            <a:schemeClr val="tx1"/>
                          </a:solidFill>
                          <a:effectLst/>
                          <a:latin typeface="+mn-lt"/>
                        </a:rPr>
                        <a:t>1</a:t>
                      </a:r>
                    </a:p>
                  </a:txBody>
                  <a:tcPr marT="38100" marB="38100" horzOverflow="overflow">
                    <a:lnL cap="flat">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dirty="0">
                          <a:ln>
                            <a:noFill/>
                          </a:ln>
                          <a:solidFill>
                            <a:schemeClr val="tx1"/>
                          </a:solidFill>
                          <a:effectLst/>
                          <a:latin typeface="+mn-lt"/>
                        </a:rPr>
                        <a:t> 3</a:t>
                      </a:r>
                    </a:p>
                  </a:txBody>
                  <a:tcPr marT="38100" marB="38100" horzOverflow="overflow">
                    <a:lnL>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a:ln>
                            <a:noFill/>
                          </a:ln>
                          <a:solidFill>
                            <a:schemeClr val="tx1"/>
                          </a:solidFill>
                          <a:effectLst/>
                          <a:latin typeface="+mn-lt"/>
                        </a:rPr>
                        <a:t> 3</a:t>
                      </a:r>
                    </a:p>
                  </a:txBody>
                  <a:tcPr marT="38100" marB="38100" horzOverflow="overflow">
                    <a:lnL>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dirty="0">
                          <a:ln>
                            <a:noFill/>
                          </a:ln>
                          <a:solidFill>
                            <a:schemeClr val="tx1"/>
                          </a:solidFill>
                          <a:effectLst/>
                          <a:latin typeface="+mn-lt"/>
                        </a:rPr>
                        <a:t>y</a:t>
                      </a:r>
                    </a:p>
                  </a:txBody>
                  <a:tcPr marT="38100" marB="38100" horzOverflow="overflow">
                    <a:lnL>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a:ln>
                            <a:noFill/>
                          </a:ln>
                          <a:solidFill>
                            <a:schemeClr val="tx1"/>
                          </a:solidFill>
                          <a:effectLst/>
                          <a:latin typeface="+mn-lt"/>
                        </a:rPr>
                        <a:t>=</a:t>
                      </a:r>
                    </a:p>
                  </a:txBody>
                  <a:tcPr marT="38100" marB="38100" horzOverflow="overflow">
                    <a:lnL>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dirty="0">
                          <a:ln>
                            <a:noFill/>
                          </a:ln>
                          <a:solidFill>
                            <a:schemeClr val="tx1"/>
                          </a:solidFill>
                          <a:effectLst/>
                          <a:latin typeface="+mn-lt"/>
                        </a:rPr>
                        <a:t>2</a:t>
                      </a:r>
                    </a:p>
                  </a:txBody>
                  <a:tcPr marT="38100" marB="38100"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1"/>
                  </a:ext>
                </a:extLst>
              </a:tr>
              <a:tr h="461698">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dirty="0">
                          <a:ln>
                            <a:noFill/>
                          </a:ln>
                          <a:solidFill>
                            <a:schemeClr val="tx1"/>
                          </a:solidFill>
                          <a:effectLst/>
                          <a:latin typeface="+mn-lt"/>
                        </a:rPr>
                        <a:t>1</a:t>
                      </a:r>
                    </a:p>
                  </a:txBody>
                  <a:tcPr marT="38100" marB="38100" horzOverflow="overflow">
                    <a:lnL cap="flat">
                      <a:noFill/>
                    </a:lnL>
                    <a:lnR>
                      <a:noFill/>
                    </a:lnR>
                    <a:lnT>
                      <a:noFill/>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dirty="0">
                          <a:ln>
                            <a:noFill/>
                          </a:ln>
                          <a:solidFill>
                            <a:schemeClr val="tx1"/>
                          </a:solidFill>
                          <a:effectLst/>
                          <a:latin typeface="+mn-lt"/>
                        </a:rPr>
                        <a:t> 1</a:t>
                      </a:r>
                    </a:p>
                  </a:txBody>
                  <a:tcPr marT="38100" marB="38100" horzOverflow="overflow">
                    <a:lnL>
                      <a:noFill/>
                    </a:lnL>
                    <a:lnR>
                      <a:noFill/>
                    </a:lnR>
                    <a:lnT>
                      <a:noFill/>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dirty="0">
                          <a:ln>
                            <a:noFill/>
                          </a:ln>
                          <a:solidFill>
                            <a:schemeClr val="tx1"/>
                          </a:solidFill>
                          <a:effectLst/>
                          <a:latin typeface="+mn-lt"/>
                        </a:rPr>
                        <a:t> 4</a:t>
                      </a:r>
                    </a:p>
                  </a:txBody>
                  <a:tcPr marT="38100" marB="38100" horzOverflow="overflow">
                    <a:lnL>
                      <a:noFill/>
                    </a:lnL>
                    <a:lnR>
                      <a:noFill/>
                    </a:lnR>
                    <a:lnT>
                      <a:noFill/>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dirty="0">
                          <a:ln>
                            <a:noFill/>
                          </a:ln>
                          <a:solidFill>
                            <a:schemeClr val="tx1"/>
                          </a:solidFill>
                          <a:effectLst/>
                          <a:latin typeface="+mn-lt"/>
                        </a:rPr>
                        <a:t>z</a:t>
                      </a:r>
                    </a:p>
                  </a:txBody>
                  <a:tcPr marT="38100" marB="38100" horzOverflow="overflow">
                    <a:lnL>
                      <a:noFill/>
                    </a:lnL>
                    <a:lnR>
                      <a:noFill/>
                    </a:lnR>
                    <a:lnT>
                      <a:noFill/>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endParaRPr kumimoji="0" lang="en-US" sz="2000" b="0" i="0" u="none" strike="noStrike" cap="none" normalizeH="0" baseline="0">
                        <a:ln>
                          <a:noFill/>
                        </a:ln>
                        <a:solidFill>
                          <a:schemeClr val="tx1"/>
                        </a:solidFill>
                        <a:effectLst/>
                        <a:latin typeface="+mn-lt"/>
                      </a:endParaRPr>
                    </a:p>
                  </a:txBody>
                  <a:tcPr marT="38100" marB="38100" horzOverflow="overflow">
                    <a:lnL>
                      <a:noFill/>
                    </a:lnL>
                    <a:lnR>
                      <a:noFill/>
                    </a:lnR>
                    <a:lnT>
                      <a:noFill/>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dirty="0">
                          <a:ln>
                            <a:noFill/>
                          </a:ln>
                          <a:solidFill>
                            <a:schemeClr val="tx1"/>
                          </a:solidFill>
                          <a:effectLst/>
                          <a:latin typeface="+mn-lt"/>
                        </a:rPr>
                        <a:t>6</a:t>
                      </a:r>
                    </a:p>
                  </a:txBody>
                  <a:tcPr marT="38100" marB="38100"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2"/>
                  </a:ext>
                </a:extLst>
              </a:tr>
            </a:tbl>
          </a:graphicData>
        </a:graphic>
      </p:graphicFrame>
      <p:sp>
        <p:nvSpPr>
          <p:cNvPr id="2" name="Title 1"/>
          <p:cNvSpPr>
            <a:spLocks noGrp="1"/>
          </p:cNvSpPr>
          <p:nvPr>
            <p:ph type="title"/>
          </p:nvPr>
        </p:nvSpPr>
        <p:spPr>
          <a:xfrm>
            <a:off x="457200" y="-90264"/>
            <a:ext cx="8229600" cy="1143000"/>
          </a:xfrm>
        </p:spPr>
        <p:txBody>
          <a:bodyPr>
            <a:normAutofit fontScale="90000"/>
          </a:bodyPr>
          <a:lstStyle/>
          <a:p>
            <a:r>
              <a:rPr lang="en-GB" dirty="0"/>
              <a:t>Worked example: Linear Algebra</a:t>
            </a:r>
          </a:p>
        </p:txBody>
      </p:sp>
      <p:sp>
        <p:nvSpPr>
          <p:cNvPr id="3" name="Content Placeholder 2"/>
          <p:cNvSpPr>
            <a:spLocks noGrp="1"/>
          </p:cNvSpPr>
          <p:nvPr>
            <p:ph idx="1"/>
          </p:nvPr>
        </p:nvSpPr>
        <p:spPr>
          <a:xfrm>
            <a:off x="107504" y="1135285"/>
            <a:ext cx="8856984" cy="3877891"/>
          </a:xfrm>
        </p:spPr>
        <p:txBody>
          <a:bodyPr>
            <a:normAutofit fontScale="77500" lnSpcReduction="20000"/>
          </a:bodyPr>
          <a:lstStyle/>
          <a:p>
            <a:r>
              <a:rPr lang="en-GB" dirty="0">
                <a:solidFill>
                  <a:schemeClr val="accent2"/>
                </a:solidFill>
              </a:rPr>
              <a:t>Definition:</a:t>
            </a:r>
          </a:p>
          <a:p>
            <a:pPr lvl="1"/>
            <a:r>
              <a:rPr lang="en-GB" dirty="0"/>
              <a:t>The branch of mathematics concerned with the study of vectors, vector spaces, linear transformations and systems of linear equations. </a:t>
            </a:r>
          </a:p>
          <a:p>
            <a:r>
              <a:rPr lang="en-GB" dirty="0">
                <a:solidFill>
                  <a:schemeClr val="accent2"/>
                </a:solidFill>
              </a:rPr>
              <a:t>Example: </a:t>
            </a:r>
            <a:r>
              <a:rPr lang="en-GB" dirty="0"/>
              <a:t>Consider the following system of linear equations</a:t>
            </a:r>
          </a:p>
          <a:p>
            <a:pPr marL="0" indent="0">
              <a:buNone/>
            </a:pPr>
            <a:r>
              <a:rPr lang="en-GB" dirty="0"/>
              <a:t> 			x + 2y +  z  = 1</a:t>
            </a:r>
          </a:p>
          <a:p>
            <a:pPr marL="0" indent="0">
              <a:buNone/>
            </a:pPr>
            <a:r>
              <a:rPr lang="en-GB" dirty="0"/>
              <a:t> 			x + 3y + 3z = 2</a:t>
            </a:r>
          </a:p>
          <a:p>
            <a:pPr marL="0" indent="0">
              <a:buNone/>
            </a:pPr>
            <a:r>
              <a:rPr lang="en-GB" dirty="0"/>
              <a:t> 			x +  y +  4z = 6</a:t>
            </a:r>
          </a:p>
          <a:p>
            <a:pPr lvl="1"/>
            <a:r>
              <a:rPr lang="en-GB" dirty="0"/>
              <a:t>This system can be represented in terms of vectors and a matrix as the classic “</a:t>
            </a:r>
            <a:r>
              <a:rPr lang="en-GB" dirty="0" err="1"/>
              <a:t>Ax</a:t>
            </a:r>
            <a:r>
              <a:rPr lang="en-GB" dirty="0"/>
              <a:t> = b” problem.</a:t>
            </a:r>
          </a:p>
          <a:p>
            <a:endParaRPr lang="en-GB" dirty="0"/>
          </a:p>
          <a:p>
            <a:endParaRPr lang="en-GB" dirty="0"/>
          </a:p>
        </p:txBody>
      </p:sp>
      <p:sp>
        <p:nvSpPr>
          <p:cNvPr id="14" name="AutoShape 33"/>
          <p:cNvSpPr>
            <a:spLocks/>
          </p:cNvSpPr>
          <p:nvPr/>
        </p:nvSpPr>
        <p:spPr bwMode="auto">
          <a:xfrm>
            <a:off x="2162295" y="5124862"/>
            <a:ext cx="88900" cy="1354667"/>
          </a:xfrm>
          <a:prstGeom prst="leftBracket">
            <a:avLst>
              <a:gd name="adj" fmla="val 152381"/>
            </a:avLst>
          </a:prstGeom>
          <a:noFill/>
          <a:ln w="38100">
            <a:solidFill>
              <a:schemeClr val="tx1"/>
            </a:solidFill>
            <a:round/>
            <a:headEnd/>
            <a:tailEnd/>
          </a:ln>
          <a:effec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3200" b="0" i="0" u="none" strike="noStrike" kern="0" cap="none" spc="0" normalizeH="0" baseline="0" noProof="0">
              <a:ln>
                <a:noFill/>
              </a:ln>
              <a:solidFill>
                <a:srgbClr val="000000"/>
              </a:solidFill>
              <a:effectLst>
                <a:outerShdw blurRad="38100" dist="38100" dir="2700000" algn="tl">
                  <a:srgbClr val="000000">
                    <a:alpha val="43137"/>
                  </a:srgbClr>
                </a:outerShdw>
              </a:effectLst>
              <a:uLnTx/>
              <a:uFillTx/>
              <a:latin typeface="Times" pitchFamily="18" charset="0"/>
              <a:ea typeface="MS PGothic"/>
              <a:cs typeface="Arial"/>
              <a:sym typeface="Myriad Set Text" charset="0"/>
            </a:endParaRPr>
          </a:p>
        </p:txBody>
      </p:sp>
      <p:sp>
        <p:nvSpPr>
          <p:cNvPr id="15" name="AutoShape 34"/>
          <p:cNvSpPr>
            <a:spLocks/>
          </p:cNvSpPr>
          <p:nvPr/>
        </p:nvSpPr>
        <p:spPr bwMode="auto">
          <a:xfrm>
            <a:off x="4346695" y="5155287"/>
            <a:ext cx="88900" cy="1354667"/>
          </a:xfrm>
          <a:prstGeom prst="leftBracket">
            <a:avLst>
              <a:gd name="adj" fmla="val 152381"/>
            </a:avLst>
          </a:prstGeom>
          <a:noFill/>
          <a:ln w="38100">
            <a:solidFill>
              <a:schemeClr val="tx1"/>
            </a:solidFill>
            <a:round/>
            <a:headEnd/>
            <a:tailEnd/>
          </a:ln>
          <a:effec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3200" b="0" i="0" u="none" strike="noStrike" kern="0" cap="none" spc="0" normalizeH="0" baseline="0" noProof="0">
              <a:ln>
                <a:noFill/>
              </a:ln>
              <a:solidFill>
                <a:srgbClr val="000000"/>
              </a:solidFill>
              <a:effectLst>
                <a:outerShdw blurRad="38100" dist="38100" dir="2700000" algn="tl">
                  <a:srgbClr val="000000">
                    <a:alpha val="43137"/>
                  </a:srgbClr>
                </a:outerShdw>
              </a:effectLst>
              <a:uLnTx/>
              <a:uFillTx/>
              <a:latin typeface="Times" pitchFamily="18" charset="0"/>
              <a:ea typeface="MS PGothic"/>
              <a:cs typeface="Arial"/>
              <a:sym typeface="Myriad Set Text" charset="0"/>
            </a:endParaRPr>
          </a:p>
        </p:txBody>
      </p:sp>
      <p:sp>
        <p:nvSpPr>
          <p:cNvPr id="16" name="AutoShape 35"/>
          <p:cNvSpPr>
            <a:spLocks/>
          </p:cNvSpPr>
          <p:nvPr/>
        </p:nvSpPr>
        <p:spPr bwMode="auto">
          <a:xfrm>
            <a:off x="5805607" y="5138092"/>
            <a:ext cx="88900" cy="1354667"/>
          </a:xfrm>
          <a:prstGeom prst="leftBracket">
            <a:avLst>
              <a:gd name="adj" fmla="val 152381"/>
            </a:avLst>
          </a:prstGeom>
          <a:noFill/>
          <a:ln w="38100">
            <a:solidFill>
              <a:schemeClr val="tx1"/>
            </a:solidFill>
            <a:round/>
            <a:headEnd/>
            <a:tailEnd/>
          </a:ln>
          <a:effec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3200" b="0" i="0" u="none" strike="noStrike" kern="0" cap="none" spc="0" normalizeH="0" baseline="0" noProof="0">
              <a:ln>
                <a:noFill/>
              </a:ln>
              <a:solidFill>
                <a:srgbClr val="000000"/>
              </a:solidFill>
              <a:effectLst>
                <a:outerShdw blurRad="38100" dist="38100" dir="2700000" algn="tl">
                  <a:srgbClr val="000000">
                    <a:alpha val="43137"/>
                  </a:srgbClr>
                </a:outerShdw>
              </a:effectLst>
              <a:uLnTx/>
              <a:uFillTx/>
              <a:latin typeface="Times" pitchFamily="18" charset="0"/>
              <a:ea typeface="MS PGothic"/>
              <a:cs typeface="Arial"/>
              <a:sym typeface="Myriad Set Text" charset="0"/>
            </a:endParaRPr>
          </a:p>
        </p:txBody>
      </p:sp>
      <p:sp>
        <p:nvSpPr>
          <p:cNvPr id="17" name="AutoShape 36"/>
          <p:cNvSpPr>
            <a:spLocks/>
          </p:cNvSpPr>
          <p:nvPr/>
        </p:nvSpPr>
        <p:spPr bwMode="auto">
          <a:xfrm>
            <a:off x="6140581" y="5138092"/>
            <a:ext cx="115887" cy="1354667"/>
          </a:xfrm>
          <a:prstGeom prst="rightBracket">
            <a:avLst>
              <a:gd name="adj" fmla="val 116895"/>
            </a:avLst>
          </a:prstGeom>
          <a:noFill/>
          <a:ln w="38100">
            <a:solidFill>
              <a:schemeClr val="tx1"/>
            </a:solidFill>
            <a:round/>
            <a:headEnd/>
            <a:tailEnd/>
          </a:ln>
          <a:effec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3200" b="0" i="0" u="none" strike="noStrike" kern="0" cap="none" spc="0" normalizeH="0" baseline="0" noProof="0">
              <a:ln>
                <a:noFill/>
              </a:ln>
              <a:solidFill>
                <a:srgbClr val="000000"/>
              </a:solidFill>
              <a:effectLst>
                <a:outerShdw blurRad="38100" dist="38100" dir="2700000" algn="tl">
                  <a:srgbClr val="000000">
                    <a:alpha val="43137"/>
                  </a:srgbClr>
                </a:outerShdw>
              </a:effectLst>
              <a:uLnTx/>
              <a:uFillTx/>
              <a:latin typeface="Times" pitchFamily="18" charset="0"/>
              <a:ea typeface="MS PGothic"/>
              <a:cs typeface="Arial"/>
              <a:sym typeface="Myriad Set Text" charset="0"/>
            </a:endParaRPr>
          </a:p>
        </p:txBody>
      </p:sp>
      <p:sp>
        <p:nvSpPr>
          <p:cNvPr id="18" name="AutoShape 37"/>
          <p:cNvSpPr>
            <a:spLocks/>
          </p:cNvSpPr>
          <p:nvPr/>
        </p:nvSpPr>
        <p:spPr bwMode="auto">
          <a:xfrm>
            <a:off x="4653082" y="5157932"/>
            <a:ext cx="115888" cy="1354667"/>
          </a:xfrm>
          <a:prstGeom prst="rightBracket">
            <a:avLst>
              <a:gd name="adj" fmla="val 116894"/>
            </a:avLst>
          </a:prstGeom>
          <a:noFill/>
          <a:ln w="38100">
            <a:solidFill>
              <a:schemeClr val="tx1"/>
            </a:solidFill>
            <a:round/>
            <a:headEnd/>
            <a:tailEnd/>
          </a:ln>
          <a:effec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3200" b="0" i="0" u="none" strike="noStrike" kern="0" cap="none" spc="0" normalizeH="0" baseline="0" noProof="0">
              <a:ln>
                <a:noFill/>
              </a:ln>
              <a:solidFill>
                <a:srgbClr val="000000"/>
              </a:solidFill>
              <a:effectLst>
                <a:outerShdw blurRad="38100" dist="38100" dir="2700000" algn="tl">
                  <a:srgbClr val="000000">
                    <a:alpha val="43137"/>
                  </a:srgbClr>
                </a:outerShdw>
              </a:effectLst>
              <a:uLnTx/>
              <a:uFillTx/>
              <a:latin typeface="Times" pitchFamily="18" charset="0"/>
              <a:ea typeface="MS PGothic"/>
              <a:cs typeface="Arial"/>
              <a:sym typeface="Myriad Set Text" charset="0"/>
            </a:endParaRPr>
          </a:p>
        </p:txBody>
      </p:sp>
      <p:sp>
        <p:nvSpPr>
          <p:cNvPr id="19" name="AutoShape 38"/>
          <p:cNvSpPr>
            <a:spLocks/>
          </p:cNvSpPr>
          <p:nvPr/>
        </p:nvSpPr>
        <p:spPr bwMode="auto">
          <a:xfrm>
            <a:off x="4006984" y="5127507"/>
            <a:ext cx="115887" cy="1354667"/>
          </a:xfrm>
          <a:prstGeom prst="rightBracket">
            <a:avLst>
              <a:gd name="adj" fmla="val 116895"/>
            </a:avLst>
          </a:prstGeom>
          <a:noFill/>
          <a:ln w="38100">
            <a:solidFill>
              <a:schemeClr val="tx1"/>
            </a:solidFill>
            <a:round/>
            <a:headEnd/>
            <a:tailEnd/>
          </a:ln>
          <a:effec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3200" b="0" i="0" u="none" strike="noStrike" kern="0" cap="none" spc="0" normalizeH="0" baseline="0" noProof="0">
              <a:ln>
                <a:noFill/>
              </a:ln>
              <a:effectLst>
                <a:outerShdw blurRad="38100" dist="38100" dir="2700000" algn="tl">
                  <a:srgbClr val="000000">
                    <a:alpha val="43137"/>
                  </a:srgbClr>
                </a:outerShdw>
              </a:effectLst>
              <a:uLnTx/>
              <a:uFillTx/>
              <a:latin typeface="Times" pitchFamily="18" charset="0"/>
              <a:ea typeface="MS PGothic"/>
              <a:cs typeface="Arial"/>
              <a:sym typeface="Myriad Set Text" charset="0"/>
            </a:endParaRPr>
          </a:p>
        </p:txBody>
      </p:sp>
      <p:sp>
        <p:nvSpPr>
          <p:cNvPr id="4" name="Slide Number Placeholder 3">
            <a:extLst>
              <a:ext uri="{FF2B5EF4-FFF2-40B4-BE49-F238E27FC236}">
                <a16:creationId xmlns:a16="http://schemas.microsoft.com/office/drawing/2014/main" id="{68231AE3-31E1-EE46-867E-2593429F0D0A}"/>
              </a:ext>
            </a:extLst>
          </p:cNvPr>
          <p:cNvSpPr>
            <a:spLocks noGrp="1"/>
          </p:cNvSpPr>
          <p:nvPr>
            <p:ph type="sldNum" sz="quarter" idx="12"/>
          </p:nvPr>
        </p:nvSpPr>
        <p:spPr/>
        <p:txBody>
          <a:bodyPr/>
          <a:lstStyle/>
          <a:p>
            <a:fld id="{10338BC4-165C-45BE-83FF-C9C7D8E962C5}" type="slidenum">
              <a:rPr lang="en-GB" smtClean="0"/>
              <a:pPr/>
              <a:t>102</a:t>
            </a:fld>
            <a:endParaRPr lang="en-GB"/>
          </a:p>
        </p:txBody>
      </p:sp>
    </p:spTree>
    <p:extLst>
      <p:ext uri="{BB962C8B-B14F-4D97-AF65-F5344CB8AC3E}">
        <p14:creationId xmlns:p14="http://schemas.microsoft.com/office/powerpoint/2010/main" val="38663499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Group 4"/>
          <p:cNvGraphicFramePr>
            <a:graphicFrameLocks/>
          </p:cNvGraphicFramePr>
          <p:nvPr>
            <p:extLst>
              <p:ext uri="{D42A27DB-BD31-4B8C-83A1-F6EECF244321}">
                <p14:modId xmlns:p14="http://schemas.microsoft.com/office/powerpoint/2010/main" val="4197125795"/>
              </p:ext>
            </p:extLst>
          </p:nvPr>
        </p:nvGraphicFramePr>
        <p:xfrm>
          <a:off x="603365" y="3020826"/>
          <a:ext cx="7924800" cy="1397000"/>
        </p:xfrm>
        <a:graphic>
          <a:graphicData uri="http://schemas.openxmlformats.org/drawingml/2006/table">
            <a:tbl>
              <a:tblPr>
                <a:effectLst/>
              </a:tblPr>
              <a:tblGrid>
                <a:gridCol w="720725">
                  <a:extLst>
                    <a:ext uri="{9D8B030D-6E8A-4147-A177-3AD203B41FA5}">
                      <a16:colId xmlns:a16="http://schemas.microsoft.com/office/drawing/2014/main" val="20000"/>
                    </a:ext>
                  </a:extLst>
                </a:gridCol>
                <a:gridCol w="711200">
                  <a:extLst>
                    <a:ext uri="{9D8B030D-6E8A-4147-A177-3AD203B41FA5}">
                      <a16:colId xmlns:a16="http://schemas.microsoft.com/office/drawing/2014/main" val="20001"/>
                    </a:ext>
                  </a:extLst>
                </a:gridCol>
                <a:gridCol w="730250">
                  <a:extLst>
                    <a:ext uri="{9D8B030D-6E8A-4147-A177-3AD203B41FA5}">
                      <a16:colId xmlns:a16="http://schemas.microsoft.com/office/drawing/2014/main" val="20002"/>
                    </a:ext>
                  </a:extLst>
                </a:gridCol>
                <a:gridCol w="720725">
                  <a:extLst>
                    <a:ext uri="{9D8B030D-6E8A-4147-A177-3AD203B41FA5}">
                      <a16:colId xmlns:a16="http://schemas.microsoft.com/office/drawing/2014/main" val="20003"/>
                    </a:ext>
                  </a:extLst>
                </a:gridCol>
                <a:gridCol w="720725">
                  <a:extLst>
                    <a:ext uri="{9D8B030D-6E8A-4147-A177-3AD203B41FA5}">
                      <a16:colId xmlns:a16="http://schemas.microsoft.com/office/drawing/2014/main" val="20004"/>
                    </a:ext>
                  </a:extLst>
                </a:gridCol>
                <a:gridCol w="720725">
                  <a:extLst>
                    <a:ext uri="{9D8B030D-6E8A-4147-A177-3AD203B41FA5}">
                      <a16:colId xmlns:a16="http://schemas.microsoft.com/office/drawing/2014/main" val="20005"/>
                    </a:ext>
                  </a:extLst>
                </a:gridCol>
                <a:gridCol w="720725">
                  <a:extLst>
                    <a:ext uri="{9D8B030D-6E8A-4147-A177-3AD203B41FA5}">
                      <a16:colId xmlns:a16="http://schemas.microsoft.com/office/drawing/2014/main" val="20006"/>
                    </a:ext>
                  </a:extLst>
                </a:gridCol>
                <a:gridCol w="720725">
                  <a:extLst>
                    <a:ext uri="{9D8B030D-6E8A-4147-A177-3AD203B41FA5}">
                      <a16:colId xmlns:a16="http://schemas.microsoft.com/office/drawing/2014/main" val="20007"/>
                    </a:ext>
                  </a:extLst>
                </a:gridCol>
                <a:gridCol w="720725">
                  <a:extLst>
                    <a:ext uri="{9D8B030D-6E8A-4147-A177-3AD203B41FA5}">
                      <a16:colId xmlns:a16="http://schemas.microsoft.com/office/drawing/2014/main" val="20008"/>
                    </a:ext>
                  </a:extLst>
                </a:gridCol>
                <a:gridCol w="717550">
                  <a:extLst>
                    <a:ext uri="{9D8B030D-6E8A-4147-A177-3AD203B41FA5}">
                      <a16:colId xmlns:a16="http://schemas.microsoft.com/office/drawing/2014/main" val="20009"/>
                    </a:ext>
                  </a:extLst>
                </a:gridCol>
                <a:gridCol w="720725">
                  <a:extLst>
                    <a:ext uri="{9D8B030D-6E8A-4147-A177-3AD203B41FA5}">
                      <a16:colId xmlns:a16="http://schemas.microsoft.com/office/drawing/2014/main" val="20010"/>
                    </a:ext>
                  </a:extLst>
                </a:gridCol>
              </a:tblGrid>
              <a:tr h="473604">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dirty="0">
                          <a:ln>
                            <a:noFill/>
                          </a:ln>
                          <a:solidFill>
                            <a:schemeClr val="tx1"/>
                          </a:solidFill>
                          <a:effectLst/>
                          <a:latin typeface="+mn-lt"/>
                        </a:rPr>
                        <a:t>1</a:t>
                      </a:r>
                    </a:p>
                  </a:txBody>
                  <a:tcPr marT="38100" marB="38100" horzOverflow="overflow">
                    <a:lnL cap="flat">
                      <a:noFill/>
                    </a:lnL>
                    <a:lnR>
                      <a:noFill/>
                    </a:lnR>
                    <a:lnT cap="fla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dirty="0">
                          <a:ln>
                            <a:noFill/>
                          </a:ln>
                          <a:solidFill>
                            <a:schemeClr val="tx1"/>
                          </a:solidFill>
                          <a:effectLst/>
                          <a:latin typeface="+mn-lt"/>
                        </a:rPr>
                        <a:t>0</a:t>
                      </a:r>
                    </a:p>
                  </a:txBody>
                  <a:tcPr marT="38100" marB="38100" horzOverflow="overflow">
                    <a:lnL>
                      <a:noFill/>
                    </a:lnL>
                    <a:lnR>
                      <a:noFill/>
                    </a:lnR>
                    <a:lnT cap="fla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a:ln>
                            <a:noFill/>
                          </a:ln>
                          <a:solidFill>
                            <a:schemeClr val="tx1"/>
                          </a:solidFill>
                          <a:effectLst/>
                          <a:latin typeface="+mn-lt"/>
                        </a:rPr>
                        <a:t>0</a:t>
                      </a:r>
                    </a:p>
                  </a:txBody>
                  <a:tcPr marT="38100" marB="38100" horzOverflow="overflow">
                    <a:lnL>
                      <a:noFill/>
                    </a:lnL>
                    <a:lnR>
                      <a:noFill/>
                    </a:lnR>
                    <a:lnT cap="fla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endParaRPr kumimoji="0" lang="en-US" sz="2400" b="0" i="0" u="none" strike="noStrike" cap="none" normalizeH="0" baseline="0">
                        <a:ln>
                          <a:noFill/>
                        </a:ln>
                        <a:solidFill>
                          <a:schemeClr val="tx1"/>
                        </a:solidFill>
                        <a:effectLst/>
                        <a:latin typeface="+mn-lt"/>
                      </a:endParaRPr>
                    </a:p>
                  </a:txBody>
                  <a:tcPr marT="38100" marB="38100" horzOverflow="overflow">
                    <a:lnL>
                      <a:noFill/>
                    </a:lnL>
                    <a:lnR>
                      <a:noFill/>
                    </a:lnR>
                    <a:lnT cap="fla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a:ln>
                            <a:noFill/>
                          </a:ln>
                          <a:solidFill>
                            <a:schemeClr val="tx1"/>
                          </a:solidFill>
                          <a:effectLst/>
                          <a:latin typeface="+mn-lt"/>
                        </a:rPr>
                        <a:t>1</a:t>
                      </a:r>
                    </a:p>
                  </a:txBody>
                  <a:tcPr marT="38100" marB="38100" horzOverflow="overflow">
                    <a:lnL>
                      <a:noFill/>
                    </a:lnL>
                    <a:lnR>
                      <a:noFill/>
                    </a:lnR>
                    <a:lnT cap="fla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a:ln>
                            <a:noFill/>
                          </a:ln>
                          <a:solidFill>
                            <a:schemeClr val="tx1"/>
                          </a:solidFill>
                          <a:effectLst/>
                          <a:latin typeface="+mn-lt"/>
                        </a:rPr>
                        <a:t>2</a:t>
                      </a:r>
                    </a:p>
                  </a:txBody>
                  <a:tcPr marT="38100" marB="38100" horzOverflow="overflow">
                    <a:lnL>
                      <a:noFill/>
                    </a:lnL>
                    <a:lnR>
                      <a:noFill/>
                    </a:lnR>
                    <a:lnT cap="fla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a:ln>
                            <a:noFill/>
                          </a:ln>
                          <a:solidFill>
                            <a:schemeClr val="tx1"/>
                          </a:solidFill>
                          <a:effectLst/>
                          <a:latin typeface="+mn-lt"/>
                        </a:rPr>
                        <a:t> 1</a:t>
                      </a:r>
                    </a:p>
                  </a:txBody>
                  <a:tcPr marT="38100" marB="38100" horzOverflow="overflow">
                    <a:lnL>
                      <a:noFill/>
                    </a:lnL>
                    <a:lnR>
                      <a:noFill/>
                    </a:lnR>
                    <a:lnT cap="fla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endParaRPr kumimoji="0" lang="en-US" sz="2400" b="0" i="0" u="none" strike="noStrike" cap="none" normalizeH="0" baseline="0" dirty="0">
                        <a:ln>
                          <a:noFill/>
                        </a:ln>
                        <a:solidFill>
                          <a:schemeClr val="tx1"/>
                        </a:solidFill>
                        <a:effectLst/>
                        <a:latin typeface="+mn-lt"/>
                      </a:endParaRPr>
                    </a:p>
                  </a:txBody>
                  <a:tcPr marT="38100" marB="38100" horzOverflow="overflow">
                    <a:lnL>
                      <a:noFill/>
                    </a:lnL>
                    <a:lnR>
                      <a:noFill/>
                    </a:lnR>
                    <a:lnT cap="fla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a:ln>
                            <a:noFill/>
                          </a:ln>
                          <a:solidFill>
                            <a:schemeClr val="tx1"/>
                          </a:solidFill>
                          <a:effectLst/>
                          <a:latin typeface="+mn-lt"/>
                        </a:rPr>
                        <a:t>1</a:t>
                      </a:r>
                    </a:p>
                  </a:txBody>
                  <a:tcPr marT="38100" marB="38100" horzOverflow="overflow">
                    <a:lnL>
                      <a:noFill/>
                    </a:lnL>
                    <a:lnR>
                      <a:noFill/>
                    </a:lnR>
                    <a:lnT cap="fla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dirty="0">
                          <a:ln>
                            <a:noFill/>
                          </a:ln>
                          <a:solidFill>
                            <a:schemeClr val="tx1"/>
                          </a:solidFill>
                          <a:effectLst/>
                          <a:latin typeface="+mn-lt"/>
                        </a:rPr>
                        <a:t> 2</a:t>
                      </a:r>
                    </a:p>
                  </a:txBody>
                  <a:tcPr marT="38100" marB="38100" horzOverflow="overflow">
                    <a:lnL>
                      <a:noFill/>
                    </a:lnL>
                    <a:lnR>
                      <a:noFill/>
                    </a:lnR>
                    <a:lnT cap="fla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dirty="0">
                          <a:ln>
                            <a:noFill/>
                          </a:ln>
                          <a:solidFill>
                            <a:schemeClr val="tx1"/>
                          </a:solidFill>
                          <a:effectLst/>
                          <a:latin typeface="+mn-lt"/>
                        </a:rPr>
                        <a:t>  1</a:t>
                      </a:r>
                    </a:p>
                  </a:txBody>
                  <a:tcPr marT="38100" marB="38100"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461698">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a:ln>
                            <a:noFill/>
                          </a:ln>
                          <a:solidFill>
                            <a:schemeClr val="tx1"/>
                          </a:solidFill>
                          <a:effectLst/>
                          <a:latin typeface="+mn-lt"/>
                        </a:rPr>
                        <a:t>1</a:t>
                      </a:r>
                    </a:p>
                  </a:txBody>
                  <a:tcPr marT="38100" marB="38100" horzOverflow="overflow">
                    <a:lnL cap="flat">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dirty="0">
                          <a:ln>
                            <a:noFill/>
                          </a:ln>
                          <a:solidFill>
                            <a:schemeClr val="tx1"/>
                          </a:solidFill>
                          <a:effectLst/>
                          <a:latin typeface="+mn-lt"/>
                        </a:rPr>
                        <a:t>1</a:t>
                      </a:r>
                    </a:p>
                  </a:txBody>
                  <a:tcPr marT="38100" marB="38100" horzOverflow="overflow">
                    <a:lnL>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dirty="0">
                          <a:ln>
                            <a:noFill/>
                          </a:ln>
                          <a:solidFill>
                            <a:schemeClr val="tx1"/>
                          </a:solidFill>
                          <a:effectLst/>
                          <a:latin typeface="+mn-lt"/>
                        </a:rPr>
                        <a:t>0</a:t>
                      </a:r>
                    </a:p>
                  </a:txBody>
                  <a:tcPr marT="38100" marB="38100" horzOverflow="overflow">
                    <a:lnL>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1" i="0" u="none" strike="noStrike" cap="none" normalizeH="0" baseline="0" dirty="0">
                          <a:ln>
                            <a:noFill/>
                          </a:ln>
                          <a:solidFill>
                            <a:schemeClr val="tx1"/>
                          </a:solidFill>
                          <a:effectLst/>
                          <a:latin typeface="+mn-lt"/>
                        </a:rPr>
                        <a:t> </a:t>
                      </a:r>
                    </a:p>
                  </a:txBody>
                  <a:tcPr marT="38100" marB="38100" horzOverflow="overflow">
                    <a:lnL>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a:ln>
                            <a:noFill/>
                          </a:ln>
                          <a:solidFill>
                            <a:schemeClr val="tx1"/>
                          </a:solidFill>
                          <a:effectLst/>
                          <a:latin typeface="+mn-lt"/>
                        </a:rPr>
                        <a:t>0</a:t>
                      </a:r>
                    </a:p>
                  </a:txBody>
                  <a:tcPr marT="38100" marB="38100" horzOverflow="overflow">
                    <a:lnL>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a:ln>
                            <a:noFill/>
                          </a:ln>
                          <a:solidFill>
                            <a:schemeClr val="tx1"/>
                          </a:solidFill>
                          <a:effectLst/>
                          <a:latin typeface="+mn-lt"/>
                        </a:rPr>
                        <a:t>1</a:t>
                      </a:r>
                    </a:p>
                  </a:txBody>
                  <a:tcPr marT="38100" marB="38100" horzOverflow="overflow">
                    <a:lnL>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a:ln>
                            <a:noFill/>
                          </a:ln>
                          <a:solidFill>
                            <a:schemeClr val="tx1"/>
                          </a:solidFill>
                          <a:effectLst/>
                          <a:latin typeface="+mn-lt"/>
                        </a:rPr>
                        <a:t> 2</a:t>
                      </a:r>
                    </a:p>
                  </a:txBody>
                  <a:tcPr marT="38100" marB="38100" horzOverflow="overflow">
                    <a:lnL>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ctr"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dirty="0">
                          <a:ln>
                            <a:noFill/>
                          </a:ln>
                          <a:solidFill>
                            <a:schemeClr val="tx1"/>
                          </a:solidFill>
                          <a:effectLst/>
                          <a:latin typeface="+mn-lt"/>
                        </a:rPr>
                        <a:t>=</a:t>
                      </a:r>
                    </a:p>
                  </a:txBody>
                  <a:tcPr marT="38100" marB="38100" horzOverflow="overflow">
                    <a:lnL>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dirty="0">
                          <a:ln>
                            <a:noFill/>
                          </a:ln>
                          <a:solidFill>
                            <a:schemeClr val="tx1"/>
                          </a:solidFill>
                          <a:effectLst/>
                          <a:latin typeface="+mn-lt"/>
                        </a:rPr>
                        <a:t>1</a:t>
                      </a:r>
                    </a:p>
                  </a:txBody>
                  <a:tcPr marT="38100" marB="38100" horzOverflow="overflow">
                    <a:lnL>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a:ln>
                            <a:noFill/>
                          </a:ln>
                          <a:solidFill>
                            <a:schemeClr val="tx1"/>
                          </a:solidFill>
                          <a:effectLst/>
                          <a:latin typeface="+mn-lt"/>
                        </a:rPr>
                        <a:t> 3</a:t>
                      </a:r>
                    </a:p>
                  </a:txBody>
                  <a:tcPr marT="38100" marB="38100" horzOverflow="overflow">
                    <a:lnL>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dirty="0">
                          <a:ln>
                            <a:noFill/>
                          </a:ln>
                          <a:solidFill>
                            <a:schemeClr val="tx1"/>
                          </a:solidFill>
                          <a:effectLst/>
                          <a:latin typeface="+mn-lt"/>
                        </a:rPr>
                        <a:t>  3</a:t>
                      </a:r>
                    </a:p>
                  </a:txBody>
                  <a:tcPr marT="38100" marB="38100"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1"/>
                  </a:ext>
                </a:extLst>
              </a:tr>
              <a:tr h="461698">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dirty="0">
                          <a:ln>
                            <a:noFill/>
                          </a:ln>
                          <a:solidFill>
                            <a:schemeClr val="tx1"/>
                          </a:solidFill>
                          <a:effectLst/>
                          <a:latin typeface="+mn-lt"/>
                        </a:rPr>
                        <a:t>1</a:t>
                      </a:r>
                    </a:p>
                  </a:txBody>
                  <a:tcPr marT="38100" marB="38100" horzOverflow="overflow">
                    <a:lnL cap="flat">
                      <a:noFill/>
                    </a:lnL>
                    <a:lnR>
                      <a:noFill/>
                    </a:lnR>
                    <a:lnT>
                      <a:noFill/>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a:ln>
                            <a:noFill/>
                          </a:ln>
                          <a:solidFill>
                            <a:schemeClr val="tx1"/>
                          </a:solidFill>
                          <a:effectLst/>
                          <a:latin typeface="+mn-lt"/>
                        </a:rPr>
                        <a:t>-1</a:t>
                      </a:r>
                    </a:p>
                  </a:txBody>
                  <a:tcPr marT="38100" marB="38100" horzOverflow="overflow">
                    <a:lnL>
                      <a:noFill/>
                    </a:lnL>
                    <a:lnR>
                      <a:noFill/>
                    </a:lnR>
                    <a:lnT>
                      <a:noFill/>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a:ln>
                            <a:noFill/>
                          </a:ln>
                          <a:solidFill>
                            <a:schemeClr val="tx1"/>
                          </a:solidFill>
                          <a:effectLst/>
                          <a:latin typeface="+mn-lt"/>
                        </a:rPr>
                        <a:t>1</a:t>
                      </a:r>
                    </a:p>
                  </a:txBody>
                  <a:tcPr marT="38100" marB="38100" horzOverflow="overflow">
                    <a:lnL>
                      <a:noFill/>
                    </a:lnL>
                    <a:lnR>
                      <a:noFill/>
                    </a:lnR>
                    <a:lnT>
                      <a:noFill/>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endParaRPr kumimoji="0" lang="en-US" sz="2400" b="0" i="0" u="none" strike="noStrike" cap="none" normalizeH="0" baseline="0" dirty="0">
                        <a:ln>
                          <a:noFill/>
                        </a:ln>
                        <a:solidFill>
                          <a:schemeClr val="tx1"/>
                        </a:solidFill>
                        <a:effectLst/>
                        <a:latin typeface="+mn-lt"/>
                      </a:endParaRPr>
                    </a:p>
                  </a:txBody>
                  <a:tcPr marT="38100" marB="38100" horzOverflow="overflow">
                    <a:lnL>
                      <a:noFill/>
                    </a:lnL>
                    <a:lnR>
                      <a:noFill/>
                    </a:lnR>
                    <a:lnT>
                      <a:noFill/>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a:ln>
                            <a:noFill/>
                          </a:ln>
                          <a:solidFill>
                            <a:schemeClr val="tx1"/>
                          </a:solidFill>
                          <a:effectLst/>
                          <a:latin typeface="+mn-lt"/>
                        </a:rPr>
                        <a:t>0</a:t>
                      </a:r>
                    </a:p>
                  </a:txBody>
                  <a:tcPr marT="38100" marB="38100" horzOverflow="overflow">
                    <a:lnL>
                      <a:noFill/>
                    </a:lnL>
                    <a:lnR>
                      <a:noFill/>
                    </a:lnR>
                    <a:lnT>
                      <a:noFill/>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a:ln>
                            <a:noFill/>
                          </a:ln>
                          <a:solidFill>
                            <a:schemeClr val="tx1"/>
                          </a:solidFill>
                          <a:effectLst/>
                          <a:latin typeface="+mn-lt"/>
                        </a:rPr>
                        <a:t>0</a:t>
                      </a:r>
                    </a:p>
                  </a:txBody>
                  <a:tcPr marT="38100" marB="38100" horzOverflow="overflow">
                    <a:lnL>
                      <a:noFill/>
                    </a:lnL>
                    <a:lnR>
                      <a:noFill/>
                    </a:lnR>
                    <a:lnT>
                      <a:noFill/>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dirty="0">
                          <a:ln>
                            <a:noFill/>
                          </a:ln>
                          <a:solidFill>
                            <a:schemeClr val="tx1"/>
                          </a:solidFill>
                          <a:effectLst/>
                          <a:latin typeface="+mn-lt"/>
                        </a:rPr>
                        <a:t> 5</a:t>
                      </a:r>
                    </a:p>
                  </a:txBody>
                  <a:tcPr marT="38100" marB="38100" horzOverflow="overflow">
                    <a:lnL>
                      <a:noFill/>
                    </a:lnL>
                    <a:lnR>
                      <a:noFill/>
                    </a:lnR>
                    <a:lnT>
                      <a:noFill/>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endParaRPr kumimoji="0" lang="en-US" sz="2400" b="0" i="0" u="none" strike="noStrike" cap="none" normalizeH="0" baseline="0">
                        <a:ln>
                          <a:noFill/>
                        </a:ln>
                        <a:solidFill>
                          <a:schemeClr val="tx1"/>
                        </a:solidFill>
                        <a:effectLst/>
                        <a:latin typeface="+mn-lt"/>
                      </a:endParaRPr>
                    </a:p>
                  </a:txBody>
                  <a:tcPr marT="38100" marB="38100" horzOverflow="overflow">
                    <a:lnL>
                      <a:noFill/>
                    </a:lnL>
                    <a:lnR>
                      <a:noFill/>
                    </a:lnR>
                    <a:lnT>
                      <a:noFill/>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dirty="0">
                          <a:ln>
                            <a:noFill/>
                          </a:ln>
                          <a:solidFill>
                            <a:schemeClr val="tx1"/>
                          </a:solidFill>
                          <a:effectLst/>
                          <a:latin typeface="+mn-lt"/>
                        </a:rPr>
                        <a:t>1</a:t>
                      </a:r>
                    </a:p>
                  </a:txBody>
                  <a:tcPr marT="38100" marB="38100" horzOverflow="overflow">
                    <a:lnL>
                      <a:noFill/>
                    </a:lnL>
                    <a:lnR>
                      <a:noFill/>
                    </a:lnR>
                    <a:lnT>
                      <a:noFill/>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dirty="0">
                          <a:ln>
                            <a:noFill/>
                          </a:ln>
                          <a:solidFill>
                            <a:schemeClr val="tx1"/>
                          </a:solidFill>
                          <a:effectLst/>
                          <a:latin typeface="+mn-lt"/>
                        </a:rPr>
                        <a:t> 2</a:t>
                      </a:r>
                    </a:p>
                  </a:txBody>
                  <a:tcPr marT="38100" marB="38100" horzOverflow="overflow">
                    <a:lnL>
                      <a:noFill/>
                    </a:lnL>
                    <a:lnR>
                      <a:noFill/>
                    </a:lnR>
                    <a:lnT>
                      <a:noFill/>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dirty="0">
                          <a:ln>
                            <a:noFill/>
                          </a:ln>
                          <a:solidFill>
                            <a:schemeClr val="tx1"/>
                          </a:solidFill>
                          <a:effectLst/>
                          <a:latin typeface="+mn-lt"/>
                        </a:rPr>
                        <a:t>  4</a:t>
                      </a:r>
                    </a:p>
                  </a:txBody>
                  <a:tcPr marT="38100" marB="38100"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2"/>
                  </a:ext>
                </a:extLst>
              </a:tr>
            </a:tbl>
          </a:graphicData>
        </a:graphic>
      </p:graphicFrame>
      <p:sp>
        <p:nvSpPr>
          <p:cNvPr id="2" name="Title 1"/>
          <p:cNvSpPr>
            <a:spLocks noGrp="1"/>
          </p:cNvSpPr>
          <p:nvPr>
            <p:ph type="title"/>
          </p:nvPr>
        </p:nvSpPr>
        <p:spPr/>
        <p:txBody>
          <a:bodyPr/>
          <a:lstStyle/>
          <a:p>
            <a:r>
              <a:rPr lang="en-GB" dirty="0"/>
              <a:t>Solving </a:t>
            </a:r>
            <a:r>
              <a:rPr lang="en-GB" dirty="0" err="1"/>
              <a:t>Ax</a:t>
            </a:r>
            <a:r>
              <a:rPr lang="en-GB" dirty="0"/>
              <a:t>=b</a:t>
            </a:r>
          </a:p>
        </p:txBody>
      </p:sp>
      <p:sp>
        <p:nvSpPr>
          <p:cNvPr id="3" name="Content Placeholder 2"/>
          <p:cNvSpPr>
            <a:spLocks noGrp="1"/>
          </p:cNvSpPr>
          <p:nvPr>
            <p:ph idx="1"/>
          </p:nvPr>
        </p:nvSpPr>
        <p:spPr>
          <a:xfrm>
            <a:off x="457200" y="1412776"/>
            <a:ext cx="8229600" cy="1324744"/>
          </a:xfrm>
        </p:spPr>
        <p:txBody>
          <a:bodyPr>
            <a:normAutofit fontScale="77500" lnSpcReduction="20000"/>
          </a:bodyPr>
          <a:lstStyle/>
          <a:p>
            <a:r>
              <a:rPr lang="en-GB" dirty="0"/>
              <a:t>LU Decomposition:</a:t>
            </a:r>
          </a:p>
          <a:p>
            <a:pPr lvl="1"/>
            <a:r>
              <a:rPr lang="en-GB" dirty="0"/>
              <a:t>transform a matrix into the product of a lower triangular and upper triangular matrix.  It is used to solve a linear system of equations. </a:t>
            </a:r>
          </a:p>
          <a:p>
            <a:pPr lvl="1"/>
            <a:endParaRPr lang="en-GB" dirty="0"/>
          </a:p>
        </p:txBody>
      </p:sp>
      <p:sp>
        <p:nvSpPr>
          <p:cNvPr id="39" name="Text Box 55"/>
          <p:cNvSpPr txBox="1">
            <a:spLocks noChangeArrowheads="1"/>
          </p:cNvSpPr>
          <p:nvPr/>
        </p:nvSpPr>
        <p:spPr bwMode="auto">
          <a:xfrm>
            <a:off x="992574" y="4376633"/>
            <a:ext cx="942975" cy="584775"/>
          </a:xfrm>
          <a:prstGeom prst="rect">
            <a:avLst/>
          </a:prstGeom>
          <a:noFill/>
          <a:ln w="9525">
            <a:noFill/>
            <a:miter lim="800000"/>
            <a:headEnd/>
            <a:tailEnd/>
          </a:ln>
          <a:effectLst/>
        </p:spPr>
        <p:txBody>
          <a:bodyPr>
            <a:spAutoFit/>
          </a:bodyPr>
          <a:lstStyle/>
          <a:p>
            <a:pPr algn="ctr" eaLnBrk="0" fontAlgn="base" hangingPunct="0">
              <a:spcBef>
                <a:spcPct val="50000"/>
              </a:spcBef>
              <a:spcAft>
                <a:spcPct val="0"/>
              </a:spcAft>
            </a:pPr>
            <a:r>
              <a:rPr lang="en-US" sz="3200" dirty="0">
                <a:solidFill>
                  <a:srgbClr val="FFFFFF"/>
                </a:solidFill>
                <a:latin typeface="Arial"/>
                <a:ea typeface="MS PGothic"/>
                <a:cs typeface="Arial"/>
                <a:sym typeface="Myriad Set Text" charset="0"/>
              </a:rPr>
              <a:t>L</a:t>
            </a:r>
          </a:p>
        </p:txBody>
      </p:sp>
      <p:sp>
        <p:nvSpPr>
          <p:cNvPr id="40" name="Text Box 56"/>
          <p:cNvSpPr txBox="1">
            <a:spLocks noChangeArrowheads="1"/>
          </p:cNvSpPr>
          <p:nvPr/>
        </p:nvSpPr>
        <p:spPr bwMode="auto">
          <a:xfrm>
            <a:off x="6993329" y="4376633"/>
            <a:ext cx="942975" cy="584775"/>
          </a:xfrm>
          <a:prstGeom prst="rect">
            <a:avLst/>
          </a:prstGeom>
          <a:noFill/>
          <a:ln w="9525">
            <a:noFill/>
            <a:miter lim="800000"/>
            <a:headEnd/>
            <a:tailEnd/>
          </a:ln>
          <a:effectLst/>
        </p:spPr>
        <p:txBody>
          <a:bodyPr>
            <a:spAutoFit/>
          </a:bodyPr>
          <a:lstStyle/>
          <a:p>
            <a:pPr algn="ctr" eaLnBrk="0" fontAlgn="base" hangingPunct="0">
              <a:spcBef>
                <a:spcPct val="50000"/>
              </a:spcBef>
              <a:spcAft>
                <a:spcPct val="0"/>
              </a:spcAft>
            </a:pPr>
            <a:r>
              <a:rPr lang="en-US" sz="3200">
                <a:solidFill>
                  <a:srgbClr val="FFFFFF"/>
                </a:solidFill>
                <a:latin typeface="Arial"/>
                <a:ea typeface="MS PGothic"/>
                <a:cs typeface="Arial"/>
                <a:sym typeface="Myriad Set Text" charset="0"/>
              </a:rPr>
              <a:t>A</a:t>
            </a:r>
          </a:p>
        </p:txBody>
      </p:sp>
      <p:sp>
        <p:nvSpPr>
          <p:cNvPr id="41" name="Text Box 57"/>
          <p:cNvSpPr txBox="1">
            <a:spLocks noChangeArrowheads="1"/>
          </p:cNvSpPr>
          <p:nvPr/>
        </p:nvSpPr>
        <p:spPr bwMode="auto">
          <a:xfrm>
            <a:off x="4126308" y="4376633"/>
            <a:ext cx="942975" cy="584775"/>
          </a:xfrm>
          <a:prstGeom prst="rect">
            <a:avLst/>
          </a:prstGeom>
          <a:noFill/>
          <a:ln w="9525">
            <a:noFill/>
            <a:miter lim="800000"/>
            <a:headEnd/>
            <a:tailEnd/>
          </a:ln>
          <a:effectLst/>
        </p:spPr>
        <p:txBody>
          <a:bodyPr>
            <a:spAutoFit/>
          </a:bodyPr>
          <a:lstStyle/>
          <a:p>
            <a:pPr algn="ctr" eaLnBrk="0" fontAlgn="base" hangingPunct="0">
              <a:spcBef>
                <a:spcPct val="50000"/>
              </a:spcBef>
              <a:spcAft>
                <a:spcPct val="0"/>
              </a:spcAft>
            </a:pPr>
            <a:r>
              <a:rPr lang="en-US" sz="3200" dirty="0">
                <a:solidFill>
                  <a:srgbClr val="FFFFFF"/>
                </a:solidFill>
                <a:latin typeface="Arial"/>
                <a:ea typeface="MS PGothic"/>
                <a:cs typeface="Arial"/>
                <a:sym typeface="Myriad Set Text" charset="0"/>
              </a:rPr>
              <a:t>U</a:t>
            </a:r>
          </a:p>
        </p:txBody>
      </p:sp>
      <p:sp>
        <p:nvSpPr>
          <p:cNvPr id="42" name="Text Box 58"/>
          <p:cNvSpPr txBox="1">
            <a:spLocks noChangeArrowheads="1"/>
          </p:cNvSpPr>
          <p:nvPr/>
        </p:nvSpPr>
        <p:spPr bwMode="auto">
          <a:xfrm>
            <a:off x="5528087" y="4376633"/>
            <a:ext cx="942975" cy="584775"/>
          </a:xfrm>
          <a:prstGeom prst="rect">
            <a:avLst/>
          </a:prstGeom>
          <a:noFill/>
          <a:ln w="9525">
            <a:noFill/>
            <a:miter lim="800000"/>
            <a:headEnd/>
            <a:tailEnd/>
          </a:ln>
          <a:effectLst/>
        </p:spPr>
        <p:txBody>
          <a:bodyPr>
            <a:spAutoFit/>
          </a:bodyPr>
          <a:lstStyle/>
          <a:p>
            <a:pPr algn="ctr" eaLnBrk="0" fontAlgn="base" hangingPunct="0">
              <a:spcBef>
                <a:spcPct val="50000"/>
              </a:spcBef>
              <a:spcAft>
                <a:spcPct val="0"/>
              </a:spcAft>
            </a:pPr>
            <a:r>
              <a:rPr lang="en-US" sz="3200" dirty="0">
                <a:solidFill>
                  <a:srgbClr val="FFFFFF"/>
                </a:solidFill>
                <a:latin typeface="Times" pitchFamily="18" charset="0"/>
                <a:ea typeface="MS PGothic"/>
                <a:cs typeface="Arial"/>
                <a:sym typeface="Myriad Set Text" charset="0"/>
              </a:rPr>
              <a:t>=</a:t>
            </a:r>
          </a:p>
        </p:txBody>
      </p:sp>
      <p:sp>
        <p:nvSpPr>
          <p:cNvPr id="44" name="Oval 60"/>
          <p:cNvSpPr>
            <a:spLocks noChangeArrowheads="1"/>
          </p:cNvSpPr>
          <p:nvPr/>
        </p:nvSpPr>
        <p:spPr bwMode="auto">
          <a:xfrm>
            <a:off x="2936719" y="3704834"/>
            <a:ext cx="101600" cy="74083"/>
          </a:xfrm>
          <a:prstGeom prst="ellipse">
            <a:avLst/>
          </a:prstGeom>
          <a:solidFill>
            <a:schemeClr val="tx1"/>
          </a:solidFill>
          <a:ln w="9525">
            <a:solidFill>
              <a:srgbClr val="FFFFFF"/>
            </a:solidFill>
            <a:round/>
            <a:headEnd/>
            <a:tailEnd/>
          </a:ln>
          <a:effec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3200" b="0" i="0" u="none" strike="noStrike" kern="0" cap="none" spc="0" normalizeH="0" baseline="0" noProof="0">
              <a:ln>
                <a:noFill/>
              </a:ln>
              <a:solidFill>
                <a:srgbClr val="000000"/>
              </a:solidFill>
              <a:effectLst>
                <a:outerShdw blurRad="38100" dist="38100" dir="2700000" algn="tl">
                  <a:srgbClr val="000000">
                    <a:alpha val="43137"/>
                  </a:srgbClr>
                </a:outerShdw>
              </a:effectLst>
              <a:uLnTx/>
              <a:uFillTx/>
              <a:latin typeface="Times" pitchFamily="18" charset="0"/>
              <a:ea typeface="MS PGothic"/>
              <a:cs typeface="Arial"/>
              <a:sym typeface="Myriad Set Text" charset="0"/>
            </a:endParaRPr>
          </a:p>
        </p:txBody>
      </p:sp>
      <p:sp>
        <p:nvSpPr>
          <p:cNvPr id="46" name="Content Placeholder 2"/>
          <p:cNvSpPr txBox="1">
            <a:spLocks/>
          </p:cNvSpPr>
          <p:nvPr/>
        </p:nvSpPr>
        <p:spPr>
          <a:xfrm>
            <a:off x="482995" y="4941168"/>
            <a:ext cx="8229600" cy="1324744"/>
          </a:xfrm>
          <a:prstGeom prst="rect">
            <a:avLst/>
          </a:prstGeom>
        </p:spPr>
        <p:txBody>
          <a:bodyPr vert="horz" lIns="91440" tIns="45720" rIns="91440" bIns="45720" rtlCol="0">
            <a:normAutofit fontScale="925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dirty="0"/>
              <a:t>We solve for x, given a problem </a:t>
            </a:r>
            <a:r>
              <a:rPr lang="en-GB" dirty="0" err="1"/>
              <a:t>Ax</a:t>
            </a:r>
            <a:r>
              <a:rPr lang="en-GB" dirty="0"/>
              <a:t>=b</a:t>
            </a:r>
          </a:p>
          <a:p>
            <a:pPr lvl="1"/>
            <a:r>
              <a:rPr lang="pl-PL" dirty="0"/>
              <a:t>Ax=b                   LUx=b</a:t>
            </a:r>
          </a:p>
          <a:p>
            <a:pPr lvl="1"/>
            <a:r>
              <a:rPr lang="pl-PL" dirty="0"/>
              <a:t>Ux=(L</a:t>
            </a:r>
            <a:r>
              <a:rPr lang="pl-PL" baseline="30000" dirty="0"/>
              <a:t>-1</a:t>
            </a:r>
            <a:r>
              <a:rPr lang="pl-PL" dirty="0"/>
              <a:t>)b             x = (U</a:t>
            </a:r>
            <a:r>
              <a:rPr lang="pl-PL" baseline="30000" dirty="0"/>
              <a:t>-1</a:t>
            </a:r>
            <a:r>
              <a:rPr lang="pl-PL" dirty="0"/>
              <a:t>)</a:t>
            </a:r>
            <a:r>
              <a:rPr lang="en-GB" dirty="0"/>
              <a:t>(</a:t>
            </a:r>
            <a:r>
              <a:rPr lang="pl-PL" dirty="0"/>
              <a:t>L</a:t>
            </a:r>
            <a:r>
              <a:rPr lang="pl-PL" baseline="30000"/>
              <a:t>-1</a:t>
            </a:r>
            <a:r>
              <a:rPr lang="pl-PL"/>
              <a:t>)b </a:t>
            </a:r>
            <a:endParaRPr lang="en-GB" dirty="0"/>
          </a:p>
        </p:txBody>
      </p:sp>
      <p:sp>
        <p:nvSpPr>
          <p:cNvPr id="47" name="TextBox 46"/>
          <p:cNvSpPr txBox="1"/>
          <p:nvPr/>
        </p:nvSpPr>
        <p:spPr>
          <a:xfrm>
            <a:off x="1742739" y="6372036"/>
            <a:ext cx="5349541" cy="369332"/>
          </a:xfrm>
          <a:prstGeom prst="rect">
            <a:avLst/>
          </a:prstGeom>
          <a:noFill/>
        </p:spPr>
        <p:txBody>
          <a:bodyPr wrap="none" rtlCol="0">
            <a:spAutoFit/>
          </a:bodyPr>
          <a:lstStyle/>
          <a:p>
            <a:r>
              <a:rPr lang="en-GB" dirty="0">
                <a:solidFill>
                  <a:schemeClr val="accent4"/>
                </a:solidFill>
              </a:rPr>
              <a:t>So we need to be able to do matrix multiplication</a:t>
            </a:r>
          </a:p>
        </p:txBody>
      </p:sp>
      <p:sp>
        <p:nvSpPr>
          <p:cNvPr id="19" name="AutoShape 33"/>
          <p:cNvSpPr>
            <a:spLocks/>
          </p:cNvSpPr>
          <p:nvPr/>
        </p:nvSpPr>
        <p:spPr bwMode="auto">
          <a:xfrm>
            <a:off x="567071" y="3064542"/>
            <a:ext cx="88900" cy="1354667"/>
          </a:xfrm>
          <a:prstGeom prst="leftBracket">
            <a:avLst>
              <a:gd name="adj" fmla="val 152381"/>
            </a:avLst>
          </a:prstGeom>
          <a:noFill/>
          <a:ln w="38100">
            <a:solidFill>
              <a:schemeClr val="tx1"/>
            </a:solidFill>
            <a:round/>
            <a:headEnd/>
            <a:tailEnd/>
          </a:ln>
          <a:effec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3200" b="0" i="0" u="none" strike="noStrike" kern="0" cap="none" spc="0" normalizeH="0" baseline="0" noProof="0">
              <a:ln>
                <a:noFill/>
              </a:ln>
              <a:solidFill>
                <a:srgbClr val="000000"/>
              </a:solidFill>
              <a:effectLst>
                <a:outerShdw blurRad="38100" dist="38100" dir="2700000" algn="tl">
                  <a:srgbClr val="000000">
                    <a:alpha val="43137"/>
                  </a:srgbClr>
                </a:outerShdw>
              </a:effectLst>
              <a:uLnTx/>
              <a:uFillTx/>
              <a:latin typeface="Times" pitchFamily="18" charset="0"/>
              <a:ea typeface="MS PGothic"/>
              <a:cs typeface="Arial"/>
              <a:sym typeface="Myriad Set Text" charset="0"/>
            </a:endParaRPr>
          </a:p>
        </p:txBody>
      </p:sp>
      <p:sp>
        <p:nvSpPr>
          <p:cNvPr id="20" name="AutoShape 38"/>
          <p:cNvSpPr>
            <a:spLocks/>
          </p:cNvSpPr>
          <p:nvPr/>
        </p:nvSpPr>
        <p:spPr bwMode="auto">
          <a:xfrm>
            <a:off x="2411760" y="3064542"/>
            <a:ext cx="115887" cy="1354667"/>
          </a:xfrm>
          <a:prstGeom prst="rightBracket">
            <a:avLst>
              <a:gd name="adj" fmla="val 116895"/>
            </a:avLst>
          </a:prstGeom>
          <a:noFill/>
          <a:ln w="38100">
            <a:solidFill>
              <a:schemeClr val="tx1"/>
            </a:solidFill>
            <a:round/>
            <a:headEnd/>
            <a:tailEnd/>
          </a:ln>
          <a:effec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3200" b="0" i="0" u="none" strike="noStrike" kern="0" cap="none" spc="0" normalizeH="0" baseline="0" noProof="0">
              <a:ln>
                <a:noFill/>
              </a:ln>
              <a:effectLst>
                <a:outerShdw blurRad="38100" dist="38100" dir="2700000" algn="tl">
                  <a:srgbClr val="000000">
                    <a:alpha val="43137"/>
                  </a:srgbClr>
                </a:outerShdw>
              </a:effectLst>
              <a:uLnTx/>
              <a:uFillTx/>
              <a:latin typeface="Times" pitchFamily="18" charset="0"/>
              <a:ea typeface="MS PGothic"/>
              <a:cs typeface="Arial"/>
              <a:sym typeface="Myriad Set Text" charset="0"/>
            </a:endParaRPr>
          </a:p>
        </p:txBody>
      </p:sp>
      <p:sp>
        <p:nvSpPr>
          <p:cNvPr id="21" name="AutoShape 33"/>
          <p:cNvSpPr>
            <a:spLocks/>
          </p:cNvSpPr>
          <p:nvPr/>
        </p:nvSpPr>
        <p:spPr bwMode="auto">
          <a:xfrm>
            <a:off x="3447391" y="3064542"/>
            <a:ext cx="88900" cy="1354667"/>
          </a:xfrm>
          <a:prstGeom prst="leftBracket">
            <a:avLst>
              <a:gd name="adj" fmla="val 152381"/>
            </a:avLst>
          </a:prstGeom>
          <a:noFill/>
          <a:ln w="38100">
            <a:solidFill>
              <a:schemeClr val="tx1"/>
            </a:solidFill>
            <a:round/>
            <a:headEnd/>
            <a:tailEnd/>
          </a:ln>
          <a:effec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3200" b="0" i="0" u="none" strike="noStrike" kern="0" cap="none" spc="0" normalizeH="0" baseline="0" noProof="0">
              <a:ln>
                <a:noFill/>
              </a:ln>
              <a:solidFill>
                <a:srgbClr val="000000"/>
              </a:solidFill>
              <a:effectLst>
                <a:outerShdw blurRad="38100" dist="38100" dir="2700000" algn="tl">
                  <a:srgbClr val="000000">
                    <a:alpha val="43137"/>
                  </a:srgbClr>
                </a:outerShdw>
              </a:effectLst>
              <a:uLnTx/>
              <a:uFillTx/>
              <a:latin typeface="Times" pitchFamily="18" charset="0"/>
              <a:ea typeface="MS PGothic"/>
              <a:cs typeface="Arial"/>
              <a:sym typeface="Myriad Set Text" charset="0"/>
            </a:endParaRPr>
          </a:p>
        </p:txBody>
      </p:sp>
      <p:sp>
        <p:nvSpPr>
          <p:cNvPr id="22" name="AutoShape 38"/>
          <p:cNvSpPr>
            <a:spLocks/>
          </p:cNvSpPr>
          <p:nvPr/>
        </p:nvSpPr>
        <p:spPr bwMode="auto">
          <a:xfrm>
            <a:off x="5292080" y="3064542"/>
            <a:ext cx="115887" cy="1354667"/>
          </a:xfrm>
          <a:prstGeom prst="rightBracket">
            <a:avLst>
              <a:gd name="adj" fmla="val 116895"/>
            </a:avLst>
          </a:prstGeom>
          <a:noFill/>
          <a:ln w="38100">
            <a:solidFill>
              <a:schemeClr val="tx1"/>
            </a:solidFill>
            <a:round/>
            <a:headEnd/>
            <a:tailEnd/>
          </a:ln>
          <a:effec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3200" b="0" i="0" u="none" strike="noStrike" kern="0" cap="none" spc="0" normalizeH="0" baseline="0" noProof="0">
              <a:ln>
                <a:noFill/>
              </a:ln>
              <a:effectLst>
                <a:outerShdw blurRad="38100" dist="38100" dir="2700000" algn="tl">
                  <a:srgbClr val="000000">
                    <a:alpha val="43137"/>
                  </a:srgbClr>
                </a:outerShdw>
              </a:effectLst>
              <a:uLnTx/>
              <a:uFillTx/>
              <a:latin typeface="Times" pitchFamily="18" charset="0"/>
              <a:ea typeface="MS PGothic"/>
              <a:cs typeface="Arial"/>
              <a:sym typeface="Myriad Set Text" charset="0"/>
            </a:endParaRPr>
          </a:p>
        </p:txBody>
      </p:sp>
      <p:sp>
        <p:nvSpPr>
          <p:cNvPr id="23" name="AutoShape 33"/>
          <p:cNvSpPr>
            <a:spLocks/>
          </p:cNvSpPr>
          <p:nvPr/>
        </p:nvSpPr>
        <p:spPr bwMode="auto">
          <a:xfrm>
            <a:off x="6327711" y="3064542"/>
            <a:ext cx="88900" cy="1354667"/>
          </a:xfrm>
          <a:prstGeom prst="leftBracket">
            <a:avLst>
              <a:gd name="adj" fmla="val 152381"/>
            </a:avLst>
          </a:prstGeom>
          <a:noFill/>
          <a:ln w="38100">
            <a:solidFill>
              <a:schemeClr val="tx1"/>
            </a:solidFill>
            <a:round/>
            <a:headEnd/>
            <a:tailEnd/>
          </a:ln>
          <a:effec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3200" b="0" i="0" u="none" strike="noStrike" kern="0" cap="none" spc="0" normalizeH="0" baseline="0" noProof="0">
              <a:ln>
                <a:noFill/>
              </a:ln>
              <a:solidFill>
                <a:srgbClr val="000000"/>
              </a:solidFill>
              <a:effectLst>
                <a:outerShdw blurRad="38100" dist="38100" dir="2700000" algn="tl">
                  <a:srgbClr val="000000">
                    <a:alpha val="43137"/>
                  </a:srgbClr>
                </a:outerShdw>
              </a:effectLst>
              <a:uLnTx/>
              <a:uFillTx/>
              <a:latin typeface="Times" pitchFamily="18" charset="0"/>
              <a:ea typeface="MS PGothic"/>
              <a:cs typeface="Arial"/>
              <a:sym typeface="Myriad Set Text" charset="0"/>
            </a:endParaRPr>
          </a:p>
        </p:txBody>
      </p:sp>
      <p:sp>
        <p:nvSpPr>
          <p:cNvPr id="24" name="AutoShape 38"/>
          <p:cNvSpPr>
            <a:spLocks/>
          </p:cNvSpPr>
          <p:nvPr/>
        </p:nvSpPr>
        <p:spPr bwMode="auto">
          <a:xfrm>
            <a:off x="8244408" y="3064542"/>
            <a:ext cx="115887" cy="1354667"/>
          </a:xfrm>
          <a:prstGeom prst="rightBracket">
            <a:avLst>
              <a:gd name="adj" fmla="val 116895"/>
            </a:avLst>
          </a:prstGeom>
          <a:noFill/>
          <a:ln w="38100">
            <a:solidFill>
              <a:schemeClr val="tx1"/>
            </a:solidFill>
            <a:round/>
            <a:headEnd/>
            <a:tailEnd/>
          </a:ln>
          <a:effec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3200" b="0" i="0" u="none" strike="noStrike" kern="0" cap="none" spc="0" normalizeH="0" baseline="0" noProof="0">
              <a:ln>
                <a:noFill/>
              </a:ln>
              <a:effectLst>
                <a:outerShdw blurRad="38100" dist="38100" dir="2700000" algn="tl">
                  <a:srgbClr val="000000">
                    <a:alpha val="43137"/>
                  </a:srgbClr>
                </a:outerShdw>
              </a:effectLst>
              <a:uLnTx/>
              <a:uFillTx/>
              <a:latin typeface="Times" pitchFamily="18" charset="0"/>
              <a:ea typeface="MS PGothic"/>
              <a:cs typeface="Arial"/>
              <a:sym typeface="Myriad Set Text" charset="0"/>
            </a:endParaRPr>
          </a:p>
        </p:txBody>
      </p:sp>
      <p:sp>
        <p:nvSpPr>
          <p:cNvPr id="4" name="Slide Number Placeholder 3">
            <a:extLst>
              <a:ext uri="{FF2B5EF4-FFF2-40B4-BE49-F238E27FC236}">
                <a16:creationId xmlns:a16="http://schemas.microsoft.com/office/drawing/2014/main" id="{96540009-5492-A24A-953F-83BAF2A535E6}"/>
              </a:ext>
            </a:extLst>
          </p:cNvPr>
          <p:cNvSpPr>
            <a:spLocks noGrp="1"/>
          </p:cNvSpPr>
          <p:nvPr>
            <p:ph type="sldNum" sz="quarter" idx="12"/>
          </p:nvPr>
        </p:nvSpPr>
        <p:spPr/>
        <p:txBody>
          <a:bodyPr/>
          <a:lstStyle/>
          <a:p>
            <a:fld id="{10338BC4-165C-45BE-83FF-C9C7D8E962C5}" type="slidenum">
              <a:rPr lang="en-GB" smtClean="0"/>
              <a:pPr/>
              <a:t>103</a:t>
            </a:fld>
            <a:endParaRPr lang="en-GB"/>
          </a:p>
        </p:txBody>
      </p:sp>
    </p:spTree>
    <p:extLst>
      <p:ext uri="{BB962C8B-B14F-4D97-AF65-F5344CB8AC3E}">
        <p14:creationId xmlns:p14="http://schemas.microsoft.com/office/powerpoint/2010/main" val="375849844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7504" y="1700808"/>
            <a:ext cx="9036496" cy="4425355"/>
          </a:xfrm>
        </p:spPr>
        <p:txBody>
          <a:bodyPr>
            <a:normAutofit fontScale="62500" lnSpcReduction="20000"/>
          </a:bodyPr>
          <a:lstStyle/>
          <a:p>
            <a:pPr marL="0" indent="0">
              <a:buNone/>
            </a:pPr>
            <a:r>
              <a:rPr lang="en-GB" b="1" dirty="0">
                <a:solidFill>
                  <a:schemeClr val="accent2"/>
                </a:solidFill>
                <a:latin typeface="Courier New Bold"/>
              </a:rPr>
              <a:t>void</a:t>
            </a:r>
            <a:r>
              <a:rPr lang="en-GB" b="1" dirty="0">
                <a:latin typeface="Courier New Bold"/>
              </a:rPr>
              <a:t> </a:t>
            </a:r>
            <a:r>
              <a:rPr lang="en-GB" b="1" dirty="0" err="1">
                <a:solidFill>
                  <a:schemeClr val="tx2">
                    <a:lumMod val="75000"/>
                  </a:schemeClr>
                </a:solidFill>
                <a:latin typeface="Courier New Bold"/>
              </a:rPr>
              <a:t>mat_mul</a:t>
            </a:r>
            <a:r>
              <a:rPr lang="en-GB" b="1" dirty="0">
                <a:latin typeface="Courier New Bold"/>
              </a:rPr>
              <a:t>(</a:t>
            </a:r>
            <a:r>
              <a:rPr lang="en-GB" b="1" dirty="0" err="1">
                <a:solidFill>
                  <a:schemeClr val="accent2"/>
                </a:solidFill>
                <a:latin typeface="Courier New Bold"/>
              </a:rPr>
              <a:t>int</a:t>
            </a:r>
            <a:r>
              <a:rPr lang="en-GB" b="1" dirty="0">
                <a:latin typeface="Courier New Bold"/>
              </a:rPr>
              <a:t> N,</a:t>
            </a:r>
            <a:r>
              <a:rPr lang="en-GB" b="1" dirty="0">
                <a:solidFill>
                  <a:schemeClr val="accent2"/>
                </a:solidFill>
                <a:latin typeface="Courier New Bold"/>
              </a:rPr>
              <a:t> float</a:t>
            </a:r>
            <a:r>
              <a:rPr lang="en-GB" b="1" dirty="0">
                <a:latin typeface="Courier New Bold"/>
              </a:rPr>
              <a:t> *A, </a:t>
            </a:r>
            <a:r>
              <a:rPr lang="en-GB" b="1" dirty="0">
                <a:solidFill>
                  <a:schemeClr val="accent2"/>
                </a:solidFill>
                <a:latin typeface="Courier New Bold"/>
              </a:rPr>
              <a:t>float</a:t>
            </a:r>
            <a:r>
              <a:rPr lang="en-GB" b="1" dirty="0">
                <a:latin typeface="Courier New Bold"/>
              </a:rPr>
              <a:t> *B, </a:t>
            </a:r>
            <a:r>
              <a:rPr lang="en-GB" b="1" dirty="0">
                <a:solidFill>
                  <a:schemeClr val="accent2"/>
                </a:solidFill>
                <a:latin typeface="Courier New Bold"/>
              </a:rPr>
              <a:t>float</a:t>
            </a:r>
            <a:r>
              <a:rPr lang="en-GB" b="1" dirty="0">
                <a:latin typeface="Courier New Bold"/>
              </a:rPr>
              <a:t> *C)</a:t>
            </a:r>
          </a:p>
          <a:p>
            <a:pPr marL="0" indent="0">
              <a:buNone/>
            </a:pPr>
            <a:r>
              <a:rPr lang="en-GB" b="1" dirty="0">
                <a:latin typeface="Courier New Bold"/>
              </a:rPr>
              <a:t>{</a:t>
            </a:r>
          </a:p>
          <a:p>
            <a:pPr marL="0" indent="0">
              <a:buNone/>
            </a:pPr>
            <a:r>
              <a:rPr lang="en-GB" b="1" dirty="0">
                <a:latin typeface="Courier New Bold"/>
              </a:rPr>
              <a:t>    </a:t>
            </a:r>
            <a:r>
              <a:rPr lang="en-GB" b="1" dirty="0" err="1">
                <a:solidFill>
                  <a:schemeClr val="accent2"/>
                </a:solidFill>
                <a:latin typeface="Courier New Bold"/>
              </a:rPr>
              <a:t>int</a:t>
            </a:r>
            <a:r>
              <a:rPr lang="en-GB" b="1" dirty="0">
                <a:solidFill>
                  <a:schemeClr val="accent2"/>
                </a:solidFill>
                <a:latin typeface="Courier New Bold"/>
              </a:rPr>
              <a:t> </a:t>
            </a:r>
            <a:r>
              <a:rPr lang="en-GB" b="1" dirty="0" err="1">
                <a:latin typeface="Courier New Bold"/>
              </a:rPr>
              <a:t>i</a:t>
            </a:r>
            <a:r>
              <a:rPr lang="en-GB" b="1" dirty="0">
                <a:latin typeface="Courier New Bold"/>
              </a:rPr>
              <a:t>, j, k;</a:t>
            </a:r>
          </a:p>
          <a:p>
            <a:pPr marL="0" indent="0">
              <a:buNone/>
            </a:pPr>
            <a:r>
              <a:rPr lang="en-GB" b="1" dirty="0">
                <a:latin typeface="Courier New Bold"/>
              </a:rPr>
              <a:t>    </a:t>
            </a:r>
            <a:r>
              <a:rPr lang="en-GB" b="1" dirty="0">
                <a:solidFill>
                  <a:schemeClr val="accent1"/>
                </a:solidFill>
                <a:latin typeface="Courier New Bold"/>
              </a:rPr>
              <a:t>for</a:t>
            </a:r>
            <a:r>
              <a:rPr lang="en-GB" b="1" dirty="0">
                <a:latin typeface="Courier New Bold"/>
              </a:rPr>
              <a:t> (</a:t>
            </a:r>
            <a:r>
              <a:rPr lang="en-GB" b="1" dirty="0" err="1">
                <a:latin typeface="Courier New Bold"/>
              </a:rPr>
              <a:t>i</a:t>
            </a:r>
            <a:r>
              <a:rPr lang="en-GB" b="1" dirty="0">
                <a:latin typeface="Courier New Bold"/>
              </a:rPr>
              <a:t> = 0; </a:t>
            </a:r>
            <a:r>
              <a:rPr lang="en-GB" b="1" dirty="0" err="1">
                <a:latin typeface="Courier New Bold"/>
              </a:rPr>
              <a:t>i</a:t>
            </a:r>
            <a:r>
              <a:rPr lang="en-GB" b="1" dirty="0">
                <a:latin typeface="Courier New Bold"/>
              </a:rPr>
              <a:t> &lt; N; </a:t>
            </a:r>
            <a:r>
              <a:rPr lang="en-GB" b="1" dirty="0" err="1">
                <a:latin typeface="Courier New Bold"/>
              </a:rPr>
              <a:t>i</a:t>
            </a:r>
            <a:r>
              <a:rPr lang="en-GB" b="1" dirty="0">
                <a:latin typeface="Courier New Bold"/>
              </a:rPr>
              <a:t>++) {</a:t>
            </a:r>
          </a:p>
          <a:p>
            <a:pPr marL="0" indent="0">
              <a:buNone/>
            </a:pPr>
            <a:r>
              <a:rPr lang="en-GB" b="1" dirty="0">
                <a:latin typeface="Courier New Bold"/>
              </a:rPr>
              <a:t>        </a:t>
            </a:r>
            <a:r>
              <a:rPr lang="en-GB" b="1" dirty="0">
                <a:solidFill>
                  <a:schemeClr val="accent1"/>
                </a:solidFill>
                <a:latin typeface="Courier New Bold"/>
              </a:rPr>
              <a:t>for</a:t>
            </a:r>
            <a:r>
              <a:rPr lang="en-GB" b="1" dirty="0">
                <a:latin typeface="Courier New Bold"/>
              </a:rPr>
              <a:t> (j = 0; j &lt; N; j++) {</a:t>
            </a:r>
          </a:p>
          <a:p>
            <a:pPr marL="0" indent="0">
              <a:buNone/>
            </a:pPr>
            <a:r>
              <a:rPr lang="en-GB" b="1" dirty="0">
                <a:latin typeface="Courier New Bold"/>
              </a:rPr>
              <a:t>            C[</a:t>
            </a:r>
            <a:r>
              <a:rPr lang="en-GB" b="1" dirty="0" err="1">
                <a:latin typeface="Courier New Bold"/>
              </a:rPr>
              <a:t>i</a:t>
            </a:r>
            <a:r>
              <a:rPr lang="en-GB" b="1" dirty="0">
                <a:latin typeface="Courier New Bold"/>
              </a:rPr>
              <a:t>*</a:t>
            </a:r>
            <a:r>
              <a:rPr lang="en-GB" b="1" dirty="0" err="1">
                <a:latin typeface="Courier New Bold"/>
              </a:rPr>
              <a:t>N+j</a:t>
            </a:r>
            <a:r>
              <a:rPr lang="en-GB" b="1" dirty="0">
                <a:latin typeface="Courier New Bold"/>
              </a:rPr>
              <a:t>] = 0.0f;</a:t>
            </a:r>
          </a:p>
          <a:p>
            <a:pPr marL="0" indent="0">
              <a:buNone/>
            </a:pPr>
            <a:r>
              <a:rPr lang="en-GB" b="1" dirty="0">
                <a:latin typeface="Courier New Bold"/>
              </a:rPr>
              <a:t>            </a:t>
            </a:r>
            <a:r>
              <a:rPr lang="en-GB" b="1" dirty="0">
                <a:solidFill>
                  <a:schemeClr val="accent1"/>
                </a:solidFill>
                <a:latin typeface="Courier New Bold"/>
              </a:rPr>
              <a:t>for</a:t>
            </a:r>
            <a:r>
              <a:rPr lang="en-GB" b="1" dirty="0">
                <a:latin typeface="Courier New Bold"/>
              </a:rPr>
              <a:t> (k = 0; k &lt; N; k++) { </a:t>
            </a:r>
          </a:p>
          <a:p>
            <a:pPr marL="0" indent="0">
              <a:buNone/>
            </a:pPr>
            <a:r>
              <a:rPr lang="en-GB" b="1" dirty="0">
                <a:solidFill>
                  <a:schemeClr val="tx1">
                    <a:lumMod val="85000"/>
                  </a:schemeClr>
                </a:solidFill>
                <a:latin typeface="Courier New Bold"/>
              </a:rPr>
              <a:t>                // C(</a:t>
            </a:r>
            <a:r>
              <a:rPr lang="en-GB" b="1" dirty="0" err="1">
                <a:solidFill>
                  <a:schemeClr val="tx1">
                    <a:lumMod val="85000"/>
                  </a:schemeClr>
                </a:solidFill>
                <a:latin typeface="Courier New Bold"/>
              </a:rPr>
              <a:t>i</a:t>
            </a:r>
            <a:r>
              <a:rPr lang="en-GB" b="1" dirty="0">
                <a:solidFill>
                  <a:schemeClr val="tx1">
                    <a:lumMod val="85000"/>
                  </a:schemeClr>
                </a:solidFill>
                <a:latin typeface="Courier New Bold"/>
              </a:rPr>
              <a:t>, j) = sum(over k) A(</a:t>
            </a:r>
            <a:r>
              <a:rPr lang="en-GB" b="1" dirty="0" err="1">
                <a:solidFill>
                  <a:schemeClr val="tx1">
                    <a:lumMod val="85000"/>
                  </a:schemeClr>
                </a:solidFill>
                <a:latin typeface="Courier New Bold"/>
              </a:rPr>
              <a:t>i,k</a:t>
            </a:r>
            <a:r>
              <a:rPr lang="en-GB" b="1" dirty="0">
                <a:solidFill>
                  <a:schemeClr val="tx1">
                    <a:lumMod val="85000"/>
                  </a:schemeClr>
                </a:solidFill>
                <a:latin typeface="Courier New Bold"/>
              </a:rPr>
              <a:t>) * B(</a:t>
            </a:r>
            <a:r>
              <a:rPr lang="en-GB" b="1" dirty="0" err="1">
                <a:solidFill>
                  <a:schemeClr val="tx1">
                    <a:lumMod val="85000"/>
                  </a:schemeClr>
                </a:solidFill>
                <a:latin typeface="Courier New Bold"/>
              </a:rPr>
              <a:t>k,j</a:t>
            </a:r>
            <a:r>
              <a:rPr lang="en-GB" b="1" dirty="0">
                <a:solidFill>
                  <a:schemeClr val="tx1">
                    <a:lumMod val="85000"/>
                  </a:schemeClr>
                </a:solidFill>
                <a:latin typeface="Courier New Bold"/>
              </a:rPr>
              <a:t>)</a:t>
            </a:r>
          </a:p>
          <a:p>
            <a:pPr marL="0" indent="0">
              <a:buNone/>
            </a:pPr>
            <a:r>
              <a:rPr lang="en-GB" b="1" dirty="0">
                <a:latin typeface="Courier New Bold"/>
              </a:rPr>
              <a:t>                C[</a:t>
            </a:r>
            <a:r>
              <a:rPr lang="en-GB" b="1" dirty="0" err="1">
                <a:latin typeface="Courier New Bold"/>
              </a:rPr>
              <a:t>i</a:t>
            </a:r>
            <a:r>
              <a:rPr lang="en-GB" b="1" dirty="0">
                <a:latin typeface="Courier New Bold"/>
              </a:rPr>
              <a:t>*</a:t>
            </a:r>
            <a:r>
              <a:rPr lang="en-GB" b="1" dirty="0" err="1">
                <a:latin typeface="Courier New Bold"/>
              </a:rPr>
              <a:t>N+j</a:t>
            </a:r>
            <a:r>
              <a:rPr lang="en-GB" b="1" dirty="0">
                <a:latin typeface="Courier New Bold"/>
              </a:rPr>
              <a:t>] += A[</a:t>
            </a:r>
            <a:r>
              <a:rPr lang="en-GB" b="1" dirty="0" err="1">
                <a:latin typeface="Courier New Bold"/>
              </a:rPr>
              <a:t>i</a:t>
            </a:r>
            <a:r>
              <a:rPr lang="en-GB" b="1" dirty="0">
                <a:latin typeface="Courier New Bold"/>
              </a:rPr>
              <a:t>*</a:t>
            </a:r>
            <a:r>
              <a:rPr lang="en-GB" b="1" dirty="0" err="1">
                <a:latin typeface="Courier New Bold"/>
              </a:rPr>
              <a:t>N+k</a:t>
            </a:r>
            <a:r>
              <a:rPr lang="en-GB" b="1" dirty="0">
                <a:latin typeface="Courier New Bold"/>
              </a:rPr>
              <a:t>] * B[k*</a:t>
            </a:r>
            <a:r>
              <a:rPr lang="en-GB" b="1" dirty="0" err="1">
                <a:latin typeface="Courier New Bold"/>
              </a:rPr>
              <a:t>N+j</a:t>
            </a:r>
            <a:r>
              <a:rPr lang="en-GB" b="1" dirty="0">
                <a:latin typeface="Courier New Bold"/>
              </a:rPr>
              <a:t>];</a:t>
            </a:r>
          </a:p>
          <a:p>
            <a:pPr marL="0" indent="0">
              <a:buNone/>
            </a:pPr>
            <a:r>
              <a:rPr lang="en-GB" b="1" dirty="0">
                <a:latin typeface="Courier New Bold"/>
              </a:rPr>
              <a:t>            }</a:t>
            </a:r>
          </a:p>
          <a:p>
            <a:pPr marL="0" indent="0">
              <a:buNone/>
            </a:pPr>
            <a:r>
              <a:rPr lang="en-GB" b="1" dirty="0">
                <a:latin typeface="Courier New Bold"/>
              </a:rPr>
              <a:t>        }</a:t>
            </a:r>
          </a:p>
          <a:p>
            <a:pPr marL="0" indent="0">
              <a:buNone/>
            </a:pPr>
            <a:r>
              <a:rPr lang="en-GB" b="1" dirty="0">
                <a:latin typeface="Courier New Bold"/>
              </a:rPr>
              <a:t>    }</a:t>
            </a:r>
          </a:p>
          <a:p>
            <a:pPr marL="0" indent="0">
              <a:buNone/>
            </a:pPr>
            <a:r>
              <a:rPr lang="en-GB" b="1" dirty="0">
                <a:latin typeface="Courier New Bold"/>
              </a:rPr>
              <a:t>}</a:t>
            </a:r>
          </a:p>
        </p:txBody>
      </p:sp>
      <p:sp>
        <p:nvSpPr>
          <p:cNvPr id="2" name="Title 1"/>
          <p:cNvSpPr>
            <a:spLocks noGrp="1"/>
          </p:cNvSpPr>
          <p:nvPr>
            <p:ph type="title"/>
          </p:nvPr>
        </p:nvSpPr>
        <p:spPr>
          <a:xfrm>
            <a:off x="107504" y="-90264"/>
            <a:ext cx="8928992" cy="1143000"/>
          </a:xfrm>
        </p:spPr>
        <p:txBody>
          <a:bodyPr>
            <a:normAutofit fontScale="90000"/>
          </a:bodyPr>
          <a:lstStyle/>
          <a:p>
            <a:r>
              <a:rPr lang="en-GB" dirty="0"/>
              <a:t>Matrix multiplication: sequential code</a:t>
            </a:r>
          </a:p>
        </p:txBody>
      </p:sp>
      <p:sp>
        <p:nvSpPr>
          <p:cNvPr id="4" name="TextBox 3"/>
          <p:cNvSpPr txBox="1"/>
          <p:nvPr/>
        </p:nvSpPr>
        <p:spPr>
          <a:xfrm>
            <a:off x="971600" y="940078"/>
            <a:ext cx="6325294" cy="400110"/>
          </a:xfrm>
          <a:prstGeom prst="rect">
            <a:avLst/>
          </a:prstGeom>
          <a:noFill/>
        </p:spPr>
        <p:txBody>
          <a:bodyPr wrap="none" rtlCol="0">
            <a:spAutoFit/>
          </a:bodyPr>
          <a:lstStyle/>
          <a:p>
            <a:r>
              <a:rPr lang="en-GB" sz="2000" dirty="0">
                <a:solidFill>
                  <a:schemeClr val="accent1"/>
                </a:solidFill>
                <a:latin typeface="+mj-lt"/>
              </a:rPr>
              <a:t>We calculate C=AB, where all three matrices are </a:t>
            </a:r>
            <a:r>
              <a:rPr lang="en-GB" sz="2000" dirty="0" err="1">
                <a:solidFill>
                  <a:schemeClr val="accent1"/>
                </a:solidFill>
                <a:latin typeface="+mj-lt"/>
              </a:rPr>
              <a:t>NxN</a:t>
            </a:r>
            <a:endParaRPr lang="en-GB" sz="2000" dirty="0">
              <a:solidFill>
                <a:schemeClr val="accent1"/>
              </a:solidFill>
              <a:latin typeface="+mj-lt"/>
            </a:endParaRPr>
          </a:p>
        </p:txBody>
      </p:sp>
      <p:sp>
        <p:nvSpPr>
          <p:cNvPr id="22" name="Rectangle 5"/>
          <p:cNvSpPr>
            <a:spLocks noChangeArrowheads="1"/>
          </p:cNvSpPr>
          <p:nvPr/>
        </p:nvSpPr>
        <p:spPr bwMode="auto">
          <a:xfrm>
            <a:off x="4176797" y="5013796"/>
            <a:ext cx="1150938" cy="1079500"/>
          </a:xfrm>
          <a:prstGeom prst="rect">
            <a:avLst/>
          </a:prstGeom>
          <a:noFill/>
          <a:ln w="12700">
            <a:solidFill>
              <a:schemeClr val="tx1"/>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23" name="Text Box 6"/>
          <p:cNvSpPr txBox="1">
            <a:spLocks noChangeArrowheads="1"/>
          </p:cNvSpPr>
          <p:nvPr/>
        </p:nvSpPr>
        <p:spPr bwMode="auto">
          <a:xfrm>
            <a:off x="3540902" y="5356338"/>
            <a:ext cx="541337" cy="461665"/>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2400" b="1" dirty="0">
                <a:latin typeface="Arial" charset="0"/>
                <a:ea typeface="MS PGothic"/>
                <a:cs typeface="Arial"/>
                <a:sym typeface="Myriad Set Text" charset="0"/>
              </a:rPr>
              <a:t>=</a:t>
            </a:r>
          </a:p>
        </p:txBody>
      </p:sp>
      <p:sp>
        <p:nvSpPr>
          <p:cNvPr id="25" name="Text Box 8"/>
          <p:cNvSpPr txBox="1">
            <a:spLocks noChangeArrowheads="1"/>
          </p:cNvSpPr>
          <p:nvPr/>
        </p:nvSpPr>
        <p:spPr bwMode="auto">
          <a:xfrm>
            <a:off x="5392038" y="5356338"/>
            <a:ext cx="163512" cy="461665"/>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2400" b="1" dirty="0">
                <a:latin typeface="Arial" charset="0"/>
                <a:ea typeface="MS PGothic"/>
                <a:cs typeface="Arial"/>
                <a:sym typeface="Myriad Set Text" charset="0"/>
              </a:rPr>
              <a:t>x</a:t>
            </a:r>
          </a:p>
        </p:txBody>
      </p:sp>
      <p:sp>
        <p:nvSpPr>
          <p:cNvPr id="27" name="Rectangle 10"/>
          <p:cNvSpPr>
            <a:spLocks noChangeArrowheads="1"/>
          </p:cNvSpPr>
          <p:nvPr/>
        </p:nvSpPr>
        <p:spPr bwMode="auto">
          <a:xfrm>
            <a:off x="4176797" y="5458296"/>
            <a:ext cx="1150938" cy="127000"/>
          </a:xfrm>
          <a:prstGeom prst="rect">
            <a:avLst/>
          </a:prstGeom>
          <a:solidFill>
            <a:srgbClr val="FC0128"/>
          </a:solidFill>
          <a:ln w="12700">
            <a:solidFill>
              <a:srgbClr val="000000"/>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29" name="Text Box 12"/>
          <p:cNvSpPr txBox="1">
            <a:spLocks noChangeArrowheads="1"/>
          </p:cNvSpPr>
          <p:nvPr/>
        </p:nvSpPr>
        <p:spPr bwMode="auto">
          <a:xfrm>
            <a:off x="4245089" y="5140810"/>
            <a:ext cx="676275" cy="307777"/>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1400">
                <a:latin typeface="+mj-lt"/>
                <a:ea typeface="MS PGothic"/>
                <a:cs typeface="Arial"/>
                <a:sym typeface="Myriad Set Text" charset="0"/>
              </a:rPr>
              <a:t>A(i,:)</a:t>
            </a:r>
          </a:p>
        </p:txBody>
      </p:sp>
      <p:sp>
        <p:nvSpPr>
          <p:cNvPr id="30" name="Rectangle 13"/>
          <p:cNvSpPr>
            <a:spLocks noChangeArrowheads="1"/>
          </p:cNvSpPr>
          <p:nvPr/>
        </p:nvSpPr>
        <p:spPr bwMode="auto">
          <a:xfrm>
            <a:off x="5726200" y="5013796"/>
            <a:ext cx="1152525" cy="1079500"/>
          </a:xfrm>
          <a:prstGeom prst="rect">
            <a:avLst/>
          </a:prstGeom>
          <a:noFill/>
          <a:ln w="12700">
            <a:solidFill>
              <a:schemeClr val="tx1"/>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31" name="Rectangle 14"/>
          <p:cNvSpPr>
            <a:spLocks noChangeArrowheads="1"/>
          </p:cNvSpPr>
          <p:nvPr/>
        </p:nvSpPr>
        <p:spPr bwMode="auto">
          <a:xfrm>
            <a:off x="5954797" y="5013796"/>
            <a:ext cx="134938" cy="1079500"/>
          </a:xfrm>
          <a:prstGeom prst="rect">
            <a:avLst/>
          </a:prstGeom>
          <a:solidFill>
            <a:srgbClr val="FC0128"/>
          </a:solidFill>
          <a:ln w="12700">
            <a:solidFill>
              <a:srgbClr val="000000"/>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32" name="Text Box 15"/>
          <p:cNvSpPr txBox="1">
            <a:spLocks noChangeArrowheads="1"/>
          </p:cNvSpPr>
          <p:nvPr/>
        </p:nvSpPr>
        <p:spPr bwMode="auto">
          <a:xfrm>
            <a:off x="6140535" y="5394810"/>
            <a:ext cx="677862" cy="307777"/>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1400">
                <a:latin typeface="+mj-lt"/>
                <a:ea typeface="MS PGothic"/>
                <a:cs typeface="Arial"/>
                <a:sym typeface="Myriad Set Text" charset="0"/>
              </a:rPr>
              <a:t>B(:,j)</a:t>
            </a:r>
          </a:p>
        </p:txBody>
      </p:sp>
      <p:sp>
        <p:nvSpPr>
          <p:cNvPr id="33" name="Rectangle 16"/>
          <p:cNvSpPr>
            <a:spLocks noChangeArrowheads="1"/>
          </p:cNvSpPr>
          <p:nvPr/>
        </p:nvSpPr>
        <p:spPr bwMode="auto">
          <a:xfrm>
            <a:off x="2123728" y="5013796"/>
            <a:ext cx="1150938" cy="1079500"/>
          </a:xfrm>
          <a:prstGeom prst="rect">
            <a:avLst/>
          </a:prstGeom>
          <a:noFill/>
          <a:ln w="12700">
            <a:solidFill>
              <a:schemeClr val="tx1"/>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34" name="Rectangle 17"/>
          <p:cNvSpPr>
            <a:spLocks noChangeArrowheads="1"/>
          </p:cNvSpPr>
          <p:nvPr/>
        </p:nvSpPr>
        <p:spPr bwMode="auto">
          <a:xfrm>
            <a:off x="2580928" y="5458296"/>
            <a:ext cx="134938" cy="127000"/>
          </a:xfrm>
          <a:prstGeom prst="rect">
            <a:avLst/>
          </a:prstGeom>
          <a:solidFill>
            <a:srgbClr val="FC0128"/>
          </a:solidFill>
          <a:ln w="12700">
            <a:solidFill>
              <a:srgbClr val="000000"/>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35" name="Text Box 18"/>
          <p:cNvSpPr txBox="1">
            <a:spLocks noChangeArrowheads="1"/>
          </p:cNvSpPr>
          <p:nvPr/>
        </p:nvSpPr>
        <p:spPr bwMode="auto">
          <a:xfrm>
            <a:off x="2309466" y="5204310"/>
            <a:ext cx="677862" cy="307777"/>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1400" dirty="0">
                <a:latin typeface="+mj-lt"/>
                <a:ea typeface="MS PGothic"/>
                <a:cs typeface="Arial"/>
                <a:sym typeface="Myriad Set Text" charset="0"/>
              </a:rPr>
              <a:t>C(</a:t>
            </a:r>
            <a:r>
              <a:rPr lang="en-US" sz="1400" dirty="0" err="1">
                <a:latin typeface="+mj-lt"/>
                <a:ea typeface="MS PGothic"/>
                <a:cs typeface="Arial"/>
                <a:sym typeface="Myriad Set Text" charset="0"/>
              </a:rPr>
              <a:t>i,j</a:t>
            </a:r>
            <a:r>
              <a:rPr lang="en-US" sz="1400" dirty="0">
                <a:latin typeface="+mj-lt"/>
                <a:ea typeface="MS PGothic"/>
                <a:cs typeface="Arial"/>
                <a:sym typeface="Myriad Set Text" charset="0"/>
              </a:rPr>
              <a:t>)</a:t>
            </a:r>
          </a:p>
        </p:txBody>
      </p:sp>
      <p:sp>
        <p:nvSpPr>
          <p:cNvPr id="36" name="TextBox 35"/>
          <p:cNvSpPr txBox="1"/>
          <p:nvPr/>
        </p:nvSpPr>
        <p:spPr>
          <a:xfrm>
            <a:off x="611560" y="6237312"/>
            <a:ext cx="8111190" cy="397545"/>
          </a:xfrm>
          <a:prstGeom prst="rect">
            <a:avLst/>
          </a:prstGeom>
          <a:noFill/>
        </p:spPr>
        <p:txBody>
          <a:bodyPr wrap="square" rtlCol="0">
            <a:spAutoFit/>
          </a:bodyPr>
          <a:lstStyle/>
          <a:p>
            <a:pPr algn="ctr" fontAlgn="base">
              <a:lnSpc>
                <a:spcPct val="99000"/>
              </a:lnSpc>
              <a:spcBef>
                <a:spcPct val="0"/>
              </a:spcBef>
              <a:spcAft>
                <a:spcPct val="0"/>
              </a:spcAft>
            </a:pPr>
            <a:r>
              <a:rPr lang="en-US" sz="2000" b="1" dirty="0">
                <a:latin typeface="+mj-lt"/>
                <a:ea typeface="ヒラギノ角ゴ ProN W3" charset="-128"/>
                <a:cs typeface="Arial"/>
                <a:sym typeface="Myriad Set Text" charset="0"/>
              </a:rPr>
              <a:t>Dot product of a row of A and a column of B for each element of C</a:t>
            </a:r>
          </a:p>
        </p:txBody>
      </p:sp>
      <p:sp>
        <p:nvSpPr>
          <p:cNvPr id="5" name="Slide Number Placeholder 4">
            <a:extLst>
              <a:ext uri="{FF2B5EF4-FFF2-40B4-BE49-F238E27FC236}">
                <a16:creationId xmlns:a16="http://schemas.microsoft.com/office/drawing/2014/main" id="{70814029-B3BB-4942-8005-BBFE3048DFD4}"/>
              </a:ext>
            </a:extLst>
          </p:cNvPr>
          <p:cNvSpPr>
            <a:spLocks noGrp="1"/>
          </p:cNvSpPr>
          <p:nvPr>
            <p:ph type="sldNum" sz="quarter" idx="12"/>
          </p:nvPr>
        </p:nvSpPr>
        <p:spPr/>
        <p:txBody>
          <a:bodyPr/>
          <a:lstStyle/>
          <a:p>
            <a:fld id="{10338BC4-165C-45BE-83FF-C9C7D8E962C5}" type="slidenum">
              <a:rPr lang="en-GB" smtClean="0"/>
              <a:pPr/>
              <a:t>104</a:t>
            </a:fld>
            <a:endParaRPr lang="en-GB"/>
          </a:p>
        </p:txBody>
      </p:sp>
    </p:spTree>
    <p:extLst>
      <p:ext uri="{BB962C8B-B14F-4D97-AF65-F5344CB8AC3E}">
        <p14:creationId xmlns:p14="http://schemas.microsoft.com/office/powerpoint/2010/main" val="56580973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Matrix multiplication performance</a:t>
            </a:r>
          </a:p>
        </p:txBody>
      </p:sp>
      <p:sp>
        <p:nvSpPr>
          <p:cNvPr id="3" name="Content Placeholder 2"/>
          <p:cNvSpPr>
            <a:spLocks noGrp="1"/>
          </p:cNvSpPr>
          <p:nvPr>
            <p:ph idx="1"/>
          </p:nvPr>
        </p:nvSpPr>
        <p:spPr>
          <a:xfrm>
            <a:off x="179512" y="1600201"/>
            <a:ext cx="8784976" cy="820688"/>
          </a:xfrm>
        </p:spPr>
        <p:txBody>
          <a:bodyPr/>
          <a:lstStyle/>
          <a:p>
            <a:r>
              <a:rPr lang="en-GB" dirty="0"/>
              <a:t>Serial C code on CPU (single core).</a:t>
            </a:r>
          </a:p>
        </p:txBody>
      </p:sp>
      <p:graphicFrame>
        <p:nvGraphicFramePr>
          <p:cNvPr id="5" name="Table 4"/>
          <p:cNvGraphicFramePr>
            <a:graphicFrameLocks noGrp="1"/>
          </p:cNvGraphicFramePr>
          <p:nvPr>
            <p:extLst>
              <p:ext uri="{D42A27DB-BD31-4B8C-83A1-F6EECF244321}">
                <p14:modId xmlns:p14="http://schemas.microsoft.com/office/powerpoint/2010/main" val="2680442017"/>
              </p:ext>
            </p:extLst>
          </p:nvPr>
        </p:nvGraphicFramePr>
        <p:xfrm>
          <a:off x="611560" y="2636912"/>
          <a:ext cx="7920879" cy="1102360"/>
        </p:xfrm>
        <a:graphic>
          <a:graphicData uri="http://schemas.openxmlformats.org/drawingml/2006/table">
            <a:tbl>
              <a:tblPr firstRow="1" bandRow="1">
                <a:tableStyleId>{9D7B26C5-4107-4FEC-AEDC-1716B250A1EF}</a:tableStyleId>
              </a:tblPr>
              <a:tblGrid>
                <a:gridCol w="4248472">
                  <a:extLst>
                    <a:ext uri="{9D8B030D-6E8A-4147-A177-3AD203B41FA5}">
                      <a16:colId xmlns:a16="http://schemas.microsoft.com/office/drawing/2014/main" val="20000"/>
                    </a:ext>
                  </a:extLst>
                </a:gridCol>
                <a:gridCol w="1872208">
                  <a:extLst>
                    <a:ext uri="{9D8B030D-6E8A-4147-A177-3AD203B41FA5}">
                      <a16:colId xmlns:a16="http://schemas.microsoft.com/office/drawing/2014/main" val="20001"/>
                    </a:ext>
                  </a:extLst>
                </a:gridCol>
                <a:gridCol w="1800199">
                  <a:extLst>
                    <a:ext uri="{9D8B030D-6E8A-4147-A177-3AD203B41FA5}">
                      <a16:colId xmlns:a16="http://schemas.microsoft.com/office/drawing/2014/main" val="20002"/>
                    </a:ext>
                  </a:extLst>
                </a:gridCol>
              </a:tblGrid>
              <a:tr h="185420">
                <a:tc rowSpan="2">
                  <a:txBody>
                    <a:bodyPr/>
                    <a:lstStyle/>
                    <a:p>
                      <a:r>
                        <a:rPr lang="en-GB" dirty="0"/>
                        <a:t>Case</a:t>
                      </a:r>
                    </a:p>
                  </a:txBody>
                  <a:tcPr/>
                </a:tc>
                <a:tc gridSpan="2">
                  <a:txBody>
                    <a:bodyPr/>
                    <a:lstStyle/>
                    <a:p>
                      <a:pPr algn="ctr"/>
                      <a:r>
                        <a:rPr lang="en-GB" dirty="0"/>
                        <a:t>GFLOP/s</a:t>
                      </a:r>
                    </a:p>
                  </a:txBody>
                  <a:tcPr anchor="ctr">
                    <a:lnB w="12700" cap="flat" cmpd="sng" algn="ctr">
                      <a:noFill/>
                      <a:prstDash val="solid"/>
                      <a:round/>
                      <a:headEnd type="none" w="med" len="med"/>
                      <a:tailEnd type="none" w="med" len="med"/>
                    </a:lnB>
                  </a:tcPr>
                </a:tc>
                <a:tc hMerge="1">
                  <a:txBody>
                    <a:bodyPr/>
                    <a:lstStyle/>
                    <a:p>
                      <a:endParaRPr lang="en-GB" dirty="0"/>
                    </a:p>
                  </a:txBody>
                  <a:tcPr/>
                </a:tc>
                <a:extLst>
                  <a:ext uri="{0D108BD9-81ED-4DB2-BD59-A6C34878D82A}">
                    <a16:rowId xmlns:a16="http://schemas.microsoft.com/office/drawing/2014/main" val="10000"/>
                  </a:ext>
                </a:extLst>
              </a:tr>
              <a:tr h="185420">
                <a:tc vMerge="1">
                  <a:txBody>
                    <a:bodyPr/>
                    <a:lstStyle/>
                    <a:p>
                      <a:endParaRPr lang="en-GB"/>
                    </a:p>
                  </a:txBody>
                  <a:tcPr/>
                </a:tc>
                <a:tc>
                  <a:txBody>
                    <a:bodyPr/>
                    <a:lstStyle/>
                    <a:p>
                      <a:pPr algn="ctr"/>
                      <a:r>
                        <a:rPr lang="en-GB" dirty="0"/>
                        <a:t>CPU</a:t>
                      </a:r>
                    </a:p>
                  </a:txBody>
                  <a:tcPr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GPU</a:t>
                      </a:r>
                    </a:p>
                  </a:txBody>
                  <a:tcPr anchor="ct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70840">
                <a:tc>
                  <a:txBody>
                    <a:bodyPr/>
                    <a:lstStyle/>
                    <a:p>
                      <a:r>
                        <a:rPr lang="en-GB" dirty="0"/>
                        <a:t>Sequential C (not OpenCL)</a:t>
                      </a:r>
                    </a:p>
                  </a:txBody>
                  <a:tcPr>
                    <a:solidFill>
                      <a:schemeClr val="tx1">
                        <a:alpha val="2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800" kern="1200" dirty="0">
                          <a:solidFill>
                            <a:schemeClr val="tx1"/>
                          </a:solidFill>
                          <a:effectLst/>
                          <a:latin typeface="+mn-lt"/>
                          <a:ea typeface="+mn-ea"/>
                          <a:cs typeface="+mn-cs"/>
                        </a:rPr>
                        <a:t>0.85</a:t>
                      </a:r>
                    </a:p>
                  </a:txBody>
                  <a:tcPr anchor="ctr">
                    <a:lnT w="12700" cap="flat" cmpd="sng" algn="ctr">
                      <a:solidFill>
                        <a:schemeClr val="tx1"/>
                      </a:solidFill>
                      <a:prstDash val="solid"/>
                      <a:round/>
                      <a:headEnd type="none" w="med" len="med"/>
                      <a:tailEnd type="none" w="med" len="med"/>
                    </a:lnT>
                    <a:solidFill>
                      <a:schemeClr val="tx1">
                        <a:alpha val="20000"/>
                      </a:schemeClr>
                    </a:solidFill>
                  </a:tcPr>
                </a:tc>
                <a:tc>
                  <a:txBody>
                    <a:bodyPr/>
                    <a:lstStyle/>
                    <a:p>
                      <a:pPr algn="ctr"/>
                      <a:r>
                        <a:rPr lang="en-GB" dirty="0"/>
                        <a:t>N/A</a:t>
                      </a:r>
                    </a:p>
                  </a:txBody>
                  <a:tcPr anchor="ctr">
                    <a:lnT w="12700" cap="flat" cmpd="sng" algn="ctr">
                      <a:solidFill>
                        <a:schemeClr val="tx1"/>
                      </a:solidFill>
                      <a:prstDash val="solid"/>
                      <a:round/>
                      <a:headEnd type="none" w="med" len="med"/>
                      <a:tailEnd type="none" w="med" len="med"/>
                    </a:lnT>
                    <a:solidFill>
                      <a:schemeClr val="tx1">
                        <a:alpha val="20000"/>
                      </a:schemeClr>
                    </a:solidFill>
                  </a:tcPr>
                </a:tc>
                <a:extLst>
                  <a:ext uri="{0D108BD9-81ED-4DB2-BD59-A6C34878D82A}">
                    <a16:rowId xmlns:a16="http://schemas.microsoft.com/office/drawing/2014/main" val="10002"/>
                  </a:ext>
                </a:extLst>
              </a:tr>
            </a:tbl>
          </a:graphicData>
        </a:graphic>
      </p:graphicFrame>
      <p:sp>
        <p:nvSpPr>
          <p:cNvPr id="6" name="TextBox 5"/>
          <p:cNvSpPr txBox="1"/>
          <p:nvPr/>
        </p:nvSpPr>
        <p:spPr>
          <a:xfrm>
            <a:off x="1619672" y="4263479"/>
            <a:ext cx="5688632" cy="707886"/>
          </a:xfrm>
          <a:prstGeom prst="rect">
            <a:avLst/>
          </a:prstGeom>
          <a:noFill/>
        </p:spPr>
        <p:txBody>
          <a:bodyPr wrap="square" rtlCol="0">
            <a:spAutoFit/>
          </a:bodyPr>
          <a:lstStyle/>
          <a:p>
            <a:r>
              <a:rPr lang="en-GB" sz="2000" dirty="0"/>
              <a:t>Device is 2x Intel® Xeon® CPU, E5-2695 v4 @ 2.1GHz (36 cores total) using </a:t>
            </a:r>
            <a:r>
              <a:rPr lang="en-GB" sz="2000" dirty="0" err="1"/>
              <a:t>gcc</a:t>
            </a:r>
            <a:r>
              <a:rPr lang="en-GB" sz="2000" dirty="0"/>
              <a:t> v6.1.</a:t>
            </a:r>
          </a:p>
        </p:txBody>
      </p:sp>
      <p:sp>
        <p:nvSpPr>
          <p:cNvPr id="7" name="Content Placeholder 7"/>
          <p:cNvSpPr txBox="1">
            <a:spLocks/>
          </p:cNvSpPr>
          <p:nvPr/>
        </p:nvSpPr>
        <p:spPr>
          <a:xfrm>
            <a:off x="107504" y="6453336"/>
            <a:ext cx="4861484" cy="51835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1200" dirty="0"/>
              <a:t>Third party names are the property of their owners.</a:t>
            </a:r>
          </a:p>
        </p:txBody>
      </p:sp>
      <p:sp>
        <p:nvSpPr>
          <p:cNvPr id="8" name="TextBox 7"/>
          <p:cNvSpPr txBox="1"/>
          <p:nvPr/>
        </p:nvSpPr>
        <p:spPr>
          <a:xfrm>
            <a:off x="3851920" y="5510932"/>
            <a:ext cx="5219510" cy="1200329"/>
          </a:xfrm>
          <a:prstGeom prst="rect">
            <a:avLst/>
          </a:prstGeom>
          <a:noFill/>
        </p:spPr>
        <p:txBody>
          <a:bodyPr wrap="square" rtlCol="0">
            <a:spAutoFit/>
          </a:bodyPr>
          <a:lstStyle/>
          <a:p>
            <a:r>
              <a:rPr lang="en-GB" dirty="0">
                <a:solidFill>
                  <a:schemeClr val="accent1"/>
                </a:solidFill>
              </a:rPr>
              <a:t>These  are not official benchmark results.  You may observe completely different results should you run these tests on your own system.</a:t>
            </a:r>
          </a:p>
          <a:p>
            <a:endParaRPr lang="en-GB" dirty="0">
              <a:solidFill>
                <a:schemeClr val="accent1"/>
              </a:solidFill>
            </a:endParaRPr>
          </a:p>
        </p:txBody>
      </p:sp>
      <p:sp>
        <p:nvSpPr>
          <p:cNvPr id="4" name="Slide Number Placeholder 3">
            <a:extLst>
              <a:ext uri="{FF2B5EF4-FFF2-40B4-BE49-F238E27FC236}">
                <a16:creationId xmlns:a16="http://schemas.microsoft.com/office/drawing/2014/main" id="{5CDBEE18-3811-CB49-864B-E16328FFE043}"/>
              </a:ext>
            </a:extLst>
          </p:cNvPr>
          <p:cNvSpPr>
            <a:spLocks noGrp="1"/>
          </p:cNvSpPr>
          <p:nvPr>
            <p:ph type="sldNum" sz="quarter" idx="12"/>
          </p:nvPr>
        </p:nvSpPr>
        <p:spPr/>
        <p:txBody>
          <a:bodyPr/>
          <a:lstStyle/>
          <a:p>
            <a:fld id="{10338BC4-165C-45BE-83FF-C9C7D8E962C5}" type="slidenum">
              <a:rPr lang="en-GB" smtClean="0"/>
              <a:pPr/>
              <a:t>105</a:t>
            </a:fld>
            <a:endParaRPr lang="en-GB"/>
          </a:p>
        </p:txBody>
      </p:sp>
    </p:spTree>
    <p:extLst>
      <p:ext uri="{BB962C8B-B14F-4D97-AF65-F5344CB8AC3E}">
        <p14:creationId xmlns:p14="http://schemas.microsoft.com/office/powerpoint/2010/main" val="267353847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p:cNvSpPr>
            <a:spLocks noGrp="1"/>
          </p:cNvSpPr>
          <p:nvPr>
            <p:ph idx="1"/>
          </p:nvPr>
        </p:nvSpPr>
        <p:spPr>
          <a:xfrm>
            <a:off x="107504" y="1461600"/>
            <a:ext cx="9036496" cy="4425355"/>
          </a:xfrm>
        </p:spPr>
        <p:txBody>
          <a:bodyPr>
            <a:normAutofit fontScale="62500" lnSpcReduction="20000"/>
          </a:bodyPr>
          <a:lstStyle/>
          <a:p>
            <a:pPr marL="0" indent="0">
              <a:buNone/>
            </a:pPr>
            <a:r>
              <a:rPr lang="en-GB" b="1" dirty="0">
                <a:solidFill>
                  <a:schemeClr val="accent4"/>
                </a:solidFill>
                <a:latin typeface="Courier New Bold"/>
              </a:rPr>
              <a:t>__kernel </a:t>
            </a:r>
            <a:r>
              <a:rPr lang="en-GB" b="1" dirty="0">
                <a:solidFill>
                  <a:schemeClr val="accent2"/>
                </a:solidFill>
                <a:latin typeface="Courier New Bold"/>
              </a:rPr>
              <a:t>void</a:t>
            </a:r>
            <a:r>
              <a:rPr lang="en-GB" b="1" dirty="0">
                <a:latin typeface="Courier New Bold"/>
              </a:rPr>
              <a:t> </a:t>
            </a:r>
            <a:r>
              <a:rPr lang="en-GB" b="1" dirty="0" err="1">
                <a:solidFill>
                  <a:schemeClr val="tx2">
                    <a:lumMod val="75000"/>
                  </a:schemeClr>
                </a:solidFill>
                <a:latin typeface="Courier New Bold"/>
              </a:rPr>
              <a:t>mat_mul</a:t>
            </a:r>
            <a:r>
              <a:rPr lang="en-GB" b="1" dirty="0">
                <a:latin typeface="Courier New Bold"/>
              </a:rPr>
              <a:t>(</a:t>
            </a:r>
            <a:r>
              <a:rPr lang="en-GB" b="1" dirty="0" err="1">
                <a:solidFill>
                  <a:schemeClr val="accent2"/>
                </a:solidFill>
                <a:latin typeface="Courier New Bold"/>
              </a:rPr>
              <a:t>const</a:t>
            </a:r>
            <a:r>
              <a:rPr lang="en-GB" b="1" dirty="0">
                <a:solidFill>
                  <a:schemeClr val="accent2"/>
                </a:solidFill>
                <a:latin typeface="Courier New Bold"/>
              </a:rPr>
              <a:t> </a:t>
            </a:r>
            <a:r>
              <a:rPr lang="en-GB" b="1" dirty="0" err="1">
                <a:solidFill>
                  <a:schemeClr val="accent2"/>
                </a:solidFill>
                <a:latin typeface="Courier New Bold"/>
              </a:rPr>
              <a:t>int</a:t>
            </a:r>
            <a:r>
              <a:rPr lang="en-GB" b="1" dirty="0">
                <a:solidFill>
                  <a:schemeClr val="accent2"/>
                </a:solidFill>
                <a:latin typeface="Courier New Bold"/>
              </a:rPr>
              <a:t> </a:t>
            </a:r>
            <a:r>
              <a:rPr lang="en-GB" b="1" dirty="0">
                <a:latin typeface="Courier New Bold"/>
              </a:rPr>
              <a:t>N, </a:t>
            </a:r>
            <a:r>
              <a:rPr lang="en-GB" b="1" dirty="0">
                <a:solidFill>
                  <a:schemeClr val="accent4"/>
                </a:solidFill>
                <a:latin typeface="Courier New Bold"/>
              </a:rPr>
              <a:t>__global </a:t>
            </a:r>
            <a:r>
              <a:rPr lang="en-GB" b="1" dirty="0">
                <a:solidFill>
                  <a:schemeClr val="accent2"/>
                </a:solidFill>
                <a:latin typeface="Courier New Bold"/>
              </a:rPr>
              <a:t>float</a:t>
            </a:r>
            <a:r>
              <a:rPr lang="en-GB" b="1" dirty="0">
                <a:latin typeface="Courier New Bold"/>
              </a:rPr>
              <a:t> *A,</a:t>
            </a:r>
            <a:br>
              <a:rPr lang="en-GB" b="1" dirty="0">
                <a:latin typeface="Courier New Bold"/>
              </a:rPr>
            </a:br>
            <a:r>
              <a:rPr lang="en-GB" b="1" dirty="0">
                <a:latin typeface="Courier New Bold"/>
              </a:rPr>
              <a:t>                     </a:t>
            </a:r>
            <a:r>
              <a:rPr lang="en-GB" b="1" dirty="0">
                <a:solidFill>
                  <a:schemeClr val="accent4"/>
                </a:solidFill>
                <a:latin typeface="Courier New Bold"/>
              </a:rPr>
              <a:t>__global </a:t>
            </a:r>
            <a:r>
              <a:rPr lang="en-GB" b="1" dirty="0">
                <a:solidFill>
                  <a:schemeClr val="accent2"/>
                </a:solidFill>
                <a:latin typeface="Courier New Bold"/>
              </a:rPr>
              <a:t>float</a:t>
            </a:r>
            <a:r>
              <a:rPr lang="en-GB" b="1" dirty="0">
                <a:latin typeface="Courier New Bold"/>
              </a:rPr>
              <a:t> *B, </a:t>
            </a:r>
            <a:r>
              <a:rPr lang="en-GB" b="1" dirty="0">
                <a:solidFill>
                  <a:schemeClr val="accent4"/>
                </a:solidFill>
                <a:latin typeface="Courier New Bold"/>
              </a:rPr>
              <a:t>__global </a:t>
            </a:r>
            <a:r>
              <a:rPr lang="en-GB" b="1" dirty="0">
                <a:solidFill>
                  <a:schemeClr val="accent2"/>
                </a:solidFill>
                <a:latin typeface="Courier New Bold"/>
              </a:rPr>
              <a:t>float</a:t>
            </a:r>
            <a:r>
              <a:rPr lang="en-GB" b="1" dirty="0">
                <a:latin typeface="Courier New Bold"/>
              </a:rPr>
              <a:t> *C)</a:t>
            </a:r>
          </a:p>
          <a:p>
            <a:pPr marL="0" indent="0">
              <a:buNone/>
            </a:pPr>
            <a:r>
              <a:rPr lang="en-GB" b="1" dirty="0">
                <a:latin typeface="Courier New Bold"/>
              </a:rPr>
              <a:t>{</a:t>
            </a:r>
          </a:p>
          <a:p>
            <a:pPr marL="0" indent="0">
              <a:buNone/>
            </a:pPr>
            <a:r>
              <a:rPr lang="en-GB" b="1" dirty="0">
                <a:latin typeface="Courier New Bold"/>
              </a:rPr>
              <a:t>    </a:t>
            </a:r>
            <a:r>
              <a:rPr lang="en-GB" b="1" dirty="0" err="1">
                <a:solidFill>
                  <a:schemeClr val="accent2"/>
                </a:solidFill>
                <a:latin typeface="Courier New Bold"/>
              </a:rPr>
              <a:t>int</a:t>
            </a:r>
            <a:r>
              <a:rPr lang="en-GB" b="1" dirty="0">
                <a:solidFill>
                  <a:schemeClr val="accent2"/>
                </a:solidFill>
                <a:latin typeface="Courier New Bold"/>
              </a:rPr>
              <a:t> </a:t>
            </a:r>
            <a:r>
              <a:rPr lang="en-GB" b="1" dirty="0" err="1">
                <a:latin typeface="Courier New Bold"/>
              </a:rPr>
              <a:t>i</a:t>
            </a:r>
            <a:r>
              <a:rPr lang="en-GB" b="1" dirty="0">
                <a:latin typeface="Courier New Bold"/>
              </a:rPr>
              <a:t>, j, k;</a:t>
            </a:r>
          </a:p>
          <a:p>
            <a:pPr marL="0" indent="0">
              <a:buNone/>
            </a:pPr>
            <a:r>
              <a:rPr lang="en-GB" b="1" dirty="0">
                <a:latin typeface="Courier New Bold"/>
              </a:rPr>
              <a:t>    </a:t>
            </a:r>
            <a:r>
              <a:rPr lang="en-GB" b="1" dirty="0">
                <a:solidFill>
                  <a:schemeClr val="accent1"/>
                </a:solidFill>
                <a:latin typeface="Courier New Bold"/>
              </a:rPr>
              <a:t>for</a:t>
            </a:r>
            <a:r>
              <a:rPr lang="en-GB" b="1" dirty="0">
                <a:latin typeface="Courier New Bold"/>
              </a:rPr>
              <a:t> (</a:t>
            </a:r>
            <a:r>
              <a:rPr lang="en-GB" b="1" dirty="0" err="1">
                <a:latin typeface="Courier New Bold"/>
              </a:rPr>
              <a:t>i</a:t>
            </a:r>
            <a:r>
              <a:rPr lang="en-GB" b="1" dirty="0">
                <a:latin typeface="Courier New Bold"/>
              </a:rPr>
              <a:t> = 0; </a:t>
            </a:r>
            <a:r>
              <a:rPr lang="en-GB" b="1" dirty="0" err="1">
                <a:latin typeface="Courier New Bold"/>
              </a:rPr>
              <a:t>i</a:t>
            </a:r>
            <a:r>
              <a:rPr lang="en-GB" b="1" dirty="0">
                <a:latin typeface="Courier New Bold"/>
              </a:rPr>
              <a:t> &lt; N; </a:t>
            </a:r>
            <a:r>
              <a:rPr lang="en-GB" b="1" dirty="0" err="1">
                <a:latin typeface="Courier New Bold"/>
              </a:rPr>
              <a:t>i</a:t>
            </a:r>
            <a:r>
              <a:rPr lang="en-GB" b="1" dirty="0">
                <a:latin typeface="Courier New Bold"/>
              </a:rPr>
              <a:t>++) {</a:t>
            </a:r>
          </a:p>
          <a:p>
            <a:pPr marL="0" indent="0">
              <a:buNone/>
            </a:pPr>
            <a:r>
              <a:rPr lang="en-GB" b="1" dirty="0">
                <a:latin typeface="Courier New Bold"/>
              </a:rPr>
              <a:t>        </a:t>
            </a:r>
            <a:r>
              <a:rPr lang="en-GB" b="1" dirty="0">
                <a:solidFill>
                  <a:schemeClr val="accent1"/>
                </a:solidFill>
                <a:latin typeface="Courier New Bold"/>
              </a:rPr>
              <a:t>for</a:t>
            </a:r>
            <a:r>
              <a:rPr lang="en-GB" b="1" dirty="0">
                <a:latin typeface="Courier New Bold"/>
              </a:rPr>
              <a:t> (j = 0; j &lt; N; j++) {</a:t>
            </a:r>
          </a:p>
          <a:p>
            <a:pPr marL="0" indent="0">
              <a:buNone/>
            </a:pPr>
            <a:r>
              <a:rPr lang="en-GB" b="1" dirty="0">
                <a:latin typeface="Courier New Bold"/>
              </a:rPr>
              <a:t>            C[</a:t>
            </a:r>
            <a:r>
              <a:rPr lang="en-GB" b="1" dirty="0" err="1">
                <a:latin typeface="Courier New Bold"/>
              </a:rPr>
              <a:t>i</a:t>
            </a:r>
            <a:r>
              <a:rPr lang="en-GB" b="1" dirty="0">
                <a:latin typeface="Courier New Bold"/>
              </a:rPr>
              <a:t>*</a:t>
            </a:r>
            <a:r>
              <a:rPr lang="en-GB" b="1" dirty="0" err="1">
                <a:latin typeface="Courier New Bold"/>
              </a:rPr>
              <a:t>N+j</a:t>
            </a:r>
            <a:r>
              <a:rPr lang="en-GB" b="1" dirty="0">
                <a:latin typeface="Courier New Bold"/>
              </a:rPr>
              <a:t>] = 0.0f;</a:t>
            </a:r>
          </a:p>
          <a:p>
            <a:pPr marL="0" indent="0">
              <a:buNone/>
            </a:pPr>
            <a:r>
              <a:rPr lang="en-GB" b="1" dirty="0">
                <a:latin typeface="Courier New Bold"/>
              </a:rPr>
              <a:t>            </a:t>
            </a:r>
            <a:r>
              <a:rPr lang="en-GB" b="1" dirty="0">
                <a:solidFill>
                  <a:schemeClr val="accent1"/>
                </a:solidFill>
                <a:latin typeface="Courier New Bold"/>
              </a:rPr>
              <a:t>for</a:t>
            </a:r>
            <a:r>
              <a:rPr lang="en-GB" b="1" dirty="0">
                <a:latin typeface="Courier New Bold"/>
              </a:rPr>
              <a:t> (k = 0; k &lt; N; k++) { </a:t>
            </a:r>
          </a:p>
          <a:p>
            <a:pPr marL="0" indent="0">
              <a:buNone/>
            </a:pPr>
            <a:r>
              <a:rPr lang="en-GB" b="1" dirty="0">
                <a:solidFill>
                  <a:schemeClr val="tx1">
                    <a:lumMod val="85000"/>
                  </a:schemeClr>
                </a:solidFill>
                <a:latin typeface="Courier New Bold"/>
              </a:rPr>
              <a:t>                // C(</a:t>
            </a:r>
            <a:r>
              <a:rPr lang="en-GB" b="1" dirty="0" err="1">
                <a:solidFill>
                  <a:schemeClr val="tx1">
                    <a:lumMod val="85000"/>
                  </a:schemeClr>
                </a:solidFill>
                <a:latin typeface="Courier New Bold"/>
              </a:rPr>
              <a:t>i</a:t>
            </a:r>
            <a:r>
              <a:rPr lang="en-GB" b="1" dirty="0">
                <a:solidFill>
                  <a:schemeClr val="tx1">
                    <a:lumMod val="85000"/>
                  </a:schemeClr>
                </a:solidFill>
                <a:latin typeface="Courier New Bold"/>
              </a:rPr>
              <a:t>, j) = sum(over k) A(</a:t>
            </a:r>
            <a:r>
              <a:rPr lang="en-GB" b="1" dirty="0" err="1">
                <a:solidFill>
                  <a:schemeClr val="tx1">
                    <a:lumMod val="85000"/>
                  </a:schemeClr>
                </a:solidFill>
                <a:latin typeface="Courier New Bold"/>
              </a:rPr>
              <a:t>i,k</a:t>
            </a:r>
            <a:r>
              <a:rPr lang="en-GB" b="1" dirty="0">
                <a:solidFill>
                  <a:schemeClr val="tx1">
                    <a:lumMod val="85000"/>
                  </a:schemeClr>
                </a:solidFill>
                <a:latin typeface="Courier New Bold"/>
              </a:rPr>
              <a:t>) * B(</a:t>
            </a:r>
            <a:r>
              <a:rPr lang="en-GB" b="1" dirty="0" err="1">
                <a:solidFill>
                  <a:schemeClr val="tx1">
                    <a:lumMod val="85000"/>
                  </a:schemeClr>
                </a:solidFill>
                <a:latin typeface="Courier New Bold"/>
              </a:rPr>
              <a:t>k,j</a:t>
            </a:r>
            <a:r>
              <a:rPr lang="en-GB" b="1" dirty="0">
                <a:solidFill>
                  <a:schemeClr val="tx1">
                    <a:lumMod val="85000"/>
                  </a:schemeClr>
                </a:solidFill>
                <a:latin typeface="Courier New Bold"/>
              </a:rPr>
              <a:t>)</a:t>
            </a:r>
          </a:p>
          <a:p>
            <a:pPr marL="0" indent="0">
              <a:buNone/>
            </a:pPr>
            <a:r>
              <a:rPr lang="en-GB" b="1" dirty="0">
                <a:latin typeface="Courier New Bold"/>
              </a:rPr>
              <a:t>                C[</a:t>
            </a:r>
            <a:r>
              <a:rPr lang="en-GB" b="1" dirty="0" err="1">
                <a:latin typeface="Courier New Bold"/>
              </a:rPr>
              <a:t>i</a:t>
            </a:r>
            <a:r>
              <a:rPr lang="en-GB" b="1" dirty="0">
                <a:latin typeface="Courier New Bold"/>
              </a:rPr>
              <a:t>*</a:t>
            </a:r>
            <a:r>
              <a:rPr lang="en-GB" b="1" dirty="0" err="1">
                <a:latin typeface="Courier New Bold"/>
              </a:rPr>
              <a:t>N+j</a:t>
            </a:r>
            <a:r>
              <a:rPr lang="en-GB" b="1" dirty="0">
                <a:latin typeface="Courier New Bold"/>
              </a:rPr>
              <a:t>] += A[</a:t>
            </a:r>
            <a:r>
              <a:rPr lang="en-GB" b="1" dirty="0" err="1">
                <a:latin typeface="Courier New Bold"/>
              </a:rPr>
              <a:t>i</a:t>
            </a:r>
            <a:r>
              <a:rPr lang="en-GB" b="1" dirty="0">
                <a:latin typeface="Courier New Bold"/>
              </a:rPr>
              <a:t>*</a:t>
            </a:r>
            <a:r>
              <a:rPr lang="en-GB" b="1" dirty="0" err="1">
                <a:latin typeface="Courier New Bold"/>
              </a:rPr>
              <a:t>N+k</a:t>
            </a:r>
            <a:r>
              <a:rPr lang="en-GB" b="1" dirty="0">
                <a:latin typeface="Courier New Bold"/>
              </a:rPr>
              <a:t>] * B[k*</a:t>
            </a:r>
            <a:r>
              <a:rPr lang="en-GB" b="1" dirty="0" err="1">
                <a:latin typeface="Courier New Bold"/>
              </a:rPr>
              <a:t>N+j</a:t>
            </a:r>
            <a:r>
              <a:rPr lang="en-GB" b="1" dirty="0">
                <a:latin typeface="Courier New Bold"/>
              </a:rPr>
              <a:t>];</a:t>
            </a:r>
          </a:p>
          <a:p>
            <a:pPr marL="0" indent="0">
              <a:buNone/>
            </a:pPr>
            <a:r>
              <a:rPr lang="en-GB" b="1" dirty="0">
                <a:latin typeface="Courier New Bold"/>
              </a:rPr>
              <a:t>            }</a:t>
            </a:r>
          </a:p>
          <a:p>
            <a:pPr marL="0" indent="0">
              <a:buNone/>
            </a:pPr>
            <a:r>
              <a:rPr lang="en-GB" b="1" dirty="0">
                <a:latin typeface="Courier New Bold"/>
              </a:rPr>
              <a:t>        }</a:t>
            </a:r>
          </a:p>
          <a:p>
            <a:pPr marL="0" indent="0">
              <a:buNone/>
            </a:pPr>
            <a:r>
              <a:rPr lang="en-GB" b="1" dirty="0">
                <a:latin typeface="Courier New Bold"/>
              </a:rPr>
              <a:t>    }</a:t>
            </a:r>
          </a:p>
          <a:p>
            <a:pPr marL="0" indent="0">
              <a:buNone/>
            </a:pPr>
            <a:r>
              <a:rPr lang="en-GB" b="1" dirty="0">
                <a:latin typeface="Courier New Bold"/>
              </a:rPr>
              <a:t>}</a:t>
            </a:r>
          </a:p>
        </p:txBody>
      </p:sp>
      <p:sp>
        <p:nvSpPr>
          <p:cNvPr id="2" name="Title 1"/>
          <p:cNvSpPr>
            <a:spLocks noGrp="1"/>
          </p:cNvSpPr>
          <p:nvPr>
            <p:ph type="title"/>
          </p:nvPr>
        </p:nvSpPr>
        <p:spPr>
          <a:xfrm>
            <a:off x="107504" y="-90264"/>
            <a:ext cx="8928992" cy="1143000"/>
          </a:xfrm>
        </p:spPr>
        <p:txBody>
          <a:bodyPr>
            <a:noAutofit/>
          </a:bodyPr>
          <a:lstStyle/>
          <a:p>
            <a:r>
              <a:rPr lang="en-GB" sz="3200" dirty="0"/>
              <a:t>Matrix multiplication: OpenCL kernel (1/2)</a:t>
            </a:r>
          </a:p>
        </p:txBody>
      </p:sp>
      <p:sp>
        <p:nvSpPr>
          <p:cNvPr id="10" name="TextBox 9"/>
          <p:cNvSpPr txBox="1"/>
          <p:nvPr/>
        </p:nvSpPr>
        <p:spPr>
          <a:xfrm>
            <a:off x="4355976" y="5085184"/>
            <a:ext cx="3930606" cy="707886"/>
          </a:xfrm>
          <a:prstGeom prst="rect">
            <a:avLst/>
          </a:prstGeom>
          <a:noFill/>
        </p:spPr>
        <p:txBody>
          <a:bodyPr wrap="square" rtlCol="0">
            <a:spAutoFit/>
          </a:bodyPr>
          <a:lstStyle/>
          <a:p>
            <a:r>
              <a:rPr lang="en-GB" sz="2000" b="1" dirty="0">
                <a:solidFill>
                  <a:schemeClr val="accent2"/>
                </a:solidFill>
                <a:latin typeface="+mj-lt"/>
              </a:rPr>
              <a:t>Mark as a kernel function and specify memory qualifiers</a:t>
            </a:r>
          </a:p>
        </p:txBody>
      </p:sp>
      <p:sp>
        <p:nvSpPr>
          <p:cNvPr id="4" name="Rectangle 3"/>
          <p:cNvSpPr/>
          <p:nvPr/>
        </p:nvSpPr>
        <p:spPr>
          <a:xfrm>
            <a:off x="107504" y="1412776"/>
            <a:ext cx="8928992" cy="648072"/>
          </a:xfrm>
          <a:prstGeom prst="rect">
            <a:avLst/>
          </a:prstGeom>
          <a:no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3" name="Slide Number Placeholder 2">
            <a:extLst>
              <a:ext uri="{FF2B5EF4-FFF2-40B4-BE49-F238E27FC236}">
                <a16:creationId xmlns:a16="http://schemas.microsoft.com/office/drawing/2014/main" id="{277FFD97-0ECB-0B4F-A225-DFB61E37CBDC}"/>
              </a:ext>
            </a:extLst>
          </p:cNvPr>
          <p:cNvSpPr>
            <a:spLocks noGrp="1"/>
          </p:cNvSpPr>
          <p:nvPr>
            <p:ph type="sldNum" sz="quarter" idx="12"/>
          </p:nvPr>
        </p:nvSpPr>
        <p:spPr/>
        <p:txBody>
          <a:bodyPr/>
          <a:lstStyle/>
          <a:p>
            <a:fld id="{10338BC4-165C-45BE-83FF-C9C7D8E962C5}" type="slidenum">
              <a:rPr lang="en-GB" smtClean="0"/>
              <a:pPr/>
              <a:t>106</a:t>
            </a:fld>
            <a:endParaRPr lang="en-GB"/>
          </a:p>
        </p:txBody>
      </p:sp>
    </p:spTree>
    <p:extLst>
      <p:ext uri="{BB962C8B-B14F-4D97-AF65-F5344CB8AC3E}">
        <p14:creationId xmlns:p14="http://schemas.microsoft.com/office/powerpoint/2010/main" val="3398606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90264"/>
            <a:ext cx="8928992" cy="1143000"/>
          </a:xfrm>
        </p:spPr>
        <p:txBody>
          <a:bodyPr>
            <a:noAutofit/>
          </a:bodyPr>
          <a:lstStyle/>
          <a:p>
            <a:r>
              <a:rPr lang="en-GB" sz="3200" dirty="0"/>
              <a:t>Matrix multiplication: OpenCL kernel (2/2)</a:t>
            </a:r>
          </a:p>
        </p:txBody>
      </p:sp>
      <p:sp>
        <p:nvSpPr>
          <p:cNvPr id="11" name="Content Placeholder 2"/>
          <p:cNvSpPr>
            <a:spLocks noGrp="1"/>
          </p:cNvSpPr>
          <p:nvPr>
            <p:ph idx="1"/>
          </p:nvPr>
        </p:nvSpPr>
        <p:spPr>
          <a:xfrm>
            <a:off x="107504" y="1461600"/>
            <a:ext cx="9036496" cy="4425355"/>
          </a:xfrm>
        </p:spPr>
        <p:txBody>
          <a:bodyPr>
            <a:normAutofit fontScale="62500" lnSpcReduction="20000"/>
          </a:bodyPr>
          <a:lstStyle/>
          <a:p>
            <a:pPr marL="0" indent="0">
              <a:buNone/>
            </a:pPr>
            <a:r>
              <a:rPr lang="en-GB" b="1" dirty="0">
                <a:solidFill>
                  <a:schemeClr val="accent4"/>
                </a:solidFill>
                <a:latin typeface="Courier New Bold"/>
              </a:rPr>
              <a:t>__kernel </a:t>
            </a:r>
            <a:r>
              <a:rPr lang="en-GB" b="1" dirty="0">
                <a:solidFill>
                  <a:schemeClr val="accent2"/>
                </a:solidFill>
                <a:latin typeface="Courier New Bold"/>
              </a:rPr>
              <a:t>void</a:t>
            </a:r>
            <a:r>
              <a:rPr lang="en-GB" b="1" dirty="0">
                <a:latin typeface="Courier New Bold"/>
              </a:rPr>
              <a:t> </a:t>
            </a:r>
            <a:r>
              <a:rPr lang="en-GB" b="1" dirty="0" err="1">
                <a:solidFill>
                  <a:schemeClr val="tx2">
                    <a:lumMod val="75000"/>
                  </a:schemeClr>
                </a:solidFill>
                <a:latin typeface="Courier New Bold"/>
              </a:rPr>
              <a:t>mat_mul</a:t>
            </a:r>
            <a:r>
              <a:rPr lang="en-GB" b="1" dirty="0">
                <a:latin typeface="Courier New Bold"/>
              </a:rPr>
              <a:t>(</a:t>
            </a:r>
            <a:r>
              <a:rPr lang="en-GB" b="1" dirty="0" err="1">
                <a:solidFill>
                  <a:schemeClr val="accent2"/>
                </a:solidFill>
                <a:latin typeface="Courier New Bold"/>
              </a:rPr>
              <a:t>const</a:t>
            </a:r>
            <a:r>
              <a:rPr lang="en-GB" b="1" dirty="0">
                <a:solidFill>
                  <a:schemeClr val="accent2"/>
                </a:solidFill>
                <a:latin typeface="Courier New Bold"/>
              </a:rPr>
              <a:t> </a:t>
            </a:r>
            <a:r>
              <a:rPr lang="en-GB" b="1" dirty="0" err="1">
                <a:solidFill>
                  <a:schemeClr val="accent2"/>
                </a:solidFill>
                <a:latin typeface="Courier New Bold"/>
              </a:rPr>
              <a:t>int</a:t>
            </a:r>
            <a:r>
              <a:rPr lang="en-GB" b="1" dirty="0">
                <a:solidFill>
                  <a:schemeClr val="accent2"/>
                </a:solidFill>
                <a:latin typeface="Courier New Bold"/>
              </a:rPr>
              <a:t> </a:t>
            </a:r>
            <a:r>
              <a:rPr lang="en-GB" b="1" dirty="0">
                <a:latin typeface="Courier New Bold"/>
              </a:rPr>
              <a:t>N, </a:t>
            </a:r>
            <a:r>
              <a:rPr lang="en-GB" b="1" dirty="0">
                <a:solidFill>
                  <a:schemeClr val="accent4"/>
                </a:solidFill>
                <a:latin typeface="Courier New Bold"/>
              </a:rPr>
              <a:t>__global </a:t>
            </a:r>
            <a:r>
              <a:rPr lang="en-GB" b="1" dirty="0">
                <a:solidFill>
                  <a:schemeClr val="accent2"/>
                </a:solidFill>
                <a:latin typeface="Courier New Bold"/>
              </a:rPr>
              <a:t>float</a:t>
            </a:r>
            <a:r>
              <a:rPr lang="en-GB" b="1" dirty="0">
                <a:latin typeface="Courier New Bold"/>
              </a:rPr>
              <a:t> *A,</a:t>
            </a:r>
            <a:br>
              <a:rPr lang="en-GB" b="1" dirty="0">
                <a:latin typeface="Courier New Bold"/>
              </a:rPr>
            </a:br>
            <a:r>
              <a:rPr lang="en-GB" b="1" dirty="0">
                <a:latin typeface="Courier New Bold"/>
              </a:rPr>
              <a:t>                     </a:t>
            </a:r>
            <a:r>
              <a:rPr lang="en-GB" b="1" dirty="0">
                <a:solidFill>
                  <a:schemeClr val="accent4"/>
                </a:solidFill>
                <a:latin typeface="Courier New Bold"/>
              </a:rPr>
              <a:t>__global </a:t>
            </a:r>
            <a:r>
              <a:rPr lang="en-GB" b="1" dirty="0">
                <a:solidFill>
                  <a:schemeClr val="accent2"/>
                </a:solidFill>
                <a:latin typeface="Courier New Bold"/>
              </a:rPr>
              <a:t>float</a:t>
            </a:r>
            <a:r>
              <a:rPr lang="en-GB" b="1" dirty="0">
                <a:latin typeface="Courier New Bold"/>
              </a:rPr>
              <a:t> *B, </a:t>
            </a:r>
            <a:r>
              <a:rPr lang="en-GB" b="1" dirty="0">
                <a:solidFill>
                  <a:schemeClr val="accent4"/>
                </a:solidFill>
                <a:latin typeface="Courier New Bold"/>
              </a:rPr>
              <a:t>__global </a:t>
            </a:r>
            <a:r>
              <a:rPr lang="en-GB" b="1" dirty="0">
                <a:solidFill>
                  <a:schemeClr val="accent2"/>
                </a:solidFill>
                <a:latin typeface="Courier New Bold"/>
              </a:rPr>
              <a:t>float</a:t>
            </a:r>
            <a:r>
              <a:rPr lang="en-GB" b="1" dirty="0">
                <a:latin typeface="Courier New Bold"/>
              </a:rPr>
              <a:t> *C)</a:t>
            </a:r>
          </a:p>
          <a:p>
            <a:pPr marL="0" indent="0">
              <a:buNone/>
            </a:pPr>
            <a:r>
              <a:rPr lang="en-GB" b="1" dirty="0">
                <a:latin typeface="Courier New Bold"/>
              </a:rPr>
              <a:t>{</a:t>
            </a:r>
          </a:p>
          <a:p>
            <a:pPr marL="0" indent="0">
              <a:buNone/>
            </a:pPr>
            <a:r>
              <a:rPr lang="en-GB" b="1" dirty="0">
                <a:latin typeface="Courier New Bold"/>
              </a:rPr>
              <a:t>    </a:t>
            </a:r>
            <a:r>
              <a:rPr lang="en-GB" b="1" dirty="0" err="1">
                <a:solidFill>
                  <a:schemeClr val="accent2"/>
                </a:solidFill>
                <a:latin typeface="Courier New Bold"/>
              </a:rPr>
              <a:t>int</a:t>
            </a:r>
            <a:r>
              <a:rPr lang="en-GB" b="1" dirty="0">
                <a:solidFill>
                  <a:schemeClr val="accent2"/>
                </a:solidFill>
                <a:latin typeface="Courier New Bold"/>
              </a:rPr>
              <a:t> </a:t>
            </a:r>
            <a:r>
              <a:rPr lang="en-GB" b="1" dirty="0" err="1">
                <a:latin typeface="Courier New Bold"/>
              </a:rPr>
              <a:t>i</a:t>
            </a:r>
            <a:r>
              <a:rPr lang="en-GB" b="1" dirty="0">
                <a:latin typeface="Courier New Bold"/>
              </a:rPr>
              <a:t>, j, k;</a:t>
            </a:r>
          </a:p>
          <a:p>
            <a:pPr marL="0" indent="0">
              <a:buNone/>
            </a:pPr>
            <a:r>
              <a:rPr lang="en-GB" b="1" dirty="0">
                <a:latin typeface="Courier New Bold"/>
              </a:rPr>
              <a:t>    </a:t>
            </a:r>
            <a:r>
              <a:rPr lang="en-GB" b="1" dirty="0" err="1">
                <a:latin typeface="Courier New Bold"/>
              </a:rPr>
              <a:t>i</a:t>
            </a:r>
            <a:r>
              <a:rPr lang="en-GB" b="1" dirty="0">
                <a:latin typeface="Courier New Bold"/>
              </a:rPr>
              <a:t> = </a:t>
            </a:r>
            <a:r>
              <a:rPr lang="en-GB" b="1" dirty="0" err="1">
                <a:solidFill>
                  <a:schemeClr val="tx2">
                    <a:lumMod val="75000"/>
                  </a:schemeClr>
                </a:solidFill>
                <a:latin typeface="Courier New Bold"/>
              </a:rPr>
              <a:t>get_global_id</a:t>
            </a:r>
            <a:r>
              <a:rPr lang="en-GB" b="1" dirty="0">
                <a:latin typeface="Courier New Bold"/>
              </a:rPr>
              <a:t>(0);</a:t>
            </a:r>
          </a:p>
          <a:p>
            <a:pPr marL="0" indent="0">
              <a:buNone/>
            </a:pPr>
            <a:r>
              <a:rPr lang="en-GB" b="1" dirty="0">
                <a:latin typeface="Courier New Bold"/>
              </a:rPr>
              <a:t>        j = </a:t>
            </a:r>
            <a:r>
              <a:rPr lang="en-GB" b="1" dirty="0" err="1">
                <a:solidFill>
                  <a:schemeClr val="tx2">
                    <a:lumMod val="75000"/>
                  </a:schemeClr>
                </a:solidFill>
                <a:latin typeface="Courier New Bold"/>
              </a:rPr>
              <a:t>get_global_id</a:t>
            </a:r>
            <a:r>
              <a:rPr lang="en-GB" b="1" dirty="0">
                <a:latin typeface="Courier New Bold"/>
              </a:rPr>
              <a:t>(1);</a:t>
            </a:r>
          </a:p>
          <a:p>
            <a:pPr marL="0" indent="0">
              <a:buNone/>
            </a:pPr>
            <a:r>
              <a:rPr lang="en-GB" b="1" dirty="0">
                <a:latin typeface="Courier New Bold"/>
              </a:rPr>
              <a:t>            C[</a:t>
            </a:r>
            <a:r>
              <a:rPr lang="en-GB" b="1" dirty="0" err="1">
                <a:latin typeface="Courier New Bold"/>
              </a:rPr>
              <a:t>i</a:t>
            </a:r>
            <a:r>
              <a:rPr lang="en-GB" b="1" dirty="0">
                <a:latin typeface="Courier New Bold"/>
              </a:rPr>
              <a:t>*</a:t>
            </a:r>
            <a:r>
              <a:rPr lang="en-GB" b="1" dirty="0" err="1">
                <a:latin typeface="Courier New Bold"/>
              </a:rPr>
              <a:t>N+j</a:t>
            </a:r>
            <a:r>
              <a:rPr lang="en-GB" b="1" dirty="0">
                <a:latin typeface="Courier New Bold"/>
              </a:rPr>
              <a:t>] = 0.0f;</a:t>
            </a:r>
          </a:p>
          <a:p>
            <a:pPr marL="0" indent="0">
              <a:buNone/>
            </a:pPr>
            <a:r>
              <a:rPr lang="en-GB" b="1" dirty="0">
                <a:latin typeface="Courier New Bold"/>
              </a:rPr>
              <a:t>            </a:t>
            </a:r>
            <a:r>
              <a:rPr lang="en-GB" b="1" dirty="0">
                <a:solidFill>
                  <a:schemeClr val="accent1"/>
                </a:solidFill>
                <a:latin typeface="Courier New Bold"/>
              </a:rPr>
              <a:t>for</a:t>
            </a:r>
            <a:r>
              <a:rPr lang="en-GB" b="1" dirty="0">
                <a:latin typeface="Courier New Bold"/>
              </a:rPr>
              <a:t> (k = 0; k &lt; N; k++) { </a:t>
            </a:r>
          </a:p>
          <a:p>
            <a:pPr marL="0" indent="0">
              <a:buNone/>
            </a:pPr>
            <a:r>
              <a:rPr lang="en-GB" b="1" dirty="0">
                <a:solidFill>
                  <a:schemeClr val="tx1">
                    <a:lumMod val="85000"/>
                  </a:schemeClr>
                </a:solidFill>
                <a:latin typeface="Courier New Bold"/>
              </a:rPr>
              <a:t>                // C(</a:t>
            </a:r>
            <a:r>
              <a:rPr lang="en-GB" b="1" dirty="0" err="1">
                <a:solidFill>
                  <a:schemeClr val="tx1">
                    <a:lumMod val="85000"/>
                  </a:schemeClr>
                </a:solidFill>
                <a:latin typeface="Courier New Bold"/>
              </a:rPr>
              <a:t>i</a:t>
            </a:r>
            <a:r>
              <a:rPr lang="en-GB" b="1" dirty="0">
                <a:solidFill>
                  <a:schemeClr val="tx1">
                    <a:lumMod val="85000"/>
                  </a:schemeClr>
                </a:solidFill>
                <a:latin typeface="Courier New Bold"/>
              </a:rPr>
              <a:t>, j) = sum(over k) A(</a:t>
            </a:r>
            <a:r>
              <a:rPr lang="en-GB" b="1" dirty="0" err="1">
                <a:solidFill>
                  <a:schemeClr val="tx1">
                    <a:lumMod val="85000"/>
                  </a:schemeClr>
                </a:solidFill>
                <a:latin typeface="Courier New Bold"/>
              </a:rPr>
              <a:t>i,k</a:t>
            </a:r>
            <a:r>
              <a:rPr lang="en-GB" b="1" dirty="0">
                <a:solidFill>
                  <a:schemeClr val="tx1">
                    <a:lumMod val="85000"/>
                  </a:schemeClr>
                </a:solidFill>
                <a:latin typeface="Courier New Bold"/>
              </a:rPr>
              <a:t>) * B(</a:t>
            </a:r>
            <a:r>
              <a:rPr lang="en-GB" b="1" dirty="0" err="1">
                <a:solidFill>
                  <a:schemeClr val="tx1">
                    <a:lumMod val="85000"/>
                  </a:schemeClr>
                </a:solidFill>
                <a:latin typeface="Courier New Bold"/>
              </a:rPr>
              <a:t>k,j</a:t>
            </a:r>
            <a:r>
              <a:rPr lang="en-GB" b="1" dirty="0">
                <a:solidFill>
                  <a:schemeClr val="tx1">
                    <a:lumMod val="85000"/>
                  </a:schemeClr>
                </a:solidFill>
                <a:latin typeface="Courier New Bold"/>
              </a:rPr>
              <a:t>)</a:t>
            </a:r>
          </a:p>
          <a:p>
            <a:pPr marL="0" indent="0">
              <a:buNone/>
            </a:pPr>
            <a:r>
              <a:rPr lang="en-GB" b="1" dirty="0">
                <a:latin typeface="Courier New Bold"/>
              </a:rPr>
              <a:t>                C[</a:t>
            </a:r>
            <a:r>
              <a:rPr lang="en-GB" b="1" dirty="0" err="1">
                <a:latin typeface="Courier New Bold"/>
              </a:rPr>
              <a:t>i</a:t>
            </a:r>
            <a:r>
              <a:rPr lang="en-GB" b="1" dirty="0">
                <a:latin typeface="Courier New Bold"/>
              </a:rPr>
              <a:t>*</a:t>
            </a:r>
            <a:r>
              <a:rPr lang="en-GB" b="1" dirty="0" err="1">
                <a:latin typeface="Courier New Bold"/>
              </a:rPr>
              <a:t>N+j</a:t>
            </a:r>
            <a:r>
              <a:rPr lang="en-GB" b="1" dirty="0">
                <a:latin typeface="Courier New Bold"/>
              </a:rPr>
              <a:t>] += A[</a:t>
            </a:r>
            <a:r>
              <a:rPr lang="en-GB" b="1" dirty="0" err="1">
                <a:latin typeface="Courier New Bold"/>
              </a:rPr>
              <a:t>i</a:t>
            </a:r>
            <a:r>
              <a:rPr lang="en-GB" b="1" dirty="0">
                <a:latin typeface="Courier New Bold"/>
              </a:rPr>
              <a:t>*</a:t>
            </a:r>
            <a:r>
              <a:rPr lang="en-GB" b="1" dirty="0" err="1">
                <a:latin typeface="Courier New Bold"/>
              </a:rPr>
              <a:t>N+k</a:t>
            </a:r>
            <a:r>
              <a:rPr lang="en-GB" b="1" dirty="0">
                <a:latin typeface="Courier New Bold"/>
              </a:rPr>
              <a:t>] * B[k*</a:t>
            </a:r>
            <a:r>
              <a:rPr lang="en-GB" b="1" dirty="0" err="1">
                <a:latin typeface="Courier New Bold"/>
              </a:rPr>
              <a:t>N+j</a:t>
            </a:r>
            <a:r>
              <a:rPr lang="en-GB" b="1" dirty="0">
                <a:latin typeface="Courier New Bold"/>
              </a:rPr>
              <a:t>];</a:t>
            </a:r>
          </a:p>
          <a:p>
            <a:pPr marL="0" indent="0">
              <a:buNone/>
            </a:pPr>
            <a:r>
              <a:rPr lang="en-GB" b="1" dirty="0">
                <a:latin typeface="Courier New Bold"/>
              </a:rPr>
              <a:t>            }</a:t>
            </a:r>
          </a:p>
          <a:p>
            <a:pPr marL="0" indent="0">
              <a:buNone/>
            </a:pPr>
            <a:r>
              <a:rPr lang="en-GB" b="1" dirty="0">
                <a:latin typeface="Courier New Bold"/>
              </a:rPr>
              <a:t>        }</a:t>
            </a:r>
          </a:p>
          <a:p>
            <a:pPr marL="0" indent="0">
              <a:buNone/>
            </a:pPr>
            <a:r>
              <a:rPr lang="en-GB" b="1" dirty="0">
                <a:latin typeface="Courier New Bold"/>
              </a:rPr>
              <a:t>    }</a:t>
            </a:r>
          </a:p>
          <a:p>
            <a:pPr marL="0" indent="0">
              <a:buNone/>
            </a:pPr>
            <a:r>
              <a:rPr lang="en-GB" b="1" dirty="0">
                <a:latin typeface="Courier New Bold"/>
              </a:rPr>
              <a:t>}</a:t>
            </a:r>
          </a:p>
        </p:txBody>
      </p:sp>
      <p:sp>
        <p:nvSpPr>
          <p:cNvPr id="13" name="TextBox 12"/>
          <p:cNvSpPr txBox="1"/>
          <p:nvPr/>
        </p:nvSpPr>
        <p:spPr>
          <a:xfrm>
            <a:off x="539552" y="4797152"/>
            <a:ext cx="1656184" cy="707886"/>
          </a:xfrm>
          <a:prstGeom prst="rect">
            <a:avLst/>
          </a:prstGeom>
          <a:solidFill>
            <a:schemeClr val="bg1"/>
          </a:solidFill>
          <a:ln>
            <a:noFill/>
          </a:ln>
        </p:spPr>
        <p:txBody>
          <a:bodyPr wrap="square" rtlCol="0">
            <a:spAutoFit/>
          </a:bodyPr>
          <a:lstStyle/>
          <a:p>
            <a:endParaRPr lang="en-GB" sz="2000" b="1" dirty="0">
              <a:latin typeface="Courier New Bold"/>
            </a:endParaRPr>
          </a:p>
          <a:p>
            <a:endParaRPr lang="en-GB" sz="2000" b="1" dirty="0">
              <a:latin typeface="Courier New Bold"/>
            </a:endParaRPr>
          </a:p>
        </p:txBody>
      </p:sp>
      <p:sp>
        <p:nvSpPr>
          <p:cNvPr id="14" name="Rectangle 13"/>
          <p:cNvSpPr/>
          <p:nvPr/>
        </p:nvSpPr>
        <p:spPr>
          <a:xfrm>
            <a:off x="683568" y="2636912"/>
            <a:ext cx="4104456" cy="648072"/>
          </a:xfrm>
          <a:prstGeom prst="rect">
            <a:avLst/>
          </a:prstGeom>
          <a:no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6" name="TextBox 5"/>
          <p:cNvSpPr txBox="1"/>
          <p:nvPr/>
        </p:nvSpPr>
        <p:spPr>
          <a:xfrm>
            <a:off x="4355976" y="5085184"/>
            <a:ext cx="3930606" cy="1323439"/>
          </a:xfrm>
          <a:prstGeom prst="rect">
            <a:avLst/>
          </a:prstGeom>
          <a:noFill/>
        </p:spPr>
        <p:txBody>
          <a:bodyPr wrap="square" rtlCol="0">
            <a:spAutoFit/>
          </a:bodyPr>
          <a:lstStyle/>
          <a:p>
            <a:r>
              <a:rPr lang="en-GB" sz="2000" b="1" dirty="0">
                <a:solidFill>
                  <a:schemeClr val="accent2"/>
                </a:solidFill>
                <a:latin typeface="+mj-lt"/>
              </a:rPr>
              <a:t>Unroll the two outermost loops, instead setting loop indices </a:t>
            </a:r>
            <a:r>
              <a:rPr lang="en-GB" sz="2000" b="1" dirty="0" err="1">
                <a:solidFill>
                  <a:schemeClr val="accent2"/>
                </a:solidFill>
                <a:latin typeface="+mj-lt"/>
              </a:rPr>
              <a:t>i</a:t>
            </a:r>
            <a:r>
              <a:rPr lang="en-GB" sz="2000" b="1" dirty="0">
                <a:solidFill>
                  <a:schemeClr val="accent2"/>
                </a:solidFill>
                <a:latin typeface="+mj-lt"/>
              </a:rPr>
              <a:t> and j to be the global ids in the x and y direction</a:t>
            </a:r>
          </a:p>
        </p:txBody>
      </p:sp>
      <p:sp>
        <p:nvSpPr>
          <p:cNvPr id="3" name="Slide Number Placeholder 2">
            <a:extLst>
              <a:ext uri="{FF2B5EF4-FFF2-40B4-BE49-F238E27FC236}">
                <a16:creationId xmlns:a16="http://schemas.microsoft.com/office/drawing/2014/main" id="{43301E58-7802-3D45-AEC4-C823F3AC6B5C}"/>
              </a:ext>
            </a:extLst>
          </p:cNvPr>
          <p:cNvSpPr>
            <a:spLocks noGrp="1"/>
          </p:cNvSpPr>
          <p:nvPr>
            <p:ph type="sldNum" sz="quarter" idx="12"/>
          </p:nvPr>
        </p:nvSpPr>
        <p:spPr/>
        <p:txBody>
          <a:bodyPr/>
          <a:lstStyle/>
          <a:p>
            <a:fld id="{10338BC4-165C-45BE-83FF-C9C7D8E962C5}" type="slidenum">
              <a:rPr lang="en-GB" smtClean="0"/>
              <a:pPr/>
              <a:t>107</a:t>
            </a:fld>
            <a:endParaRPr lang="en-GB"/>
          </a:p>
        </p:txBody>
      </p:sp>
    </p:spTree>
    <p:extLst>
      <p:ext uri="{BB962C8B-B14F-4D97-AF65-F5344CB8AC3E}">
        <p14:creationId xmlns:p14="http://schemas.microsoft.com/office/powerpoint/2010/main" val="833620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9" presetClass="entr" presetSubtype="0" fill="hold" grpId="1" nodeType="withEffect">
                                  <p:stCondLst>
                                    <p:cond delay="0"/>
                                  </p:stCondLst>
                                  <p:childTnLst>
                                    <p:set>
                                      <p:cBhvr>
                                        <p:cTn id="8" dur="1" fill="hold">
                                          <p:stCondLst>
                                            <p:cond delay="0"/>
                                          </p:stCondLst>
                                        </p:cTn>
                                        <p:tgtEl>
                                          <p:spTgt spid="13"/>
                                        </p:tgtEl>
                                        <p:attrNameLst>
                                          <p:attrName>style.visibility</p:attrName>
                                        </p:attrNameLst>
                                      </p:cBhvr>
                                      <p:to>
                                        <p:strVal val="visible"/>
                                      </p:to>
                                    </p:set>
                                    <p:animEffect transition="in" filter="dissolve">
                                      <p:cBhvr>
                                        <p:cTn id="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1" animBg="1"/>
      <p:bldP spid="6" grpId="0"/>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90264"/>
            <a:ext cx="8928992" cy="1143000"/>
          </a:xfrm>
        </p:spPr>
        <p:txBody>
          <a:bodyPr>
            <a:noAutofit/>
          </a:bodyPr>
          <a:lstStyle/>
          <a:p>
            <a:r>
              <a:rPr lang="en-GB" sz="3200" dirty="0"/>
              <a:t>Matrix multiplication: </a:t>
            </a:r>
            <a:r>
              <a:rPr lang="en-GB" sz="3200" dirty="0" err="1"/>
              <a:t>OpenCL</a:t>
            </a:r>
            <a:r>
              <a:rPr lang="en-GB" sz="3200" dirty="0"/>
              <a:t> kernel</a:t>
            </a:r>
          </a:p>
        </p:txBody>
      </p:sp>
      <p:sp>
        <p:nvSpPr>
          <p:cNvPr id="5" name="Content Placeholder 2"/>
          <p:cNvSpPr>
            <a:spLocks noGrp="1"/>
          </p:cNvSpPr>
          <p:nvPr>
            <p:ph idx="1"/>
          </p:nvPr>
        </p:nvSpPr>
        <p:spPr>
          <a:xfrm>
            <a:off x="107504" y="1461600"/>
            <a:ext cx="9036496" cy="4425355"/>
          </a:xfrm>
        </p:spPr>
        <p:txBody>
          <a:bodyPr>
            <a:normAutofit fontScale="62500" lnSpcReduction="20000"/>
          </a:bodyPr>
          <a:lstStyle/>
          <a:p>
            <a:pPr marL="0" indent="0">
              <a:buNone/>
            </a:pPr>
            <a:r>
              <a:rPr lang="en-GB" b="1" dirty="0">
                <a:solidFill>
                  <a:schemeClr val="accent4"/>
                </a:solidFill>
                <a:latin typeface="Courier New Bold"/>
              </a:rPr>
              <a:t>__kernel </a:t>
            </a:r>
            <a:r>
              <a:rPr lang="en-GB" b="1" dirty="0">
                <a:solidFill>
                  <a:schemeClr val="accent2"/>
                </a:solidFill>
                <a:latin typeface="Courier New Bold"/>
              </a:rPr>
              <a:t>void</a:t>
            </a:r>
            <a:r>
              <a:rPr lang="en-GB" b="1" dirty="0">
                <a:latin typeface="Courier New Bold"/>
              </a:rPr>
              <a:t> </a:t>
            </a:r>
            <a:r>
              <a:rPr lang="en-GB" b="1" dirty="0" err="1">
                <a:solidFill>
                  <a:schemeClr val="tx2">
                    <a:lumMod val="75000"/>
                  </a:schemeClr>
                </a:solidFill>
                <a:latin typeface="Courier New Bold"/>
              </a:rPr>
              <a:t>mat_mul</a:t>
            </a:r>
            <a:r>
              <a:rPr lang="en-GB" b="1" dirty="0">
                <a:latin typeface="Courier New Bold"/>
              </a:rPr>
              <a:t>(</a:t>
            </a:r>
            <a:r>
              <a:rPr lang="en-GB" b="1" dirty="0" err="1">
                <a:solidFill>
                  <a:schemeClr val="accent2"/>
                </a:solidFill>
                <a:latin typeface="Courier New Bold"/>
              </a:rPr>
              <a:t>const</a:t>
            </a:r>
            <a:r>
              <a:rPr lang="en-GB" b="1" dirty="0">
                <a:solidFill>
                  <a:schemeClr val="accent2"/>
                </a:solidFill>
                <a:latin typeface="Courier New Bold"/>
              </a:rPr>
              <a:t> </a:t>
            </a:r>
            <a:r>
              <a:rPr lang="en-GB" b="1" dirty="0" err="1">
                <a:solidFill>
                  <a:schemeClr val="accent2"/>
                </a:solidFill>
                <a:latin typeface="Courier New Bold"/>
              </a:rPr>
              <a:t>int</a:t>
            </a:r>
            <a:r>
              <a:rPr lang="en-GB" b="1" dirty="0">
                <a:solidFill>
                  <a:schemeClr val="accent2"/>
                </a:solidFill>
                <a:latin typeface="Courier New Bold"/>
              </a:rPr>
              <a:t> </a:t>
            </a:r>
            <a:r>
              <a:rPr lang="en-GB" b="1" dirty="0">
                <a:latin typeface="Courier New Bold"/>
              </a:rPr>
              <a:t>N, </a:t>
            </a:r>
            <a:r>
              <a:rPr lang="en-GB" b="1" dirty="0">
                <a:solidFill>
                  <a:schemeClr val="accent4"/>
                </a:solidFill>
                <a:latin typeface="Courier New Bold"/>
              </a:rPr>
              <a:t>__global </a:t>
            </a:r>
            <a:r>
              <a:rPr lang="en-GB" b="1" dirty="0">
                <a:solidFill>
                  <a:schemeClr val="accent2"/>
                </a:solidFill>
                <a:latin typeface="Courier New Bold"/>
              </a:rPr>
              <a:t>float</a:t>
            </a:r>
            <a:r>
              <a:rPr lang="en-GB" b="1" dirty="0">
                <a:latin typeface="Courier New Bold"/>
              </a:rPr>
              <a:t> *A,</a:t>
            </a:r>
            <a:br>
              <a:rPr lang="en-GB" b="1" dirty="0">
                <a:latin typeface="Courier New Bold"/>
              </a:rPr>
            </a:br>
            <a:r>
              <a:rPr lang="en-GB" b="1" dirty="0">
                <a:latin typeface="Courier New Bold"/>
              </a:rPr>
              <a:t>                     </a:t>
            </a:r>
            <a:r>
              <a:rPr lang="en-GB" b="1" dirty="0">
                <a:solidFill>
                  <a:schemeClr val="accent4"/>
                </a:solidFill>
                <a:latin typeface="Courier New Bold"/>
              </a:rPr>
              <a:t>__global </a:t>
            </a:r>
            <a:r>
              <a:rPr lang="en-GB" b="1" dirty="0">
                <a:solidFill>
                  <a:schemeClr val="accent2"/>
                </a:solidFill>
                <a:latin typeface="Courier New Bold"/>
              </a:rPr>
              <a:t>float</a:t>
            </a:r>
            <a:r>
              <a:rPr lang="en-GB" b="1" dirty="0">
                <a:latin typeface="Courier New Bold"/>
              </a:rPr>
              <a:t> *B, </a:t>
            </a:r>
            <a:r>
              <a:rPr lang="en-GB" b="1" dirty="0">
                <a:solidFill>
                  <a:schemeClr val="accent4"/>
                </a:solidFill>
                <a:latin typeface="Courier New Bold"/>
              </a:rPr>
              <a:t>__global </a:t>
            </a:r>
            <a:r>
              <a:rPr lang="en-GB" b="1" dirty="0">
                <a:solidFill>
                  <a:schemeClr val="accent2"/>
                </a:solidFill>
                <a:latin typeface="Courier New Bold"/>
              </a:rPr>
              <a:t>float</a:t>
            </a:r>
            <a:r>
              <a:rPr lang="en-GB" b="1" dirty="0">
                <a:latin typeface="Courier New Bold"/>
              </a:rPr>
              <a:t> *C)</a:t>
            </a:r>
          </a:p>
          <a:p>
            <a:pPr marL="0" indent="0">
              <a:buNone/>
            </a:pPr>
            <a:r>
              <a:rPr lang="en-GB" b="1" dirty="0">
                <a:latin typeface="Courier New Bold"/>
              </a:rPr>
              <a:t>{</a:t>
            </a:r>
          </a:p>
          <a:p>
            <a:pPr marL="0" indent="0">
              <a:buNone/>
            </a:pPr>
            <a:r>
              <a:rPr lang="en-GB" b="1" dirty="0">
                <a:latin typeface="Courier New Bold"/>
              </a:rPr>
              <a:t>    </a:t>
            </a:r>
            <a:r>
              <a:rPr lang="en-GB" b="1" dirty="0" err="1">
                <a:solidFill>
                  <a:schemeClr val="accent2"/>
                </a:solidFill>
                <a:latin typeface="Courier New Bold"/>
              </a:rPr>
              <a:t>int</a:t>
            </a:r>
            <a:r>
              <a:rPr lang="en-GB" b="1" dirty="0">
                <a:solidFill>
                  <a:schemeClr val="accent2"/>
                </a:solidFill>
                <a:latin typeface="Courier New Bold"/>
              </a:rPr>
              <a:t> </a:t>
            </a:r>
            <a:r>
              <a:rPr lang="en-GB" b="1" dirty="0" err="1">
                <a:latin typeface="Courier New Bold"/>
              </a:rPr>
              <a:t>i</a:t>
            </a:r>
            <a:r>
              <a:rPr lang="en-GB" b="1" dirty="0">
                <a:latin typeface="Courier New Bold"/>
              </a:rPr>
              <a:t>, j, k;</a:t>
            </a:r>
          </a:p>
          <a:p>
            <a:pPr marL="0" indent="0">
              <a:buNone/>
            </a:pPr>
            <a:r>
              <a:rPr lang="en-GB" b="1" dirty="0">
                <a:latin typeface="Courier New Bold"/>
              </a:rPr>
              <a:t>    </a:t>
            </a:r>
            <a:r>
              <a:rPr lang="en-GB" b="1" dirty="0" err="1">
                <a:latin typeface="Courier New Bold"/>
              </a:rPr>
              <a:t>i</a:t>
            </a:r>
            <a:r>
              <a:rPr lang="en-GB" b="1" dirty="0">
                <a:latin typeface="Courier New Bold"/>
              </a:rPr>
              <a:t> = </a:t>
            </a:r>
            <a:r>
              <a:rPr lang="en-GB" b="1" dirty="0" err="1">
                <a:solidFill>
                  <a:schemeClr val="tx2">
                    <a:lumMod val="75000"/>
                  </a:schemeClr>
                </a:solidFill>
                <a:latin typeface="Courier New Bold"/>
              </a:rPr>
              <a:t>get_global_id</a:t>
            </a:r>
            <a:r>
              <a:rPr lang="en-GB" b="1" dirty="0">
                <a:latin typeface="Courier New Bold"/>
              </a:rPr>
              <a:t>(0);</a:t>
            </a:r>
          </a:p>
          <a:p>
            <a:pPr marL="0" indent="0">
              <a:buNone/>
            </a:pPr>
            <a:r>
              <a:rPr lang="en-GB" b="1" dirty="0">
                <a:latin typeface="Courier New Bold"/>
              </a:rPr>
              <a:t>    j = </a:t>
            </a:r>
            <a:r>
              <a:rPr lang="en-GB" b="1" dirty="0" err="1">
                <a:solidFill>
                  <a:schemeClr val="tx2">
                    <a:lumMod val="75000"/>
                  </a:schemeClr>
                </a:solidFill>
                <a:latin typeface="Courier New Bold"/>
              </a:rPr>
              <a:t>get_global_id</a:t>
            </a:r>
            <a:r>
              <a:rPr lang="en-GB" b="1" dirty="0">
                <a:latin typeface="Courier New Bold"/>
              </a:rPr>
              <a:t>(1);</a:t>
            </a:r>
          </a:p>
          <a:p>
            <a:pPr marL="0" indent="0">
              <a:buNone/>
            </a:pPr>
            <a:r>
              <a:rPr lang="en-GB" b="1" dirty="0">
                <a:latin typeface="Courier New Bold"/>
              </a:rPr>
              <a:t>    C[</a:t>
            </a:r>
            <a:r>
              <a:rPr lang="en-GB" b="1" dirty="0" err="1">
                <a:latin typeface="Courier New Bold"/>
              </a:rPr>
              <a:t>i</a:t>
            </a:r>
            <a:r>
              <a:rPr lang="en-GB" b="1" dirty="0">
                <a:latin typeface="Courier New Bold"/>
              </a:rPr>
              <a:t>*</a:t>
            </a:r>
            <a:r>
              <a:rPr lang="en-GB" b="1" dirty="0" err="1">
                <a:latin typeface="Courier New Bold"/>
              </a:rPr>
              <a:t>N+j</a:t>
            </a:r>
            <a:r>
              <a:rPr lang="en-GB" b="1" dirty="0">
                <a:latin typeface="Courier New Bold"/>
              </a:rPr>
              <a:t>] = 0.0f;</a:t>
            </a:r>
          </a:p>
          <a:p>
            <a:pPr marL="0" indent="0">
              <a:buNone/>
            </a:pPr>
            <a:r>
              <a:rPr lang="en-GB" b="1" dirty="0">
                <a:latin typeface="Courier New Bold"/>
              </a:rPr>
              <a:t>    </a:t>
            </a:r>
            <a:r>
              <a:rPr lang="en-GB" b="1" dirty="0">
                <a:solidFill>
                  <a:schemeClr val="accent1"/>
                </a:solidFill>
                <a:latin typeface="Courier New Bold"/>
              </a:rPr>
              <a:t>for</a:t>
            </a:r>
            <a:r>
              <a:rPr lang="en-GB" b="1" dirty="0">
                <a:latin typeface="Courier New Bold"/>
              </a:rPr>
              <a:t> (k = 0; k &lt; N; k++) { </a:t>
            </a:r>
          </a:p>
          <a:p>
            <a:pPr marL="0" indent="0">
              <a:buNone/>
            </a:pPr>
            <a:r>
              <a:rPr lang="en-GB" b="1" dirty="0">
                <a:solidFill>
                  <a:schemeClr val="tx1">
                    <a:lumMod val="85000"/>
                  </a:schemeClr>
                </a:solidFill>
                <a:latin typeface="Courier New Bold"/>
              </a:rPr>
              <a:t>        // C(</a:t>
            </a:r>
            <a:r>
              <a:rPr lang="en-GB" b="1" dirty="0" err="1">
                <a:solidFill>
                  <a:schemeClr val="tx1">
                    <a:lumMod val="85000"/>
                  </a:schemeClr>
                </a:solidFill>
                <a:latin typeface="Courier New Bold"/>
              </a:rPr>
              <a:t>i</a:t>
            </a:r>
            <a:r>
              <a:rPr lang="en-GB" b="1" dirty="0">
                <a:solidFill>
                  <a:schemeClr val="tx1">
                    <a:lumMod val="85000"/>
                  </a:schemeClr>
                </a:solidFill>
                <a:latin typeface="Courier New Bold"/>
              </a:rPr>
              <a:t>, j) = sum(over k) A(</a:t>
            </a:r>
            <a:r>
              <a:rPr lang="en-GB" b="1" dirty="0" err="1">
                <a:solidFill>
                  <a:schemeClr val="tx1">
                    <a:lumMod val="85000"/>
                  </a:schemeClr>
                </a:solidFill>
                <a:latin typeface="Courier New Bold"/>
              </a:rPr>
              <a:t>i,k</a:t>
            </a:r>
            <a:r>
              <a:rPr lang="en-GB" b="1" dirty="0">
                <a:solidFill>
                  <a:schemeClr val="tx1">
                    <a:lumMod val="85000"/>
                  </a:schemeClr>
                </a:solidFill>
                <a:latin typeface="Courier New Bold"/>
              </a:rPr>
              <a:t>) * B(</a:t>
            </a:r>
            <a:r>
              <a:rPr lang="en-GB" b="1" dirty="0" err="1">
                <a:solidFill>
                  <a:schemeClr val="tx1">
                    <a:lumMod val="85000"/>
                  </a:schemeClr>
                </a:solidFill>
                <a:latin typeface="Courier New Bold"/>
              </a:rPr>
              <a:t>k,j</a:t>
            </a:r>
            <a:r>
              <a:rPr lang="en-GB" b="1" dirty="0">
                <a:solidFill>
                  <a:schemeClr val="tx1">
                    <a:lumMod val="85000"/>
                  </a:schemeClr>
                </a:solidFill>
                <a:latin typeface="Courier New Bold"/>
              </a:rPr>
              <a:t>)</a:t>
            </a:r>
          </a:p>
          <a:p>
            <a:pPr marL="0" indent="0">
              <a:buNone/>
            </a:pPr>
            <a:r>
              <a:rPr lang="en-GB" b="1" dirty="0">
                <a:latin typeface="Courier New Bold"/>
              </a:rPr>
              <a:t>        C[</a:t>
            </a:r>
            <a:r>
              <a:rPr lang="en-GB" b="1" dirty="0" err="1">
                <a:latin typeface="Courier New Bold"/>
              </a:rPr>
              <a:t>i</a:t>
            </a:r>
            <a:r>
              <a:rPr lang="en-GB" b="1" dirty="0">
                <a:latin typeface="Courier New Bold"/>
              </a:rPr>
              <a:t>*</a:t>
            </a:r>
            <a:r>
              <a:rPr lang="en-GB" b="1" dirty="0" err="1">
                <a:latin typeface="Courier New Bold"/>
              </a:rPr>
              <a:t>N+j</a:t>
            </a:r>
            <a:r>
              <a:rPr lang="en-GB" b="1" dirty="0">
                <a:latin typeface="Courier New Bold"/>
              </a:rPr>
              <a:t>] += A[</a:t>
            </a:r>
            <a:r>
              <a:rPr lang="en-GB" b="1" dirty="0" err="1">
                <a:latin typeface="Courier New Bold"/>
              </a:rPr>
              <a:t>i</a:t>
            </a:r>
            <a:r>
              <a:rPr lang="en-GB" b="1" dirty="0">
                <a:latin typeface="Courier New Bold"/>
              </a:rPr>
              <a:t>*</a:t>
            </a:r>
            <a:r>
              <a:rPr lang="en-GB" b="1" dirty="0" err="1">
                <a:latin typeface="Courier New Bold"/>
              </a:rPr>
              <a:t>N+k</a:t>
            </a:r>
            <a:r>
              <a:rPr lang="en-GB" b="1" dirty="0">
                <a:latin typeface="Courier New Bold"/>
              </a:rPr>
              <a:t>] * B[k*</a:t>
            </a:r>
            <a:r>
              <a:rPr lang="en-GB" b="1" dirty="0" err="1">
                <a:latin typeface="Courier New Bold"/>
              </a:rPr>
              <a:t>N+j</a:t>
            </a:r>
            <a:r>
              <a:rPr lang="en-GB" b="1" dirty="0">
                <a:latin typeface="Courier New Bold"/>
              </a:rPr>
              <a:t>];</a:t>
            </a:r>
          </a:p>
          <a:p>
            <a:pPr marL="0" indent="0">
              <a:buNone/>
            </a:pPr>
            <a:r>
              <a:rPr lang="en-GB" b="1" dirty="0">
                <a:latin typeface="Courier New Bold"/>
              </a:rPr>
              <a:t>    }</a:t>
            </a:r>
          </a:p>
          <a:p>
            <a:pPr marL="0" indent="0">
              <a:buNone/>
            </a:pPr>
            <a:r>
              <a:rPr lang="en-GB" b="1" dirty="0">
                <a:latin typeface="Courier New Bold"/>
              </a:rPr>
              <a:t>}</a:t>
            </a:r>
          </a:p>
        </p:txBody>
      </p:sp>
      <p:sp>
        <p:nvSpPr>
          <p:cNvPr id="4" name="TextBox 3"/>
          <p:cNvSpPr txBox="1"/>
          <p:nvPr/>
        </p:nvSpPr>
        <p:spPr>
          <a:xfrm>
            <a:off x="4355976" y="5085184"/>
            <a:ext cx="3930606" cy="400110"/>
          </a:xfrm>
          <a:prstGeom prst="rect">
            <a:avLst/>
          </a:prstGeom>
          <a:noFill/>
        </p:spPr>
        <p:txBody>
          <a:bodyPr wrap="square" rtlCol="0">
            <a:spAutoFit/>
          </a:bodyPr>
          <a:lstStyle/>
          <a:p>
            <a:r>
              <a:rPr lang="en-GB" sz="2000" b="1" dirty="0">
                <a:solidFill>
                  <a:schemeClr val="accent2"/>
                </a:solidFill>
                <a:latin typeface="+mj-lt"/>
              </a:rPr>
              <a:t>Tidy up a bit</a:t>
            </a:r>
          </a:p>
        </p:txBody>
      </p:sp>
      <p:sp>
        <p:nvSpPr>
          <p:cNvPr id="3" name="Slide Number Placeholder 2">
            <a:extLst>
              <a:ext uri="{FF2B5EF4-FFF2-40B4-BE49-F238E27FC236}">
                <a16:creationId xmlns:a16="http://schemas.microsoft.com/office/drawing/2014/main" id="{5C462DC1-B3D8-264E-B52C-BD5D42AB51D0}"/>
              </a:ext>
            </a:extLst>
          </p:cNvPr>
          <p:cNvSpPr>
            <a:spLocks noGrp="1"/>
          </p:cNvSpPr>
          <p:nvPr>
            <p:ph type="sldNum" sz="quarter" idx="12"/>
          </p:nvPr>
        </p:nvSpPr>
        <p:spPr/>
        <p:txBody>
          <a:bodyPr/>
          <a:lstStyle/>
          <a:p>
            <a:fld id="{10338BC4-165C-45BE-83FF-C9C7D8E962C5}" type="slidenum">
              <a:rPr lang="en-GB" smtClean="0"/>
              <a:pPr/>
              <a:t>108</a:t>
            </a:fld>
            <a:endParaRPr lang="en-GB"/>
          </a:p>
        </p:txBody>
      </p:sp>
    </p:spTree>
    <p:extLst>
      <p:ext uri="{BB962C8B-B14F-4D97-AF65-F5344CB8AC3E}">
        <p14:creationId xmlns:p14="http://schemas.microsoft.com/office/powerpoint/2010/main" val="1362007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2224434"/>
            <a:ext cx="3491880" cy="3744416"/>
          </a:xfrm>
        </p:spPr>
        <p:txBody>
          <a:bodyPr>
            <a:normAutofit/>
          </a:bodyPr>
          <a:lstStyle/>
          <a:p>
            <a:pPr marL="0" indent="0">
              <a:buNone/>
            </a:pPr>
            <a:r>
              <a:rPr lang="en-GB" sz="2000" b="1" dirty="0">
                <a:solidFill>
                  <a:schemeClr val="accent4"/>
                </a:solidFill>
                <a:latin typeface="Courier New Bold"/>
              </a:rPr>
              <a:t>__kernel </a:t>
            </a:r>
            <a:r>
              <a:rPr lang="en-GB" sz="2000" b="1" dirty="0">
                <a:solidFill>
                  <a:schemeClr val="accent2"/>
                </a:solidFill>
                <a:latin typeface="Courier New Bold"/>
              </a:rPr>
              <a:t>void</a:t>
            </a:r>
            <a:r>
              <a:rPr lang="en-GB" sz="2000" b="1" dirty="0">
                <a:latin typeface="Courier New Bold"/>
              </a:rPr>
              <a:t> </a:t>
            </a:r>
            <a:r>
              <a:rPr lang="en-GB" sz="2000" b="1" dirty="0" err="1">
                <a:solidFill>
                  <a:schemeClr val="tx2">
                    <a:lumMod val="75000"/>
                  </a:schemeClr>
                </a:solidFill>
                <a:latin typeface="Courier New Bold"/>
              </a:rPr>
              <a:t>mmul</a:t>
            </a:r>
            <a:r>
              <a:rPr lang="en-GB" sz="2000" b="1" dirty="0">
                <a:latin typeface="Courier New Bold"/>
              </a:rPr>
              <a:t>(</a:t>
            </a:r>
          </a:p>
          <a:p>
            <a:pPr marL="0" indent="0">
              <a:buNone/>
            </a:pPr>
            <a:r>
              <a:rPr lang="en-GB" sz="2000" b="1" dirty="0">
                <a:solidFill>
                  <a:schemeClr val="accent2"/>
                </a:solidFill>
                <a:latin typeface="Courier New Bold"/>
              </a:rPr>
              <a:t>   </a:t>
            </a:r>
            <a:r>
              <a:rPr lang="en-GB" sz="2000" b="1" dirty="0" err="1">
                <a:solidFill>
                  <a:schemeClr val="accent2"/>
                </a:solidFill>
                <a:latin typeface="Courier New Bold"/>
              </a:rPr>
              <a:t>const</a:t>
            </a:r>
            <a:r>
              <a:rPr lang="en-GB" sz="2000" b="1" dirty="0">
                <a:solidFill>
                  <a:schemeClr val="accent2"/>
                </a:solidFill>
                <a:latin typeface="Courier New Bold"/>
              </a:rPr>
              <a:t> </a:t>
            </a:r>
            <a:r>
              <a:rPr lang="en-GB" sz="2000" b="1" dirty="0" err="1">
                <a:solidFill>
                  <a:schemeClr val="accent2"/>
                </a:solidFill>
                <a:latin typeface="Courier New Bold"/>
              </a:rPr>
              <a:t>int</a:t>
            </a:r>
            <a:r>
              <a:rPr lang="en-GB" sz="2000" b="1" dirty="0">
                <a:solidFill>
                  <a:schemeClr val="accent2"/>
                </a:solidFill>
                <a:latin typeface="Courier New Bold"/>
              </a:rPr>
              <a:t> </a:t>
            </a:r>
            <a:r>
              <a:rPr lang="en-GB" sz="2000" b="1" dirty="0">
                <a:latin typeface="Courier New Bold"/>
              </a:rPr>
              <a:t>N,</a:t>
            </a:r>
          </a:p>
          <a:p>
            <a:pPr marL="0" indent="0">
              <a:buNone/>
            </a:pPr>
            <a:r>
              <a:rPr lang="en-GB" sz="2000" b="1" dirty="0">
                <a:solidFill>
                  <a:schemeClr val="accent4"/>
                </a:solidFill>
                <a:latin typeface="Courier New Bold"/>
              </a:rPr>
              <a:t>   __global </a:t>
            </a:r>
            <a:r>
              <a:rPr lang="en-GB" sz="2000" b="1" dirty="0">
                <a:solidFill>
                  <a:schemeClr val="accent2"/>
                </a:solidFill>
                <a:latin typeface="Courier New Bold"/>
              </a:rPr>
              <a:t>float</a:t>
            </a:r>
            <a:r>
              <a:rPr lang="en-GB" sz="2000" b="1" dirty="0">
                <a:latin typeface="Courier New Bold"/>
              </a:rPr>
              <a:t> *A,</a:t>
            </a:r>
          </a:p>
          <a:p>
            <a:pPr marL="0" indent="0">
              <a:buNone/>
            </a:pPr>
            <a:r>
              <a:rPr lang="en-GB" sz="2000" b="1" dirty="0">
                <a:solidFill>
                  <a:schemeClr val="accent3"/>
                </a:solidFill>
                <a:latin typeface="Courier New Bold"/>
              </a:rPr>
              <a:t>   </a:t>
            </a:r>
            <a:r>
              <a:rPr lang="en-GB" sz="2000" b="1" dirty="0">
                <a:solidFill>
                  <a:schemeClr val="accent4"/>
                </a:solidFill>
                <a:latin typeface="Courier New Bold"/>
              </a:rPr>
              <a:t>__global </a:t>
            </a:r>
            <a:r>
              <a:rPr lang="en-GB" sz="2000" b="1" dirty="0">
                <a:solidFill>
                  <a:schemeClr val="accent2"/>
                </a:solidFill>
                <a:latin typeface="Courier New Bold"/>
              </a:rPr>
              <a:t>float</a:t>
            </a:r>
            <a:r>
              <a:rPr lang="en-GB" sz="2000" b="1" dirty="0">
                <a:latin typeface="Courier New Bold"/>
              </a:rPr>
              <a:t> *B,</a:t>
            </a:r>
          </a:p>
          <a:p>
            <a:pPr marL="0" indent="0">
              <a:buNone/>
            </a:pPr>
            <a:r>
              <a:rPr lang="en-GB" sz="2000" b="1" dirty="0">
                <a:solidFill>
                  <a:schemeClr val="accent4"/>
                </a:solidFill>
                <a:latin typeface="Courier New Bold"/>
              </a:rPr>
              <a:t>   __global </a:t>
            </a:r>
            <a:r>
              <a:rPr lang="en-GB" sz="2000" b="1" dirty="0">
                <a:solidFill>
                  <a:schemeClr val="accent2"/>
                </a:solidFill>
                <a:latin typeface="Courier New Bold"/>
              </a:rPr>
              <a:t>float</a:t>
            </a:r>
            <a:r>
              <a:rPr lang="en-GB" sz="2000" b="1" dirty="0">
                <a:latin typeface="Courier New Bold"/>
              </a:rPr>
              <a:t> *C)</a:t>
            </a:r>
          </a:p>
        </p:txBody>
      </p:sp>
      <p:sp>
        <p:nvSpPr>
          <p:cNvPr id="2" name="Title 1"/>
          <p:cNvSpPr>
            <a:spLocks noGrp="1"/>
          </p:cNvSpPr>
          <p:nvPr>
            <p:ph type="title"/>
          </p:nvPr>
        </p:nvSpPr>
        <p:spPr>
          <a:xfrm>
            <a:off x="107504" y="-90264"/>
            <a:ext cx="8928992" cy="1143000"/>
          </a:xfrm>
        </p:spPr>
        <p:txBody>
          <a:bodyPr>
            <a:noAutofit/>
          </a:bodyPr>
          <a:lstStyle/>
          <a:p>
            <a:r>
              <a:rPr lang="en-GB" sz="3200" dirty="0"/>
              <a:t>Matrix multiplication: </a:t>
            </a:r>
            <a:r>
              <a:rPr lang="en-GB" sz="3200" dirty="0" err="1"/>
              <a:t>OpenCL</a:t>
            </a:r>
            <a:r>
              <a:rPr lang="en-GB" sz="3200" dirty="0"/>
              <a:t> kernel improved</a:t>
            </a:r>
          </a:p>
        </p:txBody>
      </p:sp>
      <p:sp>
        <p:nvSpPr>
          <p:cNvPr id="4" name="Content Placeholder 2"/>
          <p:cNvSpPr txBox="1">
            <a:spLocks/>
          </p:cNvSpPr>
          <p:nvPr/>
        </p:nvSpPr>
        <p:spPr>
          <a:xfrm>
            <a:off x="3563888" y="1883965"/>
            <a:ext cx="5580112" cy="442535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2000" b="1" dirty="0">
                <a:latin typeface="Courier New Bold"/>
              </a:rPr>
              <a:t>{</a:t>
            </a:r>
          </a:p>
          <a:p>
            <a:pPr marL="0" indent="0">
              <a:buFont typeface="Arial" pitchFamily="34" charset="0"/>
              <a:buNone/>
            </a:pPr>
            <a:r>
              <a:rPr lang="en-GB" sz="2000" b="1" dirty="0">
                <a:latin typeface="Courier New Bold"/>
              </a:rPr>
              <a:t>  </a:t>
            </a:r>
            <a:r>
              <a:rPr lang="en-GB" sz="2000" b="1" dirty="0" err="1">
                <a:solidFill>
                  <a:schemeClr val="accent2"/>
                </a:solidFill>
                <a:latin typeface="Courier New Bold"/>
              </a:rPr>
              <a:t>int</a:t>
            </a:r>
            <a:r>
              <a:rPr lang="en-GB" sz="2000" b="1" dirty="0">
                <a:solidFill>
                  <a:schemeClr val="accent2"/>
                </a:solidFill>
                <a:latin typeface="Courier New Bold"/>
              </a:rPr>
              <a:t> </a:t>
            </a:r>
            <a:r>
              <a:rPr lang="en-GB" sz="2000" b="1" dirty="0">
                <a:latin typeface="Courier New Bold"/>
              </a:rPr>
              <a:t>k;</a:t>
            </a:r>
          </a:p>
          <a:p>
            <a:pPr marL="0" indent="0">
              <a:buFont typeface="Arial" pitchFamily="34" charset="0"/>
              <a:buNone/>
            </a:pPr>
            <a:r>
              <a:rPr lang="en-GB" sz="2000" b="1" dirty="0">
                <a:latin typeface="Courier New Bold"/>
              </a:rPr>
              <a:t>  </a:t>
            </a:r>
            <a:r>
              <a:rPr lang="en-GB" sz="2000" b="1" dirty="0" err="1">
                <a:solidFill>
                  <a:schemeClr val="accent2"/>
                </a:solidFill>
                <a:latin typeface="Courier New Bold"/>
              </a:rPr>
              <a:t>int</a:t>
            </a:r>
            <a:r>
              <a:rPr lang="en-GB" sz="2000" b="1" dirty="0">
                <a:solidFill>
                  <a:schemeClr val="accent2"/>
                </a:solidFill>
                <a:latin typeface="Courier New Bold"/>
              </a:rPr>
              <a:t> </a:t>
            </a:r>
            <a:r>
              <a:rPr lang="en-GB" sz="2000" b="1" dirty="0" err="1">
                <a:latin typeface="Courier New Bold"/>
              </a:rPr>
              <a:t>i</a:t>
            </a:r>
            <a:r>
              <a:rPr lang="en-GB" sz="2000" b="1" dirty="0">
                <a:latin typeface="Courier New Bold"/>
              </a:rPr>
              <a:t> = </a:t>
            </a:r>
            <a:r>
              <a:rPr lang="en-GB" sz="2000" b="1" dirty="0" err="1">
                <a:solidFill>
                  <a:schemeClr val="tx2">
                    <a:lumMod val="75000"/>
                  </a:schemeClr>
                </a:solidFill>
                <a:latin typeface="Courier New Bold"/>
              </a:rPr>
              <a:t>get_global_id</a:t>
            </a:r>
            <a:r>
              <a:rPr lang="en-GB" sz="2000" b="1" dirty="0">
                <a:latin typeface="Courier New Bold"/>
              </a:rPr>
              <a:t>(0);</a:t>
            </a:r>
          </a:p>
          <a:p>
            <a:pPr marL="0" indent="0">
              <a:buFont typeface="Arial" pitchFamily="34" charset="0"/>
              <a:buNone/>
            </a:pPr>
            <a:r>
              <a:rPr lang="en-GB" sz="2000" b="1" dirty="0">
                <a:latin typeface="Courier New Bold"/>
              </a:rPr>
              <a:t>  </a:t>
            </a:r>
            <a:r>
              <a:rPr lang="en-GB" sz="2000" b="1" dirty="0" err="1">
                <a:solidFill>
                  <a:schemeClr val="accent2"/>
                </a:solidFill>
                <a:latin typeface="Courier New Bold"/>
              </a:rPr>
              <a:t>int</a:t>
            </a:r>
            <a:r>
              <a:rPr lang="en-GB" sz="2000" b="1" dirty="0">
                <a:solidFill>
                  <a:schemeClr val="accent2"/>
                </a:solidFill>
                <a:latin typeface="Courier New Bold"/>
              </a:rPr>
              <a:t> </a:t>
            </a:r>
            <a:r>
              <a:rPr lang="en-GB" sz="2000" b="1" dirty="0">
                <a:latin typeface="Courier New Bold"/>
              </a:rPr>
              <a:t>j = </a:t>
            </a:r>
            <a:r>
              <a:rPr lang="en-GB" sz="2000" b="1" dirty="0" err="1">
                <a:solidFill>
                  <a:schemeClr val="tx2">
                    <a:lumMod val="75000"/>
                  </a:schemeClr>
                </a:solidFill>
                <a:latin typeface="Courier New Bold"/>
              </a:rPr>
              <a:t>get_global_id</a:t>
            </a:r>
            <a:r>
              <a:rPr lang="en-GB" sz="2000" b="1" dirty="0">
                <a:latin typeface="Courier New Bold"/>
              </a:rPr>
              <a:t>(1);</a:t>
            </a:r>
          </a:p>
          <a:p>
            <a:pPr marL="0" indent="0">
              <a:buFont typeface="Arial" pitchFamily="34" charset="0"/>
              <a:buNone/>
            </a:pPr>
            <a:r>
              <a:rPr lang="en-GB" sz="2000" b="1" dirty="0">
                <a:latin typeface="Courier New Bold"/>
              </a:rPr>
              <a:t>  </a:t>
            </a:r>
            <a:r>
              <a:rPr lang="en-GB" sz="2000" b="1" dirty="0">
                <a:solidFill>
                  <a:schemeClr val="accent2"/>
                </a:solidFill>
                <a:latin typeface="Courier New Bold"/>
              </a:rPr>
              <a:t>float</a:t>
            </a:r>
            <a:r>
              <a:rPr lang="en-GB" sz="2000" b="1" dirty="0">
                <a:latin typeface="Courier New Bold"/>
              </a:rPr>
              <a:t> </a:t>
            </a:r>
            <a:r>
              <a:rPr lang="en-GB" sz="2000" b="1" dirty="0" err="1">
                <a:latin typeface="Courier New Bold"/>
              </a:rPr>
              <a:t>tmp</a:t>
            </a:r>
            <a:r>
              <a:rPr lang="en-GB" sz="2000" b="1" dirty="0">
                <a:latin typeface="Courier New Bold"/>
              </a:rPr>
              <a:t> = 0.0f;</a:t>
            </a:r>
          </a:p>
          <a:p>
            <a:pPr marL="0" indent="0">
              <a:buFont typeface="Arial" pitchFamily="34" charset="0"/>
              <a:buNone/>
            </a:pPr>
            <a:r>
              <a:rPr lang="en-GB" sz="2000" b="1" dirty="0">
                <a:latin typeface="Courier New Bold"/>
              </a:rPr>
              <a:t>  </a:t>
            </a:r>
            <a:r>
              <a:rPr lang="en-GB" sz="2000" b="1" dirty="0">
                <a:solidFill>
                  <a:schemeClr val="accent1"/>
                </a:solidFill>
                <a:latin typeface="Courier New Bold"/>
              </a:rPr>
              <a:t>for</a:t>
            </a:r>
            <a:r>
              <a:rPr lang="en-GB" sz="2000" b="1" dirty="0">
                <a:latin typeface="Courier New Bold"/>
              </a:rPr>
              <a:t> (k = 0; k &lt; N; k++) </a:t>
            </a:r>
          </a:p>
          <a:p>
            <a:pPr marL="0" indent="0">
              <a:buFont typeface="Arial" pitchFamily="34" charset="0"/>
              <a:buNone/>
            </a:pPr>
            <a:r>
              <a:rPr lang="en-GB" sz="2000" b="1" dirty="0">
                <a:latin typeface="Courier New Bold"/>
              </a:rPr>
              <a:t>   </a:t>
            </a:r>
            <a:r>
              <a:rPr lang="en-GB" sz="2000" b="1" dirty="0" err="1">
                <a:latin typeface="Courier New Bold"/>
              </a:rPr>
              <a:t>tmp</a:t>
            </a:r>
            <a:r>
              <a:rPr lang="en-GB" sz="2000" b="1" dirty="0">
                <a:latin typeface="Courier New Bold"/>
              </a:rPr>
              <a:t> += A[</a:t>
            </a:r>
            <a:r>
              <a:rPr lang="en-GB" sz="2000" b="1" dirty="0" err="1">
                <a:latin typeface="Courier New Bold"/>
              </a:rPr>
              <a:t>i</a:t>
            </a:r>
            <a:r>
              <a:rPr lang="en-GB" sz="2000" b="1" dirty="0">
                <a:latin typeface="Courier New Bold"/>
              </a:rPr>
              <a:t>*</a:t>
            </a:r>
            <a:r>
              <a:rPr lang="en-GB" sz="2000" b="1" dirty="0" err="1">
                <a:latin typeface="Courier New Bold"/>
              </a:rPr>
              <a:t>N+k</a:t>
            </a:r>
            <a:r>
              <a:rPr lang="en-GB" sz="2000" b="1" dirty="0">
                <a:latin typeface="Courier New Bold"/>
              </a:rPr>
              <a:t>]*B[k*</a:t>
            </a:r>
            <a:r>
              <a:rPr lang="en-GB" sz="2000" b="1" dirty="0" err="1">
                <a:latin typeface="Courier New Bold"/>
              </a:rPr>
              <a:t>N+j</a:t>
            </a:r>
            <a:r>
              <a:rPr lang="en-GB" sz="2000" b="1" dirty="0">
                <a:latin typeface="Courier New Bold"/>
              </a:rPr>
              <a:t>];</a:t>
            </a:r>
          </a:p>
          <a:p>
            <a:pPr marL="0" indent="0">
              <a:buFont typeface="Arial" pitchFamily="34" charset="0"/>
              <a:buNone/>
            </a:pPr>
            <a:r>
              <a:rPr lang="en-GB" sz="2000" b="1" dirty="0">
                <a:latin typeface="Courier New Bold"/>
              </a:rPr>
              <a:t>  </a:t>
            </a:r>
          </a:p>
          <a:p>
            <a:pPr marL="0" indent="0">
              <a:buNone/>
            </a:pPr>
            <a:r>
              <a:rPr lang="en-GB" sz="2000" b="1" dirty="0">
                <a:latin typeface="Courier New Bold"/>
              </a:rPr>
              <a:t>  C[</a:t>
            </a:r>
            <a:r>
              <a:rPr lang="en-GB" sz="2000" b="1" dirty="0" err="1">
                <a:latin typeface="Courier New Bold"/>
              </a:rPr>
              <a:t>i</a:t>
            </a:r>
            <a:r>
              <a:rPr lang="en-GB" sz="2000" b="1" dirty="0">
                <a:latin typeface="Courier New Bold"/>
              </a:rPr>
              <a:t>*</a:t>
            </a:r>
            <a:r>
              <a:rPr lang="en-GB" sz="2000" b="1" dirty="0" err="1">
                <a:latin typeface="Courier New Bold"/>
              </a:rPr>
              <a:t>N+j</a:t>
            </a:r>
            <a:r>
              <a:rPr lang="en-GB" sz="2000" b="1" dirty="0">
                <a:latin typeface="Courier New Bold"/>
              </a:rPr>
              <a:t>] = </a:t>
            </a:r>
            <a:r>
              <a:rPr lang="en-GB" sz="2000" b="1" dirty="0" err="1">
                <a:latin typeface="Courier New Bold"/>
              </a:rPr>
              <a:t>tmp</a:t>
            </a:r>
            <a:r>
              <a:rPr lang="en-GB" sz="2000" b="1" dirty="0">
                <a:latin typeface="Courier New Bold"/>
              </a:rPr>
              <a:t>;</a:t>
            </a:r>
          </a:p>
          <a:p>
            <a:pPr marL="0" indent="0">
              <a:buFont typeface="Arial" pitchFamily="34" charset="0"/>
              <a:buNone/>
            </a:pPr>
            <a:r>
              <a:rPr lang="en-GB" sz="2000" b="1" dirty="0">
                <a:latin typeface="Courier New Bold"/>
              </a:rPr>
              <a:t>}</a:t>
            </a:r>
          </a:p>
        </p:txBody>
      </p:sp>
      <p:sp>
        <p:nvSpPr>
          <p:cNvPr id="7" name="Rectangle 6"/>
          <p:cNvSpPr/>
          <p:nvPr/>
        </p:nvSpPr>
        <p:spPr>
          <a:xfrm>
            <a:off x="1187624" y="908720"/>
            <a:ext cx="7056784" cy="646331"/>
          </a:xfrm>
          <a:prstGeom prst="rect">
            <a:avLst/>
          </a:prstGeom>
        </p:spPr>
        <p:txBody>
          <a:bodyPr wrap="square">
            <a:spAutoFit/>
          </a:bodyPr>
          <a:lstStyle/>
          <a:p>
            <a:pPr algn="ctr"/>
            <a:r>
              <a:rPr lang="en-GB" dirty="0">
                <a:solidFill>
                  <a:schemeClr val="accent1"/>
                </a:solidFill>
                <a:latin typeface="+mj-lt"/>
              </a:rPr>
              <a:t>Rearrange and use a local scalar for intermediate C element values (a common optimization in matrix multiplication functions) </a:t>
            </a:r>
          </a:p>
        </p:txBody>
      </p:sp>
      <p:sp>
        <p:nvSpPr>
          <p:cNvPr id="5" name="Slide Number Placeholder 4">
            <a:extLst>
              <a:ext uri="{FF2B5EF4-FFF2-40B4-BE49-F238E27FC236}">
                <a16:creationId xmlns:a16="http://schemas.microsoft.com/office/drawing/2014/main" id="{2C61A483-B5D1-2642-9073-418665F16C10}"/>
              </a:ext>
            </a:extLst>
          </p:cNvPr>
          <p:cNvSpPr>
            <a:spLocks noGrp="1"/>
          </p:cNvSpPr>
          <p:nvPr>
            <p:ph type="sldNum" sz="quarter" idx="12"/>
          </p:nvPr>
        </p:nvSpPr>
        <p:spPr/>
        <p:txBody>
          <a:bodyPr/>
          <a:lstStyle/>
          <a:p>
            <a:fld id="{10338BC4-165C-45BE-83FF-C9C7D8E962C5}" type="slidenum">
              <a:rPr lang="en-GB" smtClean="0"/>
              <a:pPr/>
              <a:t>109</a:t>
            </a:fld>
            <a:endParaRPr lang="en-GB"/>
          </a:p>
        </p:txBody>
      </p:sp>
    </p:spTree>
    <p:extLst>
      <p:ext uri="{BB962C8B-B14F-4D97-AF65-F5344CB8AC3E}">
        <p14:creationId xmlns:p14="http://schemas.microsoft.com/office/powerpoint/2010/main" val="36208929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GB" dirty="0"/>
              <a:t>Some notes on setting up </a:t>
            </a:r>
            <a:r>
              <a:rPr lang="en-GB" dirty="0" err="1"/>
              <a:t>OpenCL</a:t>
            </a:r>
            <a:endParaRPr lang="en-GB" dirty="0"/>
          </a:p>
        </p:txBody>
      </p:sp>
      <p:sp>
        <p:nvSpPr>
          <p:cNvPr id="5" name="Content Placeholder 4"/>
          <p:cNvSpPr>
            <a:spLocks noGrp="1"/>
          </p:cNvSpPr>
          <p:nvPr>
            <p:ph idx="1"/>
          </p:nvPr>
        </p:nvSpPr>
        <p:spPr>
          <a:xfrm>
            <a:off x="179512" y="1600200"/>
            <a:ext cx="8856984" cy="4853136"/>
          </a:xfrm>
        </p:spPr>
        <p:txBody>
          <a:bodyPr>
            <a:normAutofit lnSpcReduction="10000"/>
          </a:bodyPr>
          <a:lstStyle/>
          <a:p>
            <a:r>
              <a:rPr lang="en-GB" dirty="0"/>
              <a:t>We will provide access to a machine with OpenCL implementations already installed</a:t>
            </a:r>
          </a:p>
          <a:p>
            <a:r>
              <a:rPr lang="en-GB" dirty="0"/>
              <a:t>We also provide some instructions for setting up OpenCL on your machine for a variety of major platforms and device types</a:t>
            </a:r>
          </a:p>
          <a:p>
            <a:pPr lvl="1"/>
            <a:r>
              <a:rPr lang="en-GB" dirty="0"/>
              <a:t>AMD CPU, GPU and APU</a:t>
            </a:r>
          </a:p>
          <a:p>
            <a:pPr lvl="1"/>
            <a:r>
              <a:rPr lang="en-GB" dirty="0"/>
              <a:t>Intel CPU</a:t>
            </a:r>
          </a:p>
          <a:p>
            <a:pPr lvl="1"/>
            <a:r>
              <a:rPr lang="en-GB" dirty="0"/>
              <a:t>NVIDIA GPU</a:t>
            </a:r>
          </a:p>
          <a:p>
            <a:r>
              <a:rPr lang="en-GB" dirty="0"/>
              <a:t>For the Linux setup slides we assume you are running 64-bit Ubuntu 12.04 LTS</a:t>
            </a:r>
          </a:p>
        </p:txBody>
      </p:sp>
      <p:sp>
        <p:nvSpPr>
          <p:cNvPr id="2" name="Slide Number Placeholder 1">
            <a:extLst>
              <a:ext uri="{FF2B5EF4-FFF2-40B4-BE49-F238E27FC236}">
                <a16:creationId xmlns:a16="http://schemas.microsoft.com/office/drawing/2014/main" id="{62662AC4-E7C3-EF4D-AF2B-C104C58A2EE0}"/>
              </a:ext>
            </a:extLst>
          </p:cNvPr>
          <p:cNvSpPr>
            <a:spLocks noGrp="1"/>
          </p:cNvSpPr>
          <p:nvPr>
            <p:ph type="sldNum" sz="quarter" idx="12"/>
          </p:nvPr>
        </p:nvSpPr>
        <p:spPr/>
        <p:txBody>
          <a:bodyPr/>
          <a:lstStyle/>
          <a:p>
            <a:fld id="{10338BC4-165C-45BE-83FF-C9C7D8E962C5}" type="slidenum">
              <a:rPr lang="en-GB" smtClean="0"/>
              <a:pPr/>
              <a:t>11</a:t>
            </a:fld>
            <a:endParaRPr lang="en-GB"/>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314307" y="1549235"/>
            <a:ext cx="4829693" cy="4324261"/>
          </a:xfrm>
          <a:prstGeom prst="rect">
            <a:avLst/>
          </a:prstGeom>
          <a:solidFill>
            <a:srgbClr val="FFFFFF"/>
          </a:solidFill>
        </p:spPr>
        <p:txBody>
          <a:bodyPr wrap="square">
            <a:spAutoFit/>
          </a:bodyPr>
          <a:lstStyle/>
          <a:p>
            <a:r>
              <a:rPr lang="en-US" sz="1100" b="1" dirty="0">
                <a:solidFill>
                  <a:schemeClr val="tx1"/>
                </a:solidFill>
                <a:latin typeface="Courier New Bold"/>
              </a:rPr>
              <a:t>  // Setup the buffers, initialize matrices,</a:t>
            </a:r>
          </a:p>
          <a:p>
            <a:r>
              <a:rPr lang="en-US" sz="1100" b="1" dirty="0">
                <a:latin typeface="Courier New Bold"/>
              </a:rPr>
              <a:t>  //</a:t>
            </a:r>
            <a:r>
              <a:rPr lang="en-US" sz="1100" b="1" dirty="0">
                <a:solidFill>
                  <a:schemeClr val="tx1"/>
                </a:solidFill>
                <a:latin typeface="Courier New Bold"/>
              </a:rPr>
              <a:t> and write them into global memory</a:t>
            </a:r>
          </a:p>
          <a:p>
            <a:r>
              <a:rPr lang="en-GB" sz="1100" b="1" dirty="0">
                <a:solidFill>
                  <a:schemeClr val="tx1"/>
                </a:solidFill>
                <a:latin typeface="Courier New Bold"/>
              </a:rPr>
              <a:t>  cl::Buffer </a:t>
            </a:r>
            <a:r>
              <a:rPr lang="en-GB" sz="1100" b="1" dirty="0" err="1">
                <a:solidFill>
                  <a:schemeClr val="tx1"/>
                </a:solidFill>
                <a:latin typeface="Courier New Bold"/>
              </a:rPr>
              <a:t>d_a</a:t>
            </a:r>
            <a:r>
              <a:rPr lang="en-GB" sz="1100" b="1" dirty="0">
                <a:solidFill>
                  <a:schemeClr val="tx1"/>
                </a:solidFill>
                <a:latin typeface="Courier New Bold"/>
              </a:rPr>
              <a:t>(context, begin(</a:t>
            </a:r>
            <a:r>
              <a:rPr lang="en-GB" sz="1100" b="1" dirty="0" err="1">
                <a:solidFill>
                  <a:schemeClr val="tx1"/>
                </a:solidFill>
                <a:latin typeface="Courier New Bold"/>
              </a:rPr>
              <a:t>h_A</a:t>
            </a:r>
            <a:r>
              <a:rPr lang="en-GB" sz="1100" b="1" dirty="0">
                <a:solidFill>
                  <a:schemeClr val="tx1"/>
                </a:solidFill>
                <a:latin typeface="Courier New Bold"/>
              </a:rPr>
              <a:t>), end(</a:t>
            </a:r>
            <a:r>
              <a:rPr lang="en-GB" sz="1100" b="1" dirty="0" err="1">
                <a:solidFill>
                  <a:schemeClr val="tx1"/>
                </a:solidFill>
                <a:latin typeface="Courier New Bold"/>
              </a:rPr>
              <a:t>h_A</a:t>
            </a:r>
            <a:r>
              <a:rPr lang="en-GB" sz="1100" b="1" dirty="0">
                <a:solidFill>
                  <a:schemeClr val="tx1"/>
                </a:solidFill>
                <a:latin typeface="Courier New Bold"/>
              </a:rPr>
              <a:t>), true);</a:t>
            </a:r>
            <a:endParaRPr lang="en-US" sz="1100" b="1" dirty="0">
              <a:solidFill>
                <a:schemeClr val="tx1"/>
              </a:solidFill>
              <a:latin typeface="Courier New Bold"/>
            </a:endParaRPr>
          </a:p>
          <a:p>
            <a:r>
              <a:rPr lang="en-GB" sz="1100" b="1" dirty="0">
                <a:solidFill>
                  <a:schemeClr val="tx1"/>
                </a:solidFill>
                <a:latin typeface="Courier New Bold"/>
              </a:rPr>
              <a:t>  cl::Buffer </a:t>
            </a:r>
            <a:r>
              <a:rPr lang="en-GB" sz="1100" b="1" dirty="0" err="1">
                <a:solidFill>
                  <a:schemeClr val="tx1"/>
                </a:solidFill>
                <a:latin typeface="Courier New Bold"/>
              </a:rPr>
              <a:t>d_b</a:t>
            </a:r>
            <a:r>
              <a:rPr lang="en-GB" sz="1100" b="1" dirty="0">
                <a:solidFill>
                  <a:schemeClr val="tx1"/>
                </a:solidFill>
                <a:latin typeface="Courier New Bold"/>
              </a:rPr>
              <a:t>(context, begin(</a:t>
            </a:r>
            <a:r>
              <a:rPr lang="en-GB" sz="1100" b="1" dirty="0" err="1">
                <a:solidFill>
                  <a:schemeClr val="tx1"/>
                </a:solidFill>
                <a:latin typeface="Courier New Bold"/>
              </a:rPr>
              <a:t>h_B</a:t>
            </a:r>
            <a:r>
              <a:rPr lang="en-GB" sz="1100" b="1" dirty="0">
                <a:solidFill>
                  <a:schemeClr val="tx1"/>
                </a:solidFill>
                <a:latin typeface="Courier New Bold"/>
              </a:rPr>
              <a:t>), end(</a:t>
            </a:r>
            <a:r>
              <a:rPr lang="en-GB" sz="1100" b="1" dirty="0" err="1">
                <a:solidFill>
                  <a:schemeClr val="tx1"/>
                </a:solidFill>
                <a:latin typeface="Courier New Bold"/>
              </a:rPr>
              <a:t>h_B</a:t>
            </a:r>
            <a:r>
              <a:rPr lang="en-GB" sz="1100" b="1" dirty="0">
                <a:solidFill>
                  <a:schemeClr val="tx1"/>
                </a:solidFill>
                <a:latin typeface="Courier New Bold"/>
              </a:rPr>
              <a:t>), true);</a:t>
            </a:r>
            <a:endParaRPr lang="en-US" sz="1100" b="1" dirty="0">
              <a:solidFill>
                <a:schemeClr val="tx1"/>
              </a:solidFill>
              <a:latin typeface="Courier New Bold"/>
            </a:endParaRPr>
          </a:p>
          <a:p>
            <a:r>
              <a:rPr lang="en-US" sz="1100" b="1" dirty="0">
                <a:solidFill>
                  <a:schemeClr val="tx1"/>
                </a:solidFill>
                <a:latin typeface="Courier New Bold"/>
              </a:rPr>
              <a:t>  cl::Buffer </a:t>
            </a:r>
            <a:r>
              <a:rPr lang="en-US" sz="1100" b="1" dirty="0" err="1">
                <a:solidFill>
                  <a:schemeClr val="tx1"/>
                </a:solidFill>
                <a:latin typeface="Courier New Bold"/>
              </a:rPr>
              <a:t>d_c</a:t>
            </a:r>
            <a:r>
              <a:rPr lang="en-US" sz="1100" b="1" dirty="0">
                <a:solidFill>
                  <a:schemeClr val="tx1"/>
                </a:solidFill>
                <a:latin typeface="Courier New Bold"/>
              </a:rPr>
              <a:t>(context, CL_MEM_WRITE_ONLY,</a:t>
            </a:r>
          </a:p>
          <a:p>
            <a:r>
              <a:rPr lang="en-US" sz="1100" b="1" dirty="0">
                <a:solidFill>
                  <a:schemeClr val="tx1"/>
                </a:solidFill>
                <a:latin typeface="Courier New Bold"/>
              </a:rPr>
              <a:t>                              </a:t>
            </a:r>
            <a:r>
              <a:rPr lang="en-US" sz="1100" b="1" dirty="0" err="1">
                <a:solidFill>
                  <a:schemeClr val="tx1"/>
                </a:solidFill>
                <a:latin typeface="Courier New Bold"/>
              </a:rPr>
              <a:t>sizeof</a:t>
            </a:r>
            <a:r>
              <a:rPr lang="en-US" sz="1100" b="1" dirty="0">
                <a:solidFill>
                  <a:schemeClr val="tx1"/>
                </a:solidFill>
                <a:latin typeface="Courier New Bold"/>
              </a:rPr>
              <a:t>(float) * </a:t>
            </a:r>
            <a:r>
              <a:rPr lang="en-US" sz="1100" b="1" dirty="0">
                <a:latin typeface="Courier New Bold"/>
              </a:rPr>
              <a:t>size</a:t>
            </a:r>
            <a:r>
              <a:rPr lang="en-US" sz="1100" b="1" dirty="0">
                <a:solidFill>
                  <a:schemeClr val="tx1"/>
                </a:solidFill>
                <a:latin typeface="Courier New Bold"/>
              </a:rPr>
              <a:t>);</a:t>
            </a:r>
          </a:p>
          <a:p>
            <a:endParaRPr lang="en-US" sz="1100" b="1" dirty="0">
              <a:solidFill>
                <a:schemeClr val="tx1"/>
              </a:solidFill>
              <a:latin typeface="Courier New Bold"/>
            </a:endParaRPr>
          </a:p>
          <a:p>
            <a:r>
              <a:rPr lang="en-US" sz="1100" b="1" dirty="0">
                <a:solidFill>
                  <a:schemeClr val="tx1"/>
                </a:solidFill>
                <a:latin typeface="Courier New Bold"/>
              </a:rPr>
              <a:t> </a:t>
            </a:r>
          </a:p>
          <a:p>
            <a:endParaRPr lang="en-US" sz="1100" b="1" dirty="0">
              <a:solidFill>
                <a:schemeClr val="tx1"/>
              </a:solidFill>
              <a:latin typeface="Courier New Bold"/>
            </a:endParaRPr>
          </a:p>
          <a:p>
            <a:r>
              <a:rPr lang="da-DK" sz="1100" b="1" dirty="0">
                <a:solidFill>
                  <a:schemeClr val="tx1"/>
                </a:solidFill>
                <a:latin typeface="Courier New Bold"/>
              </a:rPr>
              <a:t>  cl::</a:t>
            </a:r>
            <a:r>
              <a:rPr lang="da-DK" sz="1100" b="1" dirty="0" err="1">
                <a:solidFill>
                  <a:schemeClr val="tx1"/>
                </a:solidFill>
                <a:latin typeface="Courier New Bold"/>
              </a:rPr>
              <a:t>KernelFunctor</a:t>
            </a:r>
            <a:endParaRPr lang="da-DK" sz="1100" b="1" dirty="0">
              <a:solidFill>
                <a:schemeClr val="tx1"/>
              </a:solidFill>
              <a:latin typeface="Courier New Bold"/>
            </a:endParaRPr>
          </a:p>
          <a:p>
            <a:r>
              <a:rPr lang="da-DK" sz="1100" b="1" dirty="0">
                <a:latin typeface="Courier New Bold"/>
              </a:rPr>
              <a:t>               &lt;</a:t>
            </a:r>
            <a:r>
              <a:rPr lang="da-DK" sz="1100" b="1" dirty="0" err="1">
                <a:latin typeface="Courier New Bold"/>
              </a:rPr>
              <a:t>int,cl</a:t>
            </a:r>
            <a:r>
              <a:rPr lang="da-DK" sz="1100" b="1" dirty="0">
                <a:solidFill>
                  <a:schemeClr val="tx1"/>
                </a:solidFill>
                <a:latin typeface="Courier New Bold"/>
              </a:rPr>
              <a:t>::Buffer, cl::Buffer, cl::Buffer&gt; </a:t>
            </a:r>
          </a:p>
          <a:p>
            <a:r>
              <a:rPr lang="da-DK" sz="1100" b="1" dirty="0">
                <a:latin typeface="Courier New Bold"/>
              </a:rPr>
              <a:t>               naive(</a:t>
            </a:r>
            <a:r>
              <a:rPr lang="da-DK" sz="1100" b="1" dirty="0">
                <a:solidFill>
                  <a:schemeClr val="tx1"/>
                </a:solidFill>
                <a:latin typeface="Courier New Bold"/>
              </a:rPr>
              <a:t>program, "mmul");</a:t>
            </a:r>
          </a:p>
          <a:p>
            <a:endParaRPr lang="en-US" sz="1100" b="1" dirty="0">
              <a:solidFill>
                <a:schemeClr val="tx1"/>
              </a:solidFill>
              <a:latin typeface="Courier New Bold"/>
            </a:endParaRPr>
          </a:p>
          <a:p>
            <a:r>
              <a:rPr lang="en-US" sz="1100" b="1" dirty="0">
                <a:solidFill>
                  <a:schemeClr val="tx1"/>
                </a:solidFill>
                <a:latin typeface="Courier New Bold"/>
              </a:rPr>
              <a:t>  </a:t>
            </a:r>
            <a:r>
              <a:rPr lang="en-US" sz="1100" b="1" dirty="0" err="1">
                <a:solidFill>
                  <a:schemeClr val="tx1"/>
                </a:solidFill>
                <a:latin typeface="Courier New Bold"/>
              </a:rPr>
              <a:t>zero_mat</a:t>
            </a:r>
            <a:r>
              <a:rPr lang="en-US" sz="1100" b="1" dirty="0">
                <a:solidFill>
                  <a:schemeClr val="tx1"/>
                </a:solidFill>
                <a:latin typeface="Courier New Bold"/>
              </a:rPr>
              <a:t>(N, </a:t>
            </a:r>
            <a:r>
              <a:rPr lang="en-US" sz="1100" b="1" dirty="0" err="1">
                <a:solidFill>
                  <a:schemeClr val="tx1"/>
                </a:solidFill>
                <a:latin typeface="Courier New Bold"/>
              </a:rPr>
              <a:t>h_C</a:t>
            </a:r>
            <a:r>
              <a:rPr lang="en-US" sz="1100" b="1" dirty="0">
                <a:solidFill>
                  <a:schemeClr val="tx1"/>
                </a:solidFill>
                <a:latin typeface="Courier New Bold"/>
              </a:rPr>
              <a:t>);</a:t>
            </a:r>
          </a:p>
          <a:p>
            <a:r>
              <a:rPr lang="en-US" sz="1100" b="1" dirty="0">
                <a:solidFill>
                  <a:schemeClr val="tx1"/>
                </a:solidFill>
                <a:latin typeface="Courier New Bold"/>
              </a:rPr>
              <a:t>  </a:t>
            </a:r>
            <a:r>
              <a:rPr lang="en-US" sz="1100" b="1" dirty="0" err="1">
                <a:solidFill>
                  <a:schemeClr val="tx1"/>
                </a:solidFill>
                <a:latin typeface="Courier New Bold"/>
              </a:rPr>
              <a:t>start_time</a:t>
            </a:r>
            <a:r>
              <a:rPr lang="en-US" sz="1100" b="1" dirty="0">
                <a:solidFill>
                  <a:schemeClr val="tx1"/>
                </a:solidFill>
                <a:latin typeface="Courier New Bold"/>
              </a:rPr>
              <a:t> = </a:t>
            </a:r>
            <a:r>
              <a:rPr lang="en-US" sz="1100" b="1" dirty="0" err="1">
                <a:solidFill>
                  <a:schemeClr val="tx1"/>
                </a:solidFill>
                <a:latin typeface="Courier New Bold"/>
              </a:rPr>
              <a:t>wtime</a:t>
            </a:r>
            <a:r>
              <a:rPr lang="en-US" sz="1100" b="1" dirty="0">
                <a:solidFill>
                  <a:schemeClr val="tx1"/>
                </a:solidFill>
                <a:latin typeface="Courier New Bold"/>
              </a:rPr>
              <a:t>();</a:t>
            </a:r>
          </a:p>
          <a:p>
            <a:endParaRPr lang="en-US" sz="1100" b="1" dirty="0">
              <a:solidFill>
                <a:schemeClr val="tx1"/>
              </a:solidFill>
              <a:latin typeface="Courier New Bold"/>
            </a:endParaRPr>
          </a:p>
          <a:p>
            <a:r>
              <a:rPr lang="en-US" sz="1100" b="1" dirty="0">
                <a:latin typeface="Courier New Bold"/>
              </a:rPr>
              <a:t>  naive</a:t>
            </a:r>
            <a:r>
              <a:rPr lang="en-US" sz="1100" b="1" dirty="0">
                <a:solidFill>
                  <a:schemeClr val="tx1"/>
                </a:solidFill>
                <a:latin typeface="Courier New Bold"/>
              </a:rPr>
              <a:t>(cl::</a:t>
            </a:r>
            <a:r>
              <a:rPr lang="en-US" sz="1100" b="1" dirty="0" err="1">
                <a:solidFill>
                  <a:schemeClr val="tx1"/>
                </a:solidFill>
                <a:latin typeface="Courier New Bold"/>
              </a:rPr>
              <a:t>EnqueueArgs</a:t>
            </a:r>
            <a:r>
              <a:rPr lang="en-US" sz="1100" b="1" dirty="0">
                <a:solidFill>
                  <a:schemeClr val="tx1"/>
                </a:solidFill>
                <a:latin typeface="Courier New Bold"/>
              </a:rPr>
              <a:t>(</a:t>
            </a:r>
            <a:r>
              <a:rPr lang="de-DE" sz="1100" b="1" dirty="0" err="1">
                <a:latin typeface="Courier New Bold"/>
              </a:rPr>
              <a:t>queue</a:t>
            </a:r>
            <a:r>
              <a:rPr lang="de-DE" sz="1100" b="1" dirty="0">
                <a:latin typeface="Courier New Bold"/>
              </a:rPr>
              <a:t>, cl::</a:t>
            </a:r>
            <a:r>
              <a:rPr lang="de-DE" sz="1100" b="1" dirty="0" err="1">
                <a:latin typeface="Courier New Bold"/>
              </a:rPr>
              <a:t>NDRange</a:t>
            </a:r>
            <a:r>
              <a:rPr lang="de-DE" sz="1100" b="1" dirty="0">
                <a:latin typeface="Courier New Bold"/>
              </a:rPr>
              <a:t>(N, N)),</a:t>
            </a:r>
          </a:p>
          <a:p>
            <a:r>
              <a:rPr lang="de-DE" sz="1100" b="1" dirty="0">
                <a:latin typeface="Courier New Bold"/>
              </a:rPr>
              <a:t>        N, </a:t>
            </a:r>
            <a:r>
              <a:rPr lang="de-DE" sz="1100" b="1" dirty="0" err="1">
                <a:latin typeface="Courier New Bold"/>
              </a:rPr>
              <a:t>d_a</a:t>
            </a:r>
            <a:r>
              <a:rPr lang="de-DE" sz="1100" b="1" dirty="0">
                <a:latin typeface="Courier New Bold"/>
              </a:rPr>
              <a:t>, </a:t>
            </a:r>
            <a:r>
              <a:rPr lang="de-DE" sz="1100" b="1" dirty="0" err="1">
                <a:latin typeface="Courier New Bold"/>
              </a:rPr>
              <a:t>d_b</a:t>
            </a:r>
            <a:r>
              <a:rPr lang="de-DE" sz="1100" b="1" dirty="0">
                <a:latin typeface="Courier New Bold"/>
              </a:rPr>
              <a:t>, </a:t>
            </a:r>
            <a:r>
              <a:rPr lang="de-DE" sz="1100" b="1" dirty="0" err="1">
                <a:latin typeface="Courier New Bold"/>
              </a:rPr>
              <a:t>d_c</a:t>
            </a:r>
            <a:r>
              <a:rPr lang="en-US" sz="1100" b="1" dirty="0">
                <a:solidFill>
                  <a:schemeClr val="tx1"/>
                </a:solidFill>
                <a:latin typeface="Courier New Bold"/>
              </a:rPr>
              <a:t>);</a:t>
            </a:r>
          </a:p>
          <a:p>
            <a:endParaRPr lang="en-US" sz="1100" b="1" dirty="0">
              <a:solidFill>
                <a:schemeClr val="tx1"/>
              </a:solidFill>
              <a:latin typeface="Courier New Bold"/>
            </a:endParaRPr>
          </a:p>
          <a:p>
            <a:r>
              <a:rPr lang="en-US" sz="1100" b="1" dirty="0">
                <a:latin typeface="Courier New Bold"/>
              </a:rPr>
              <a:t>  </a:t>
            </a:r>
            <a:r>
              <a:rPr lang="en-US" sz="1100" b="1" dirty="0" err="1">
                <a:latin typeface="Courier New Bold"/>
              </a:rPr>
              <a:t>run_time</a:t>
            </a:r>
            <a:r>
              <a:rPr lang="en-US" sz="1100" b="1" dirty="0">
                <a:latin typeface="Courier New Bold"/>
              </a:rPr>
              <a:t>  = </a:t>
            </a:r>
            <a:r>
              <a:rPr lang="en-US" sz="1100" b="1" dirty="0" err="1">
                <a:latin typeface="Courier New Bold"/>
              </a:rPr>
              <a:t>wtime</a:t>
            </a:r>
            <a:r>
              <a:rPr lang="en-US" sz="1100" b="1" dirty="0">
                <a:latin typeface="Courier New Bold"/>
              </a:rPr>
              <a:t>() - </a:t>
            </a:r>
            <a:r>
              <a:rPr lang="en-US" sz="1100" b="1" dirty="0" err="1">
                <a:latin typeface="Courier New Bold"/>
              </a:rPr>
              <a:t>start_time</a:t>
            </a:r>
            <a:r>
              <a:rPr lang="en-US" sz="1100" b="1" dirty="0">
                <a:latin typeface="Courier New Bold"/>
              </a:rPr>
              <a:t>;</a:t>
            </a:r>
          </a:p>
          <a:p>
            <a:endParaRPr lang="en-US" sz="1100" b="1" dirty="0">
              <a:latin typeface="Courier New Bold"/>
            </a:endParaRPr>
          </a:p>
          <a:p>
            <a:r>
              <a:rPr lang="en-GB" sz="1100" b="1" dirty="0">
                <a:solidFill>
                  <a:schemeClr val="tx1"/>
                </a:solidFill>
                <a:latin typeface="Courier New Bold"/>
              </a:rPr>
              <a:t>  cl::copy(queue, </a:t>
            </a:r>
            <a:r>
              <a:rPr lang="en-GB" sz="1100" b="1" dirty="0" err="1">
                <a:solidFill>
                  <a:schemeClr val="tx1"/>
                </a:solidFill>
                <a:latin typeface="Courier New Bold"/>
              </a:rPr>
              <a:t>d_c</a:t>
            </a:r>
            <a:r>
              <a:rPr lang="en-GB" sz="1100" b="1" dirty="0">
                <a:solidFill>
                  <a:schemeClr val="tx1"/>
                </a:solidFill>
                <a:latin typeface="Courier New Bold"/>
              </a:rPr>
              <a:t>, begin(</a:t>
            </a:r>
            <a:r>
              <a:rPr lang="en-GB" sz="1100" b="1" dirty="0" err="1">
                <a:solidFill>
                  <a:schemeClr val="tx1"/>
                </a:solidFill>
                <a:latin typeface="Courier New Bold"/>
              </a:rPr>
              <a:t>h_C</a:t>
            </a:r>
            <a:r>
              <a:rPr lang="en-GB" sz="1100" b="1" dirty="0">
                <a:solidFill>
                  <a:schemeClr val="tx1"/>
                </a:solidFill>
                <a:latin typeface="Courier New Bold"/>
              </a:rPr>
              <a:t>), end(</a:t>
            </a:r>
            <a:r>
              <a:rPr lang="en-GB" sz="1100" b="1" dirty="0" err="1">
                <a:solidFill>
                  <a:schemeClr val="tx1"/>
                </a:solidFill>
                <a:latin typeface="Courier New Bold"/>
              </a:rPr>
              <a:t>h_C</a:t>
            </a:r>
            <a:r>
              <a:rPr lang="en-GB" sz="1100" b="1" dirty="0">
                <a:solidFill>
                  <a:schemeClr val="tx1"/>
                </a:solidFill>
                <a:latin typeface="Courier New Bold"/>
              </a:rPr>
              <a:t>));</a:t>
            </a:r>
          </a:p>
          <a:p>
            <a:endParaRPr lang="en-US" sz="1100" b="1" dirty="0">
              <a:solidFill>
                <a:schemeClr val="tx1"/>
              </a:solidFill>
              <a:latin typeface="Courier New Bold"/>
            </a:endParaRPr>
          </a:p>
          <a:p>
            <a:r>
              <a:rPr lang="en-US" sz="1100" b="1" dirty="0">
                <a:solidFill>
                  <a:schemeClr val="tx1"/>
                </a:solidFill>
                <a:latin typeface="Courier New Bold"/>
              </a:rPr>
              <a:t>  results(</a:t>
            </a:r>
            <a:r>
              <a:rPr lang="en-US" sz="1100" b="1" dirty="0">
                <a:latin typeface="Courier New Bold"/>
              </a:rPr>
              <a:t>N</a:t>
            </a:r>
            <a:r>
              <a:rPr lang="en-US" sz="1100" b="1" dirty="0">
                <a:solidFill>
                  <a:schemeClr val="tx1"/>
                </a:solidFill>
                <a:latin typeface="Courier New Bold"/>
              </a:rPr>
              <a:t>, </a:t>
            </a:r>
            <a:r>
              <a:rPr lang="en-US" sz="1100" b="1" dirty="0" err="1">
                <a:solidFill>
                  <a:schemeClr val="tx1"/>
                </a:solidFill>
                <a:latin typeface="Courier New Bold"/>
              </a:rPr>
              <a:t>h_C</a:t>
            </a:r>
            <a:r>
              <a:rPr lang="en-US" sz="1100" b="1" dirty="0">
                <a:solidFill>
                  <a:schemeClr val="tx1"/>
                </a:solidFill>
                <a:latin typeface="Courier New Bold"/>
              </a:rPr>
              <a:t>, </a:t>
            </a:r>
            <a:r>
              <a:rPr lang="en-US" sz="1100" b="1" dirty="0" err="1">
                <a:solidFill>
                  <a:schemeClr val="tx1"/>
                </a:solidFill>
                <a:latin typeface="Courier New Bold"/>
              </a:rPr>
              <a:t>run_time</a:t>
            </a:r>
            <a:r>
              <a:rPr lang="en-US" sz="1100" b="1" dirty="0">
                <a:solidFill>
                  <a:schemeClr val="tx1"/>
                </a:solidFill>
                <a:latin typeface="Courier New Bold"/>
              </a:rPr>
              <a:t>);</a:t>
            </a:r>
          </a:p>
          <a:p>
            <a:r>
              <a:rPr lang="en-US" sz="1100" b="1" dirty="0">
                <a:solidFill>
                  <a:schemeClr val="tx1"/>
                </a:solidFill>
                <a:latin typeface="Courier New Bold"/>
              </a:rPr>
              <a:t>}</a:t>
            </a:r>
          </a:p>
        </p:txBody>
      </p:sp>
      <p:sp>
        <p:nvSpPr>
          <p:cNvPr id="23" name="Rectangle 22"/>
          <p:cNvSpPr/>
          <p:nvPr/>
        </p:nvSpPr>
        <p:spPr>
          <a:xfrm>
            <a:off x="35496" y="1138673"/>
            <a:ext cx="4502590" cy="4832093"/>
          </a:xfrm>
          <a:prstGeom prst="rect">
            <a:avLst/>
          </a:prstGeom>
          <a:solidFill>
            <a:srgbClr val="FFFFFF"/>
          </a:solidFill>
        </p:spPr>
        <p:txBody>
          <a:bodyPr wrap="square">
            <a:spAutoFit/>
          </a:bodyPr>
          <a:lstStyle/>
          <a:p>
            <a:r>
              <a:rPr lang="en-US" sz="1100" b="1" dirty="0" err="1">
                <a:solidFill>
                  <a:schemeClr val="tx1"/>
                </a:solidFill>
                <a:latin typeface="Courier New Bold"/>
              </a:rPr>
              <a:t>int</a:t>
            </a:r>
            <a:r>
              <a:rPr lang="en-US" sz="1100" b="1" dirty="0">
                <a:solidFill>
                  <a:schemeClr val="tx1"/>
                </a:solidFill>
                <a:latin typeface="Courier New Bold"/>
              </a:rPr>
              <a:t> main(</a:t>
            </a:r>
            <a:r>
              <a:rPr lang="en-US" sz="1100" b="1" dirty="0" err="1">
                <a:solidFill>
                  <a:schemeClr val="tx1"/>
                </a:solidFill>
                <a:latin typeface="Courier New Bold"/>
              </a:rPr>
              <a:t>int</a:t>
            </a:r>
            <a:r>
              <a:rPr lang="en-US" sz="1100" b="1" dirty="0">
                <a:solidFill>
                  <a:schemeClr val="tx1"/>
                </a:solidFill>
                <a:latin typeface="Courier New Bold"/>
              </a:rPr>
              <a:t> </a:t>
            </a:r>
            <a:r>
              <a:rPr lang="en-US" sz="1100" b="1" dirty="0" err="1">
                <a:solidFill>
                  <a:schemeClr val="tx1"/>
                </a:solidFill>
                <a:latin typeface="Courier New Bold"/>
              </a:rPr>
              <a:t>argc</a:t>
            </a:r>
            <a:r>
              <a:rPr lang="en-US" sz="1100" b="1" dirty="0">
                <a:solidFill>
                  <a:schemeClr val="tx1"/>
                </a:solidFill>
                <a:latin typeface="Courier New Bold"/>
              </a:rPr>
              <a:t>, char *</a:t>
            </a:r>
            <a:r>
              <a:rPr lang="en-US" sz="1100" b="1" dirty="0" err="1">
                <a:solidFill>
                  <a:schemeClr val="tx1"/>
                </a:solidFill>
                <a:latin typeface="Courier New Bold"/>
              </a:rPr>
              <a:t>argv</a:t>
            </a:r>
            <a:r>
              <a:rPr lang="en-US" sz="1100" b="1" dirty="0">
                <a:solidFill>
                  <a:schemeClr val="tx1"/>
                </a:solidFill>
                <a:latin typeface="Courier New Bold"/>
              </a:rPr>
              <a:t>[])</a:t>
            </a:r>
          </a:p>
          <a:p>
            <a:r>
              <a:rPr lang="en-US" sz="1100" b="1" dirty="0">
                <a:solidFill>
                  <a:schemeClr val="tx1"/>
                </a:solidFill>
                <a:latin typeface="Courier New Bold"/>
              </a:rPr>
              <a:t>{</a:t>
            </a:r>
          </a:p>
          <a:p>
            <a:r>
              <a:rPr lang="en-US" sz="1100" b="1" dirty="0">
                <a:solidFill>
                  <a:schemeClr val="tx1"/>
                </a:solidFill>
                <a:latin typeface="Courier New Bold"/>
              </a:rPr>
              <a:t>  std::vector&lt;float&gt; </a:t>
            </a:r>
            <a:r>
              <a:rPr lang="en-US" sz="1100" b="1" dirty="0" err="1">
                <a:solidFill>
                  <a:schemeClr val="tx1"/>
                </a:solidFill>
                <a:latin typeface="Courier New Bold"/>
              </a:rPr>
              <a:t>h_A</a:t>
            </a:r>
            <a:r>
              <a:rPr lang="en-US" sz="1100" b="1" dirty="0">
                <a:solidFill>
                  <a:schemeClr val="tx1"/>
                </a:solidFill>
                <a:latin typeface="Courier New Bold"/>
              </a:rPr>
              <a:t>, </a:t>
            </a:r>
            <a:r>
              <a:rPr lang="en-US" sz="1100" b="1" dirty="0" err="1">
                <a:solidFill>
                  <a:schemeClr val="tx1"/>
                </a:solidFill>
                <a:latin typeface="Courier New Bold"/>
              </a:rPr>
              <a:t>h_B</a:t>
            </a:r>
            <a:r>
              <a:rPr lang="en-US" sz="1100" b="1" dirty="0">
                <a:solidFill>
                  <a:schemeClr val="tx1"/>
                </a:solidFill>
                <a:latin typeface="Courier New Bold"/>
              </a:rPr>
              <a:t>, </a:t>
            </a:r>
            <a:r>
              <a:rPr lang="en-US" sz="1100" b="1" dirty="0" err="1">
                <a:solidFill>
                  <a:schemeClr val="tx1"/>
                </a:solidFill>
                <a:latin typeface="Courier New Bold"/>
              </a:rPr>
              <a:t>h_C</a:t>
            </a:r>
            <a:r>
              <a:rPr lang="en-US" sz="1100" b="1" dirty="0">
                <a:solidFill>
                  <a:schemeClr val="tx1"/>
                </a:solidFill>
                <a:latin typeface="Courier New Bold"/>
              </a:rPr>
              <a:t>; // matrices</a:t>
            </a:r>
          </a:p>
          <a:p>
            <a:r>
              <a:rPr lang="en-US" sz="1100" b="1" dirty="0">
                <a:solidFill>
                  <a:schemeClr val="tx1"/>
                </a:solidFill>
                <a:latin typeface="Courier New Bold"/>
              </a:rPr>
              <a:t>  </a:t>
            </a:r>
            <a:r>
              <a:rPr lang="en-US" sz="1100" b="1" dirty="0" err="1">
                <a:solidFill>
                  <a:schemeClr val="tx1"/>
                </a:solidFill>
                <a:latin typeface="Courier New Bold"/>
              </a:rPr>
              <a:t>int</a:t>
            </a:r>
            <a:r>
              <a:rPr lang="en-US" sz="1100" b="1" dirty="0">
                <a:solidFill>
                  <a:schemeClr val="tx1"/>
                </a:solidFill>
                <a:latin typeface="Courier New Bold"/>
              </a:rPr>
              <a:t> N; // A[N][N],B[N][N],C[N][N]</a:t>
            </a:r>
          </a:p>
          <a:p>
            <a:r>
              <a:rPr lang="en-US" sz="1100" b="1" dirty="0">
                <a:solidFill>
                  <a:schemeClr val="tx1"/>
                </a:solidFill>
                <a:latin typeface="Courier New Bold"/>
              </a:rPr>
              <a:t>  </a:t>
            </a:r>
            <a:r>
              <a:rPr lang="en-US" sz="1100" b="1" dirty="0" err="1">
                <a:solidFill>
                  <a:schemeClr val="tx1"/>
                </a:solidFill>
                <a:latin typeface="Courier New Bold"/>
              </a:rPr>
              <a:t>int</a:t>
            </a:r>
            <a:r>
              <a:rPr lang="en-US" sz="1100" b="1" dirty="0">
                <a:solidFill>
                  <a:schemeClr val="tx1"/>
                </a:solidFill>
                <a:latin typeface="Courier New Bold"/>
              </a:rPr>
              <a:t> </a:t>
            </a:r>
            <a:r>
              <a:rPr lang="en-US" sz="1100" b="1" dirty="0" err="1">
                <a:solidFill>
                  <a:schemeClr val="tx1"/>
                </a:solidFill>
                <a:latin typeface="Courier New Bold"/>
              </a:rPr>
              <a:t>i</a:t>
            </a:r>
            <a:r>
              <a:rPr lang="en-US" sz="1100" b="1" dirty="0">
                <a:solidFill>
                  <a:schemeClr val="tx1"/>
                </a:solidFill>
                <a:latin typeface="Courier New Bold"/>
              </a:rPr>
              <a:t>, err; </a:t>
            </a:r>
          </a:p>
          <a:p>
            <a:r>
              <a:rPr lang="en-US" sz="1100" b="1" dirty="0">
                <a:solidFill>
                  <a:schemeClr val="tx1"/>
                </a:solidFill>
                <a:latin typeface="Courier New Bold"/>
              </a:rPr>
              <a:t>  </a:t>
            </a:r>
            <a:r>
              <a:rPr lang="en-US" sz="1100" b="1" dirty="0" err="1">
                <a:solidFill>
                  <a:schemeClr val="tx1"/>
                </a:solidFill>
                <a:latin typeface="Courier New Bold"/>
              </a:rPr>
              <a:t>int</a:t>
            </a:r>
            <a:r>
              <a:rPr lang="en-US" sz="1100" b="1" dirty="0">
                <a:solidFill>
                  <a:schemeClr val="tx1"/>
                </a:solidFill>
                <a:latin typeface="Courier New Bold"/>
              </a:rPr>
              <a:t> size; // </a:t>
            </a:r>
            <a:r>
              <a:rPr lang="en-US" sz="1100" b="1" dirty="0" err="1">
                <a:solidFill>
                  <a:schemeClr val="tx1"/>
                </a:solidFill>
                <a:latin typeface="Courier New Bold"/>
              </a:rPr>
              <a:t>num</a:t>
            </a:r>
            <a:r>
              <a:rPr lang="en-US" sz="1100" b="1" dirty="0">
                <a:solidFill>
                  <a:schemeClr val="tx1"/>
                </a:solidFill>
                <a:latin typeface="Courier New Bold"/>
              </a:rPr>
              <a:t> elements in each matrix</a:t>
            </a:r>
          </a:p>
          <a:p>
            <a:r>
              <a:rPr lang="en-US" sz="1100" b="1" dirty="0">
                <a:solidFill>
                  <a:schemeClr val="tx1"/>
                </a:solidFill>
                <a:latin typeface="Courier New Bold"/>
              </a:rPr>
              <a:t>  double </a:t>
            </a:r>
            <a:r>
              <a:rPr lang="en-US" sz="1100" b="1" dirty="0" err="1">
                <a:solidFill>
                  <a:schemeClr val="tx1"/>
                </a:solidFill>
                <a:latin typeface="Courier New Bold"/>
              </a:rPr>
              <a:t>start_time</a:t>
            </a:r>
            <a:r>
              <a:rPr lang="en-US" sz="1100" b="1" dirty="0">
                <a:solidFill>
                  <a:schemeClr val="tx1"/>
                </a:solidFill>
                <a:latin typeface="Courier New Bold"/>
              </a:rPr>
              <a:t>, </a:t>
            </a:r>
            <a:r>
              <a:rPr lang="en-US" sz="1100" b="1" dirty="0" err="1">
                <a:solidFill>
                  <a:schemeClr val="tx1"/>
                </a:solidFill>
                <a:latin typeface="Courier New Bold"/>
              </a:rPr>
              <a:t>run_time</a:t>
            </a:r>
            <a:r>
              <a:rPr lang="en-US" sz="1100" b="1" dirty="0">
                <a:solidFill>
                  <a:schemeClr val="tx1"/>
                </a:solidFill>
                <a:latin typeface="Courier New Bold"/>
              </a:rPr>
              <a:t>; // timing data</a:t>
            </a:r>
          </a:p>
          <a:p>
            <a:r>
              <a:rPr lang="en-US" sz="1100" b="1" dirty="0">
                <a:solidFill>
                  <a:schemeClr val="tx1"/>
                </a:solidFill>
                <a:latin typeface="Courier New Bold"/>
              </a:rPr>
              <a:t>  cl::Program program;</a:t>
            </a:r>
          </a:p>
          <a:p>
            <a:endParaRPr lang="en-US" sz="1100" b="1" dirty="0">
              <a:solidFill>
                <a:schemeClr val="tx1"/>
              </a:solidFill>
              <a:latin typeface="Courier New Bold"/>
            </a:endParaRPr>
          </a:p>
          <a:p>
            <a:r>
              <a:rPr lang="en-US" sz="1100" b="1" dirty="0">
                <a:solidFill>
                  <a:schemeClr val="tx1"/>
                </a:solidFill>
                <a:latin typeface="Courier New Bold"/>
              </a:rPr>
              <a:t>  N     = ORDER;</a:t>
            </a:r>
          </a:p>
          <a:p>
            <a:r>
              <a:rPr lang="en-US" sz="1100" b="1" dirty="0">
                <a:solidFill>
                  <a:schemeClr val="tx1"/>
                </a:solidFill>
                <a:latin typeface="Courier New Bold"/>
              </a:rPr>
              <a:t>  size  = N*N; </a:t>
            </a:r>
          </a:p>
          <a:p>
            <a:r>
              <a:rPr lang="en-US" sz="1100" b="1" dirty="0">
                <a:solidFill>
                  <a:schemeClr val="tx1"/>
                </a:solidFill>
                <a:latin typeface="Courier New Bold"/>
              </a:rPr>
              <a:t>  </a:t>
            </a:r>
            <a:r>
              <a:rPr lang="en-US" sz="1100" b="1" dirty="0" err="1">
                <a:solidFill>
                  <a:schemeClr val="tx1"/>
                </a:solidFill>
                <a:latin typeface="Courier New Bold"/>
              </a:rPr>
              <a:t>h_A</a:t>
            </a:r>
            <a:r>
              <a:rPr lang="en-US" sz="1100" b="1" dirty="0">
                <a:solidFill>
                  <a:schemeClr val="tx1"/>
                </a:solidFill>
                <a:latin typeface="Courier New Bold"/>
              </a:rPr>
              <a:t>   = std::vector&lt;float&gt;(size);</a:t>
            </a:r>
          </a:p>
          <a:p>
            <a:r>
              <a:rPr lang="en-US" sz="1100" b="1" dirty="0">
                <a:solidFill>
                  <a:schemeClr val="tx1"/>
                </a:solidFill>
                <a:latin typeface="Courier New Bold"/>
              </a:rPr>
              <a:t>  </a:t>
            </a:r>
            <a:r>
              <a:rPr lang="en-US" sz="1100" b="1" dirty="0" err="1">
                <a:solidFill>
                  <a:schemeClr val="tx1"/>
                </a:solidFill>
                <a:latin typeface="Courier New Bold"/>
              </a:rPr>
              <a:t>h_B</a:t>
            </a:r>
            <a:r>
              <a:rPr lang="en-US" sz="1100" b="1" dirty="0">
                <a:solidFill>
                  <a:schemeClr val="tx1"/>
                </a:solidFill>
                <a:latin typeface="Courier New Bold"/>
              </a:rPr>
              <a:t>   = std::vector&lt;float&gt;</a:t>
            </a:r>
            <a:r>
              <a:rPr lang="en-US" sz="1100" b="1" dirty="0">
                <a:latin typeface="Courier New Bold"/>
              </a:rPr>
              <a:t>(size)</a:t>
            </a:r>
            <a:r>
              <a:rPr lang="en-US" sz="1100" b="1" dirty="0">
                <a:solidFill>
                  <a:schemeClr val="tx1"/>
                </a:solidFill>
                <a:latin typeface="Courier New Bold"/>
              </a:rPr>
              <a:t>;</a:t>
            </a:r>
          </a:p>
          <a:p>
            <a:r>
              <a:rPr lang="en-US" sz="1100" b="1" dirty="0">
                <a:solidFill>
                  <a:schemeClr val="tx1"/>
                </a:solidFill>
                <a:latin typeface="Courier New Bold"/>
              </a:rPr>
              <a:t>  </a:t>
            </a:r>
            <a:r>
              <a:rPr lang="en-US" sz="1100" b="1" dirty="0" err="1">
                <a:solidFill>
                  <a:schemeClr val="tx1"/>
                </a:solidFill>
                <a:latin typeface="Courier New Bold"/>
              </a:rPr>
              <a:t>h_C</a:t>
            </a:r>
            <a:r>
              <a:rPr lang="en-US" sz="1100" b="1" dirty="0">
                <a:solidFill>
                  <a:schemeClr val="tx1"/>
                </a:solidFill>
                <a:latin typeface="Courier New Bold"/>
              </a:rPr>
              <a:t>   = std::vector&lt;float&gt;</a:t>
            </a:r>
            <a:r>
              <a:rPr lang="en-US" sz="1100" b="1" dirty="0">
                <a:latin typeface="Courier New Bold"/>
              </a:rPr>
              <a:t>(size)</a:t>
            </a:r>
            <a:r>
              <a:rPr lang="en-US" sz="1100" b="1" dirty="0">
                <a:solidFill>
                  <a:schemeClr val="tx1"/>
                </a:solidFill>
                <a:latin typeface="Courier New Bold"/>
              </a:rPr>
              <a:t>;</a:t>
            </a:r>
          </a:p>
          <a:p>
            <a:endParaRPr lang="en-US" sz="1100" b="1" dirty="0">
              <a:solidFill>
                <a:schemeClr val="tx1"/>
              </a:solidFill>
              <a:latin typeface="Courier New Bold"/>
            </a:endParaRPr>
          </a:p>
          <a:p>
            <a:r>
              <a:rPr lang="en-US" sz="1100" b="1" dirty="0">
                <a:solidFill>
                  <a:schemeClr val="tx1"/>
                </a:solidFill>
                <a:latin typeface="Courier New Bold"/>
              </a:rPr>
              <a:t>  </a:t>
            </a:r>
            <a:r>
              <a:rPr lang="en-US" sz="1100" b="1" dirty="0" err="1">
                <a:solidFill>
                  <a:schemeClr val="tx1"/>
                </a:solidFill>
                <a:latin typeface="Courier New Bold"/>
              </a:rPr>
              <a:t>initmat</a:t>
            </a:r>
            <a:r>
              <a:rPr lang="en-US" sz="1100" b="1" dirty="0">
                <a:solidFill>
                  <a:schemeClr val="tx1"/>
                </a:solidFill>
                <a:latin typeface="Courier New Bold"/>
              </a:rPr>
              <a:t>(N, </a:t>
            </a:r>
            <a:r>
              <a:rPr lang="en-US" sz="1100" b="1" dirty="0" err="1">
                <a:solidFill>
                  <a:schemeClr val="tx1"/>
                </a:solidFill>
                <a:latin typeface="Courier New Bold"/>
              </a:rPr>
              <a:t>h_A</a:t>
            </a:r>
            <a:r>
              <a:rPr lang="en-US" sz="1100" b="1" dirty="0">
                <a:solidFill>
                  <a:schemeClr val="tx1"/>
                </a:solidFill>
                <a:latin typeface="Courier New Bold"/>
              </a:rPr>
              <a:t>, </a:t>
            </a:r>
            <a:r>
              <a:rPr lang="en-US" sz="1100" b="1" dirty="0" err="1">
                <a:solidFill>
                  <a:schemeClr val="tx1"/>
                </a:solidFill>
                <a:latin typeface="Courier New Bold"/>
              </a:rPr>
              <a:t>h_B</a:t>
            </a:r>
            <a:r>
              <a:rPr lang="en-US" sz="1100" b="1" dirty="0">
                <a:solidFill>
                  <a:schemeClr val="tx1"/>
                </a:solidFill>
                <a:latin typeface="Courier New Bold"/>
              </a:rPr>
              <a:t>, </a:t>
            </a:r>
            <a:r>
              <a:rPr lang="en-US" sz="1100" b="1" dirty="0" err="1">
                <a:solidFill>
                  <a:schemeClr val="tx1"/>
                </a:solidFill>
                <a:latin typeface="Courier New Bold"/>
              </a:rPr>
              <a:t>h_C</a:t>
            </a:r>
            <a:r>
              <a:rPr lang="en-US" sz="1100" b="1" dirty="0">
                <a:solidFill>
                  <a:schemeClr val="tx1"/>
                </a:solidFill>
                <a:latin typeface="Courier New Bold"/>
              </a:rPr>
              <a:t>);</a:t>
            </a:r>
          </a:p>
          <a:p>
            <a:endParaRPr lang="en-US" sz="1100" b="1" dirty="0">
              <a:solidFill>
                <a:schemeClr val="tx1"/>
              </a:solidFill>
              <a:latin typeface="Courier New Bold"/>
            </a:endParaRPr>
          </a:p>
          <a:p>
            <a:r>
              <a:rPr lang="en-US" sz="1100" b="1" dirty="0">
                <a:solidFill>
                  <a:schemeClr val="tx1"/>
                </a:solidFill>
                <a:latin typeface="Courier New Bold"/>
              </a:rPr>
              <a:t>  // Compile for first kernel to setup program</a:t>
            </a:r>
          </a:p>
          <a:p>
            <a:r>
              <a:rPr lang="en-GB" sz="1100" b="1" dirty="0">
                <a:solidFill>
                  <a:schemeClr val="tx1"/>
                </a:solidFill>
                <a:latin typeface="Courier New Bold"/>
              </a:rPr>
              <a:t>  program = cl::Program(</a:t>
            </a:r>
            <a:r>
              <a:rPr lang="en-GB" sz="1100" b="1" dirty="0" err="1">
                <a:solidFill>
                  <a:schemeClr val="tx1"/>
                </a:solidFill>
                <a:latin typeface="Courier New Bold"/>
              </a:rPr>
              <a:t>C_elem_KernelSource</a:t>
            </a:r>
            <a:r>
              <a:rPr lang="en-GB" sz="1100" b="1" dirty="0">
                <a:solidFill>
                  <a:schemeClr val="tx1"/>
                </a:solidFill>
                <a:latin typeface="Courier New Bold"/>
              </a:rPr>
              <a:t>, true);</a:t>
            </a:r>
          </a:p>
          <a:p>
            <a:r>
              <a:rPr lang="en-GB" sz="1100" b="1" dirty="0">
                <a:solidFill>
                  <a:schemeClr val="tx1"/>
                </a:solidFill>
                <a:latin typeface="Courier New Bold"/>
              </a:rPr>
              <a:t>  Context context(CL_DEVICE_TYPE_DEFAULT);  </a:t>
            </a:r>
          </a:p>
          <a:p>
            <a:r>
              <a:rPr lang="en-GB" sz="1100" b="1" dirty="0">
                <a:solidFill>
                  <a:schemeClr val="tx1"/>
                </a:solidFill>
                <a:latin typeface="Courier New Bold"/>
              </a:rPr>
              <a:t>  cl::</a:t>
            </a:r>
            <a:r>
              <a:rPr lang="en-GB" sz="1100" b="1" dirty="0" err="1">
                <a:solidFill>
                  <a:schemeClr val="tx1"/>
                </a:solidFill>
                <a:latin typeface="Courier New Bold"/>
              </a:rPr>
              <a:t>CommandQueue</a:t>
            </a:r>
            <a:r>
              <a:rPr lang="en-GB" sz="1100" b="1" dirty="0">
                <a:solidFill>
                  <a:schemeClr val="tx1"/>
                </a:solidFill>
                <a:latin typeface="Courier New Bold"/>
              </a:rPr>
              <a:t> queue(context);</a:t>
            </a:r>
          </a:p>
          <a:p>
            <a:r>
              <a:rPr lang="en-GB" sz="1100" b="1" dirty="0">
                <a:latin typeface="Courier New Bold"/>
              </a:rPr>
              <a:t>  </a:t>
            </a:r>
            <a:r>
              <a:rPr lang="en-GB" sz="1100" b="1" dirty="0" err="1">
                <a:latin typeface="Courier New Bold"/>
              </a:rPr>
              <a:t>std</a:t>
            </a:r>
            <a:r>
              <a:rPr lang="en-GB" sz="1100" b="1" dirty="0">
                <a:latin typeface="Courier New Bold"/>
              </a:rPr>
              <a:t>::vector&lt;Device&gt; devices =</a:t>
            </a:r>
          </a:p>
          <a:p>
            <a:r>
              <a:rPr lang="en-GB" sz="1100" b="1" dirty="0">
                <a:latin typeface="Courier New Bold"/>
              </a:rPr>
              <a:t>      </a:t>
            </a:r>
            <a:r>
              <a:rPr lang="en-GB" sz="1100" b="1" dirty="0" err="1">
                <a:latin typeface="Courier New Bold"/>
              </a:rPr>
              <a:t>context.getInfo</a:t>
            </a:r>
            <a:r>
              <a:rPr lang="en-GB" sz="1100" b="1" dirty="0">
                <a:latin typeface="Courier New Bold"/>
              </a:rPr>
              <a:t>&lt;CL_CONTEXT_DEVICES</a:t>
            </a:r>
            <a:r>
              <a:rPr lang="en-GB" sz="1100" b="1" dirty="0">
                <a:solidFill>
                  <a:schemeClr val="tx1"/>
                </a:solidFill>
                <a:latin typeface="Courier New Bold"/>
              </a:rPr>
              <a:t>&gt;();</a:t>
            </a:r>
          </a:p>
          <a:p>
            <a:r>
              <a:rPr lang="en-GB" sz="1100" b="1" dirty="0">
                <a:solidFill>
                  <a:schemeClr val="tx1"/>
                </a:solidFill>
                <a:latin typeface="Courier New Bold"/>
              </a:rPr>
              <a:t>  cl::Device </a:t>
            </a:r>
            <a:r>
              <a:rPr lang="en-GB" sz="1100" b="1" dirty="0" err="1">
                <a:solidFill>
                  <a:schemeClr val="tx1"/>
                </a:solidFill>
                <a:latin typeface="Courier New Bold"/>
              </a:rPr>
              <a:t>device</a:t>
            </a:r>
            <a:r>
              <a:rPr lang="en-GB" sz="1100" b="1" dirty="0">
                <a:solidFill>
                  <a:schemeClr val="tx1"/>
                </a:solidFill>
                <a:latin typeface="Courier New Bold"/>
              </a:rPr>
              <a:t> = devices[0]; </a:t>
            </a:r>
          </a:p>
          <a:p>
            <a:r>
              <a:rPr lang="en-GB" sz="1100" b="1" dirty="0">
                <a:solidFill>
                  <a:schemeClr val="tx1"/>
                </a:solidFill>
                <a:latin typeface="Courier New Bold"/>
              </a:rPr>
              <a:t>  std::string s =  </a:t>
            </a:r>
          </a:p>
          <a:p>
            <a:r>
              <a:rPr lang="en-GB" sz="1100" b="1" dirty="0">
                <a:latin typeface="Courier New Bold"/>
              </a:rPr>
              <a:t>      </a:t>
            </a:r>
            <a:r>
              <a:rPr lang="en-GB" sz="1100" b="1" dirty="0" err="1">
                <a:solidFill>
                  <a:schemeClr val="tx1"/>
                </a:solidFill>
                <a:latin typeface="Courier New Bold"/>
              </a:rPr>
              <a:t>device.getInfo</a:t>
            </a:r>
            <a:r>
              <a:rPr lang="en-GB" sz="1100" b="1" dirty="0">
                <a:latin typeface="Courier New Bold"/>
              </a:rPr>
              <a:t>&lt;</a:t>
            </a:r>
            <a:r>
              <a:rPr lang="en-GB" sz="1100" b="1" dirty="0">
                <a:solidFill>
                  <a:schemeClr val="tx1"/>
                </a:solidFill>
                <a:latin typeface="Courier New Bold"/>
              </a:rPr>
              <a:t>CL_DEVICE_NAME&gt;();</a:t>
            </a:r>
          </a:p>
          <a:p>
            <a:r>
              <a:rPr lang="en-GB" sz="1100" b="1" dirty="0">
                <a:solidFill>
                  <a:schemeClr val="tx1"/>
                </a:solidFill>
                <a:latin typeface="Courier New Bold"/>
              </a:rPr>
              <a:t>  std::</a:t>
            </a:r>
            <a:r>
              <a:rPr lang="en-GB" sz="1100" b="1" dirty="0" err="1">
                <a:solidFill>
                  <a:schemeClr val="tx1"/>
                </a:solidFill>
                <a:latin typeface="Courier New Bold"/>
              </a:rPr>
              <a:t>cout</a:t>
            </a:r>
            <a:r>
              <a:rPr lang="en-GB" sz="1100" b="1" dirty="0">
                <a:solidFill>
                  <a:schemeClr val="tx1"/>
                </a:solidFill>
                <a:latin typeface="Courier New Bold"/>
              </a:rPr>
              <a:t> &lt;&lt; "\</a:t>
            </a:r>
            <a:r>
              <a:rPr lang="en-GB" sz="1100" b="1" dirty="0" err="1">
                <a:solidFill>
                  <a:schemeClr val="tx1"/>
                </a:solidFill>
                <a:latin typeface="Courier New Bold"/>
              </a:rPr>
              <a:t>nUsing</a:t>
            </a:r>
            <a:r>
              <a:rPr lang="en-GB" sz="1100" b="1" dirty="0">
                <a:solidFill>
                  <a:schemeClr val="tx1"/>
                </a:solidFill>
                <a:latin typeface="Courier New Bold"/>
              </a:rPr>
              <a:t> OpenCL Device ”</a:t>
            </a:r>
          </a:p>
          <a:p>
            <a:r>
              <a:rPr lang="en-GB" sz="1100" b="1" dirty="0">
                <a:latin typeface="Courier New Bold"/>
              </a:rPr>
              <a:t>           </a:t>
            </a:r>
            <a:r>
              <a:rPr lang="en-GB" sz="1100" b="1" dirty="0">
                <a:solidFill>
                  <a:schemeClr val="tx1"/>
                </a:solidFill>
                <a:latin typeface="Courier New Bold"/>
              </a:rPr>
              <a:t> &lt;&lt; s &lt;&lt; "\n";</a:t>
            </a:r>
            <a:endParaRPr lang="en-US" sz="1100" b="1" dirty="0">
              <a:solidFill>
                <a:schemeClr val="tx1"/>
              </a:solidFill>
              <a:latin typeface="Courier New Bold"/>
            </a:endParaRPr>
          </a:p>
        </p:txBody>
      </p:sp>
      <p:sp>
        <p:nvSpPr>
          <p:cNvPr id="13" name="Rectangle 12"/>
          <p:cNvSpPr/>
          <p:nvPr/>
        </p:nvSpPr>
        <p:spPr>
          <a:xfrm>
            <a:off x="4427984" y="1010325"/>
            <a:ext cx="4538086" cy="1986628"/>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p:cNvSpPr txBox="1"/>
          <p:nvPr/>
        </p:nvSpPr>
        <p:spPr>
          <a:xfrm>
            <a:off x="5148064" y="1412776"/>
            <a:ext cx="2943699" cy="1015663"/>
          </a:xfrm>
          <a:prstGeom prst="rect">
            <a:avLst/>
          </a:prstGeom>
          <a:solidFill>
            <a:schemeClr val="bg1"/>
          </a:solidFill>
          <a:ln>
            <a:noFill/>
          </a:ln>
        </p:spPr>
        <p:txBody>
          <a:bodyPr wrap="square" rtlCol="0">
            <a:spAutoFit/>
          </a:bodyPr>
          <a:lstStyle/>
          <a:p>
            <a:pPr algn="ctr"/>
            <a:r>
              <a:rPr lang="en-US" sz="2000" dirty="0">
                <a:solidFill>
                  <a:schemeClr val="tx1"/>
                </a:solidFill>
                <a:latin typeface="+mj-lt"/>
              </a:rPr>
              <a:t>Setup buffers and write A and B matrices to the device memory</a:t>
            </a:r>
          </a:p>
        </p:txBody>
      </p:sp>
      <p:sp>
        <p:nvSpPr>
          <p:cNvPr id="2" name="Title 1"/>
          <p:cNvSpPr>
            <a:spLocks noGrp="1"/>
          </p:cNvSpPr>
          <p:nvPr>
            <p:ph type="title"/>
          </p:nvPr>
        </p:nvSpPr>
        <p:spPr>
          <a:xfrm>
            <a:off x="228600" y="-39173"/>
            <a:ext cx="8648700" cy="617220"/>
          </a:xfrm>
        </p:spPr>
        <p:txBody>
          <a:bodyPr/>
          <a:lstStyle/>
          <a:p>
            <a:r>
              <a:rPr lang="en-US" sz="2800" dirty="0"/>
              <a:t>Matrix multiplication host program (C++ API)</a:t>
            </a:r>
          </a:p>
        </p:txBody>
      </p:sp>
      <p:sp>
        <p:nvSpPr>
          <p:cNvPr id="8" name="Rectangle 7"/>
          <p:cNvSpPr/>
          <p:nvPr/>
        </p:nvSpPr>
        <p:spPr>
          <a:xfrm>
            <a:off x="145955" y="1010324"/>
            <a:ext cx="4282029" cy="3282772"/>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p:cNvSpPr txBox="1"/>
          <p:nvPr/>
        </p:nvSpPr>
        <p:spPr>
          <a:xfrm>
            <a:off x="1322374" y="1988840"/>
            <a:ext cx="1740314" cy="1015663"/>
          </a:xfrm>
          <a:prstGeom prst="rect">
            <a:avLst/>
          </a:prstGeom>
          <a:solidFill>
            <a:schemeClr val="bg1"/>
          </a:solidFill>
          <a:ln>
            <a:noFill/>
          </a:ln>
        </p:spPr>
        <p:txBody>
          <a:bodyPr wrap="square" rtlCol="0">
            <a:spAutoFit/>
          </a:bodyPr>
          <a:lstStyle/>
          <a:p>
            <a:pPr algn="ctr"/>
            <a:r>
              <a:rPr lang="en-US" sz="2000" dirty="0">
                <a:solidFill>
                  <a:schemeClr val="tx1"/>
                </a:solidFill>
                <a:latin typeface="+mj-lt"/>
              </a:rPr>
              <a:t>Declare and initialize data</a:t>
            </a:r>
          </a:p>
        </p:txBody>
      </p:sp>
      <p:sp>
        <p:nvSpPr>
          <p:cNvPr id="11" name="Rectangle 10"/>
          <p:cNvSpPr/>
          <p:nvPr/>
        </p:nvSpPr>
        <p:spPr>
          <a:xfrm>
            <a:off x="139037" y="4293095"/>
            <a:ext cx="4288947" cy="1944217"/>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p:cNvSpPr txBox="1"/>
          <p:nvPr/>
        </p:nvSpPr>
        <p:spPr>
          <a:xfrm>
            <a:off x="1115616" y="4573577"/>
            <a:ext cx="2088232" cy="1015663"/>
          </a:xfrm>
          <a:prstGeom prst="rect">
            <a:avLst/>
          </a:prstGeom>
          <a:solidFill>
            <a:schemeClr val="bg1"/>
          </a:solidFill>
          <a:ln>
            <a:noFill/>
          </a:ln>
        </p:spPr>
        <p:txBody>
          <a:bodyPr wrap="square" rtlCol="0">
            <a:spAutoFit/>
          </a:bodyPr>
          <a:lstStyle/>
          <a:p>
            <a:pPr algn="ctr"/>
            <a:r>
              <a:rPr lang="en-US" sz="2000" dirty="0">
                <a:solidFill>
                  <a:schemeClr val="tx1"/>
                </a:solidFill>
                <a:latin typeface="+mj-lt"/>
              </a:rPr>
              <a:t>Setup the platform and build program</a:t>
            </a:r>
          </a:p>
        </p:txBody>
      </p:sp>
      <p:sp>
        <p:nvSpPr>
          <p:cNvPr id="19" name="TextBox 18"/>
          <p:cNvSpPr txBox="1"/>
          <p:nvPr/>
        </p:nvSpPr>
        <p:spPr>
          <a:xfrm>
            <a:off x="1115616" y="6237312"/>
            <a:ext cx="6912768" cy="584776"/>
          </a:xfrm>
          <a:prstGeom prst="rect">
            <a:avLst/>
          </a:prstGeom>
          <a:solidFill>
            <a:srgbClr val="FFFFFF"/>
          </a:solidFill>
          <a:ln>
            <a:noFill/>
          </a:ln>
        </p:spPr>
        <p:txBody>
          <a:bodyPr wrap="square" rtlCol="0">
            <a:spAutoFit/>
          </a:bodyPr>
          <a:lstStyle/>
          <a:p>
            <a:pPr algn="ctr"/>
            <a:r>
              <a:rPr lang="en-US" sz="1600" b="1" dirty="0">
                <a:solidFill>
                  <a:schemeClr val="accent1"/>
                </a:solidFill>
                <a:latin typeface="+mj-lt"/>
              </a:rPr>
              <a:t>Note: To use the default context/queue/device, skip this section and remove the references to context, queue and device.</a:t>
            </a:r>
          </a:p>
        </p:txBody>
      </p:sp>
      <p:cxnSp>
        <p:nvCxnSpPr>
          <p:cNvPr id="20" name="Straight Arrow Connector 19"/>
          <p:cNvCxnSpPr/>
          <p:nvPr/>
        </p:nvCxnSpPr>
        <p:spPr>
          <a:xfrm flipH="1" flipV="1">
            <a:off x="899592" y="5953638"/>
            <a:ext cx="216024" cy="643714"/>
          </a:xfrm>
          <a:prstGeom prst="straightConnector1">
            <a:avLst/>
          </a:prstGeom>
          <a:ln w="57150" cmpd="sng">
            <a:tailEnd type="arrow"/>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4427984" y="4221089"/>
            <a:ext cx="4538086" cy="2016224"/>
          </a:xfrm>
          <a:prstGeom prst="rect">
            <a:avLst/>
          </a:prstGeom>
          <a:solidFill>
            <a:schemeClr val="accent1">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Box 17"/>
          <p:cNvSpPr txBox="1"/>
          <p:nvPr/>
        </p:nvSpPr>
        <p:spPr>
          <a:xfrm>
            <a:off x="5292078" y="4809346"/>
            <a:ext cx="2436339" cy="707886"/>
          </a:xfrm>
          <a:prstGeom prst="rect">
            <a:avLst/>
          </a:prstGeom>
          <a:solidFill>
            <a:schemeClr val="bg1"/>
          </a:solidFill>
          <a:ln>
            <a:noFill/>
          </a:ln>
        </p:spPr>
        <p:txBody>
          <a:bodyPr wrap="square" rtlCol="0">
            <a:spAutoFit/>
          </a:bodyPr>
          <a:lstStyle/>
          <a:p>
            <a:pPr algn="ctr"/>
            <a:r>
              <a:rPr lang="en-US" sz="2000" dirty="0">
                <a:solidFill>
                  <a:schemeClr val="tx1"/>
                </a:solidFill>
                <a:latin typeface="+mj-lt"/>
              </a:rPr>
              <a:t>Run the kernel and collect results</a:t>
            </a:r>
          </a:p>
        </p:txBody>
      </p:sp>
      <p:sp>
        <p:nvSpPr>
          <p:cNvPr id="15" name="Rectangle 14"/>
          <p:cNvSpPr/>
          <p:nvPr/>
        </p:nvSpPr>
        <p:spPr>
          <a:xfrm>
            <a:off x="4427984" y="2973142"/>
            <a:ext cx="4538086" cy="1224136"/>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Box 16"/>
          <p:cNvSpPr txBox="1"/>
          <p:nvPr/>
        </p:nvSpPr>
        <p:spPr>
          <a:xfrm>
            <a:off x="4716016" y="3429000"/>
            <a:ext cx="3795241" cy="400110"/>
          </a:xfrm>
          <a:prstGeom prst="rect">
            <a:avLst/>
          </a:prstGeom>
          <a:solidFill>
            <a:schemeClr val="bg1"/>
          </a:solidFill>
          <a:ln>
            <a:noFill/>
          </a:ln>
        </p:spPr>
        <p:txBody>
          <a:bodyPr wrap="square" rtlCol="0">
            <a:spAutoFit/>
          </a:bodyPr>
          <a:lstStyle/>
          <a:p>
            <a:pPr algn="ctr"/>
            <a:r>
              <a:rPr lang="en-US" sz="2000" dirty="0">
                <a:solidFill>
                  <a:schemeClr val="tx1"/>
                </a:solidFill>
                <a:latin typeface="+mj-lt"/>
              </a:rPr>
              <a:t>Create the kernel </a:t>
            </a:r>
            <a:r>
              <a:rPr lang="en-US" sz="2000" dirty="0" err="1">
                <a:solidFill>
                  <a:schemeClr val="tx1"/>
                </a:solidFill>
                <a:latin typeface="+mj-lt"/>
              </a:rPr>
              <a:t>functor</a:t>
            </a:r>
            <a:endParaRPr lang="en-US" sz="2000" dirty="0">
              <a:solidFill>
                <a:schemeClr val="tx1"/>
              </a:solidFill>
              <a:latin typeface="+mj-lt"/>
            </a:endParaRPr>
          </a:p>
        </p:txBody>
      </p:sp>
      <p:sp>
        <p:nvSpPr>
          <p:cNvPr id="3" name="Slide Number Placeholder 2">
            <a:extLst>
              <a:ext uri="{FF2B5EF4-FFF2-40B4-BE49-F238E27FC236}">
                <a16:creationId xmlns:a16="http://schemas.microsoft.com/office/drawing/2014/main" id="{52928B49-8CF5-184B-B7D0-12E5C2BE0809}"/>
              </a:ext>
            </a:extLst>
          </p:cNvPr>
          <p:cNvSpPr>
            <a:spLocks noGrp="1"/>
          </p:cNvSpPr>
          <p:nvPr>
            <p:ph type="sldNum" sz="quarter" idx="12"/>
          </p:nvPr>
        </p:nvSpPr>
        <p:spPr/>
        <p:txBody>
          <a:bodyPr/>
          <a:lstStyle/>
          <a:p>
            <a:fld id="{10338BC4-165C-45BE-83FF-C9C7D8E962C5}" type="slidenum">
              <a:rPr lang="en-GB" smtClean="0"/>
              <a:pPr/>
              <a:t>110</a:t>
            </a:fld>
            <a:endParaRPr lang="en-GB"/>
          </a:p>
        </p:txBody>
      </p:sp>
    </p:spTree>
    <p:extLst>
      <p:ext uri="{BB962C8B-B14F-4D97-AF65-F5344CB8AC3E}">
        <p14:creationId xmlns:p14="http://schemas.microsoft.com/office/powerpoint/2010/main" val="1347021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500"/>
                                        <p:tgtEl>
                                          <p:spTgt spid="1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fade">
                                      <p:cBhvr>
                                        <p:cTn id="25" dur="500"/>
                                        <p:tgtEl>
                                          <p:spTgt spid="1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fade">
                                      <p:cBhvr>
                                        <p:cTn id="28" dur="500"/>
                                        <p:tgtEl>
                                          <p:spTgt spid="15"/>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500"/>
                                        <p:tgtEl>
                                          <p:spTgt spid="1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500"/>
                                        <p:tgtEl>
                                          <p:spTgt spid="16"/>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fade">
                                      <p:cBhvr>
                                        <p:cTn id="37" dur="500"/>
                                        <p:tgtEl>
                                          <p:spTgt spid="18"/>
                                        </p:tgtEl>
                                      </p:cBhvr>
                                    </p:animEffect>
                                  </p:childTnLst>
                                </p:cTn>
                              </p:par>
                              <p:par>
                                <p:cTn id="38" presetID="10" presetClass="entr" presetSubtype="0" fill="hold" nodeType="withEffect">
                                  <p:stCondLst>
                                    <p:cond delay="0"/>
                                  </p:stCondLst>
                                  <p:childTnLst>
                                    <p:set>
                                      <p:cBhvr>
                                        <p:cTn id="39" dur="1" fill="hold">
                                          <p:stCondLst>
                                            <p:cond delay="0"/>
                                          </p:stCondLst>
                                        </p:cTn>
                                        <p:tgtEl>
                                          <p:spTgt spid="20"/>
                                        </p:tgtEl>
                                        <p:attrNameLst>
                                          <p:attrName>style.visibility</p:attrName>
                                        </p:attrNameLst>
                                      </p:cBhvr>
                                      <p:to>
                                        <p:strVal val="visible"/>
                                      </p:to>
                                    </p:set>
                                    <p:animEffect transition="in" filter="fade">
                                      <p:cBhvr>
                                        <p:cTn id="40"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8" grpId="0" animBg="1"/>
      <p:bldP spid="10" grpId="0" animBg="1"/>
      <p:bldP spid="11" grpId="0" animBg="1"/>
      <p:bldP spid="12" grpId="0" animBg="1"/>
      <p:bldP spid="19" grpId="0" animBg="1"/>
      <p:bldP spid="16" grpId="0" animBg="1"/>
      <p:bldP spid="18" grpId="0" animBg="1"/>
      <p:bldP spid="15" grpId="0" animBg="1"/>
      <p:bldP spid="17" grpId="0"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Matrix multiplication performance</a:t>
            </a:r>
          </a:p>
        </p:txBody>
      </p:sp>
      <p:sp>
        <p:nvSpPr>
          <p:cNvPr id="3" name="Content Placeholder 2"/>
          <p:cNvSpPr>
            <a:spLocks noGrp="1"/>
          </p:cNvSpPr>
          <p:nvPr>
            <p:ph idx="1"/>
          </p:nvPr>
        </p:nvSpPr>
        <p:spPr>
          <a:xfrm>
            <a:off x="179512" y="1600201"/>
            <a:ext cx="8784976" cy="820688"/>
          </a:xfrm>
        </p:spPr>
        <p:txBody>
          <a:bodyPr>
            <a:normAutofit fontScale="77500" lnSpcReduction="20000"/>
          </a:bodyPr>
          <a:lstStyle/>
          <a:p>
            <a:r>
              <a:rPr lang="en-GB" dirty="0"/>
              <a:t>Matrices are stored in global memory.</a:t>
            </a:r>
          </a:p>
          <a:p>
            <a:r>
              <a:rPr lang="en-GB" dirty="0"/>
              <a:t>All the following results are from running C host code</a:t>
            </a:r>
          </a:p>
        </p:txBody>
      </p:sp>
      <p:graphicFrame>
        <p:nvGraphicFramePr>
          <p:cNvPr id="5" name="Table 4"/>
          <p:cNvGraphicFramePr>
            <a:graphicFrameLocks noGrp="1"/>
          </p:cNvGraphicFramePr>
          <p:nvPr>
            <p:extLst>
              <p:ext uri="{D42A27DB-BD31-4B8C-83A1-F6EECF244321}">
                <p14:modId xmlns:p14="http://schemas.microsoft.com/office/powerpoint/2010/main" val="4238281318"/>
              </p:ext>
            </p:extLst>
          </p:nvPr>
        </p:nvGraphicFramePr>
        <p:xfrm>
          <a:off x="611560" y="2636912"/>
          <a:ext cx="7920879" cy="1473200"/>
        </p:xfrm>
        <a:graphic>
          <a:graphicData uri="http://schemas.openxmlformats.org/drawingml/2006/table">
            <a:tbl>
              <a:tblPr firstRow="1" bandRow="1">
                <a:tableStyleId>{9D7B26C5-4107-4FEC-AEDC-1716B250A1EF}</a:tableStyleId>
              </a:tblPr>
              <a:tblGrid>
                <a:gridCol w="4248472">
                  <a:extLst>
                    <a:ext uri="{9D8B030D-6E8A-4147-A177-3AD203B41FA5}">
                      <a16:colId xmlns:a16="http://schemas.microsoft.com/office/drawing/2014/main" val="20000"/>
                    </a:ext>
                  </a:extLst>
                </a:gridCol>
                <a:gridCol w="1872208">
                  <a:extLst>
                    <a:ext uri="{9D8B030D-6E8A-4147-A177-3AD203B41FA5}">
                      <a16:colId xmlns:a16="http://schemas.microsoft.com/office/drawing/2014/main" val="20001"/>
                    </a:ext>
                  </a:extLst>
                </a:gridCol>
                <a:gridCol w="1800199">
                  <a:extLst>
                    <a:ext uri="{9D8B030D-6E8A-4147-A177-3AD203B41FA5}">
                      <a16:colId xmlns:a16="http://schemas.microsoft.com/office/drawing/2014/main" val="20002"/>
                    </a:ext>
                  </a:extLst>
                </a:gridCol>
              </a:tblGrid>
              <a:tr h="185420">
                <a:tc rowSpan="2">
                  <a:txBody>
                    <a:bodyPr/>
                    <a:lstStyle/>
                    <a:p>
                      <a:r>
                        <a:rPr lang="en-GB" dirty="0"/>
                        <a:t>Case</a:t>
                      </a:r>
                    </a:p>
                  </a:txBody>
                  <a:tcPr/>
                </a:tc>
                <a:tc gridSpan="2">
                  <a:txBody>
                    <a:bodyPr/>
                    <a:lstStyle/>
                    <a:p>
                      <a:pPr algn="ctr"/>
                      <a:r>
                        <a:rPr lang="en-GB" dirty="0"/>
                        <a:t>GFLOP/s</a:t>
                      </a:r>
                    </a:p>
                  </a:txBody>
                  <a:tcPr anchor="ctr">
                    <a:lnB w="12700" cap="flat" cmpd="sng" algn="ctr">
                      <a:noFill/>
                      <a:prstDash val="solid"/>
                      <a:round/>
                      <a:headEnd type="none" w="med" len="med"/>
                      <a:tailEnd type="none" w="med" len="med"/>
                    </a:lnB>
                  </a:tcPr>
                </a:tc>
                <a:tc hMerge="1">
                  <a:txBody>
                    <a:bodyPr/>
                    <a:lstStyle/>
                    <a:p>
                      <a:endParaRPr lang="en-GB" dirty="0"/>
                    </a:p>
                  </a:txBody>
                  <a:tcPr/>
                </a:tc>
                <a:extLst>
                  <a:ext uri="{0D108BD9-81ED-4DB2-BD59-A6C34878D82A}">
                    <a16:rowId xmlns:a16="http://schemas.microsoft.com/office/drawing/2014/main" val="10000"/>
                  </a:ext>
                </a:extLst>
              </a:tr>
              <a:tr h="185420">
                <a:tc vMerge="1">
                  <a:txBody>
                    <a:bodyPr/>
                    <a:lstStyle/>
                    <a:p>
                      <a:endParaRPr lang="en-GB"/>
                    </a:p>
                  </a:txBody>
                  <a:tcPr/>
                </a:tc>
                <a:tc>
                  <a:txBody>
                    <a:bodyPr/>
                    <a:lstStyle/>
                    <a:p>
                      <a:pPr algn="ctr"/>
                      <a:r>
                        <a:rPr lang="en-GB" dirty="0"/>
                        <a:t>CPU</a:t>
                      </a:r>
                    </a:p>
                  </a:txBody>
                  <a:tcPr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GPU</a:t>
                      </a:r>
                    </a:p>
                  </a:txBody>
                  <a:tcPr anchor="ct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70840">
                <a:tc>
                  <a:txBody>
                    <a:bodyPr/>
                    <a:lstStyle/>
                    <a:p>
                      <a:r>
                        <a:rPr lang="en-GB" dirty="0"/>
                        <a:t>Sequential C (not OpenCL)</a:t>
                      </a:r>
                    </a:p>
                  </a:txBody>
                  <a:tcPr>
                    <a:lnB w="12700" cap="flat" cmpd="sng" algn="ctr">
                      <a:solidFill>
                        <a:schemeClr val="tx1"/>
                      </a:solidFill>
                      <a:prstDash val="solid"/>
                      <a:round/>
                      <a:headEnd type="none" w="med" len="med"/>
                      <a:tailEnd type="none" w="med" len="med"/>
                    </a:lnB>
                    <a:solidFill>
                      <a:schemeClr val="tx1">
                        <a:alpha val="20000"/>
                      </a:schemeClr>
                    </a:solidFill>
                  </a:tcPr>
                </a:tc>
                <a:tc>
                  <a:txBody>
                    <a:bodyPr/>
                    <a:lstStyle/>
                    <a:p>
                      <a:pPr algn="ctr"/>
                      <a:r>
                        <a:rPr lang="en-GB" dirty="0"/>
                        <a:t>0.85</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20000"/>
                      </a:schemeClr>
                    </a:solidFill>
                  </a:tcPr>
                </a:tc>
                <a:tc>
                  <a:txBody>
                    <a:bodyPr/>
                    <a:lstStyle/>
                    <a:p>
                      <a:pPr algn="ctr"/>
                      <a:r>
                        <a:rPr lang="en-GB" dirty="0"/>
                        <a:t>N/A</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20000"/>
                      </a:schemeClr>
                    </a:solidFill>
                  </a:tcPr>
                </a:tc>
                <a:extLst>
                  <a:ext uri="{0D108BD9-81ED-4DB2-BD59-A6C34878D82A}">
                    <a16:rowId xmlns:a16="http://schemas.microsoft.com/office/drawing/2014/main" val="10002"/>
                  </a:ext>
                </a:extLst>
              </a:tr>
              <a:tr h="370840">
                <a:tc>
                  <a:txBody>
                    <a:bodyPr/>
                    <a:lstStyle/>
                    <a:p>
                      <a:r>
                        <a:rPr lang="en-GB" dirty="0"/>
                        <a:t>C(</a:t>
                      </a:r>
                      <a:r>
                        <a:rPr lang="en-GB" dirty="0" err="1"/>
                        <a:t>i,j</a:t>
                      </a:r>
                      <a:r>
                        <a:rPr lang="en-GB" dirty="0"/>
                        <a:t>) per work-item, all global</a:t>
                      </a:r>
                    </a:p>
                  </a:txBody>
                  <a:tcPr>
                    <a:lnT w="12700" cap="flat" cmpd="sng" algn="ctr">
                      <a:solidFill>
                        <a:schemeClr val="tx1"/>
                      </a:solidFill>
                      <a:prstDash val="solid"/>
                      <a:round/>
                      <a:headEnd type="none" w="med" len="med"/>
                      <a:tailEnd type="none" w="med" len="med"/>
                    </a:lnT>
                    <a:noFill/>
                  </a:tcPr>
                </a:tc>
                <a:tc>
                  <a:txBody>
                    <a:bodyPr/>
                    <a:lstStyle/>
                    <a:p>
                      <a:pPr algn="ctr"/>
                      <a:r>
                        <a:rPr lang="en-GB" dirty="0"/>
                        <a:t>111.8</a:t>
                      </a:r>
                    </a:p>
                  </a:txBody>
                  <a:tcPr anchor="ctr">
                    <a:lnT w="12700" cap="flat" cmpd="sng" algn="ctr">
                      <a:solidFill>
                        <a:schemeClr val="tx1"/>
                      </a:solidFill>
                      <a:prstDash val="solid"/>
                      <a:round/>
                      <a:headEnd type="none" w="med" len="med"/>
                      <a:tailEnd type="none" w="med" len="med"/>
                    </a:lnT>
                    <a:noFill/>
                  </a:tcPr>
                </a:tc>
                <a:tc>
                  <a:txBody>
                    <a:bodyPr/>
                    <a:lstStyle/>
                    <a:p>
                      <a:pPr algn="ctr"/>
                      <a:r>
                        <a:rPr lang="en-GB" dirty="0"/>
                        <a:t>70.3</a:t>
                      </a:r>
                    </a:p>
                  </a:txBody>
                  <a:tcPr anchor="ct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0003"/>
                  </a:ext>
                </a:extLst>
              </a:tr>
            </a:tbl>
          </a:graphicData>
        </a:graphic>
      </p:graphicFrame>
      <p:sp>
        <p:nvSpPr>
          <p:cNvPr id="6" name="TextBox 5"/>
          <p:cNvSpPr txBox="1"/>
          <p:nvPr/>
        </p:nvSpPr>
        <p:spPr>
          <a:xfrm>
            <a:off x="0" y="4644425"/>
            <a:ext cx="8892480" cy="646331"/>
          </a:xfrm>
          <a:prstGeom prst="rect">
            <a:avLst/>
          </a:prstGeom>
          <a:noFill/>
        </p:spPr>
        <p:txBody>
          <a:bodyPr wrap="square" rtlCol="0">
            <a:spAutoFit/>
          </a:bodyPr>
          <a:lstStyle/>
          <a:p>
            <a:r>
              <a:rPr lang="en-GB" dirty="0"/>
              <a:t>Device is NVIDIA® Tesla® P100 GPU with 56 compute units, 3,584 PEs, CUDA 9.1.84</a:t>
            </a:r>
          </a:p>
          <a:p>
            <a:r>
              <a:rPr lang="en-GB" dirty="0"/>
              <a:t>Device is 2x Intel® Xeon® CPU, E5-2695 v4 @ 2.1GHz</a:t>
            </a:r>
          </a:p>
        </p:txBody>
      </p:sp>
      <p:sp>
        <p:nvSpPr>
          <p:cNvPr id="7" name="Content Placeholder 7"/>
          <p:cNvSpPr txBox="1">
            <a:spLocks/>
          </p:cNvSpPr>
          <p:nvPr/>
        </p:nvSpPr>
        <p:spPr>
          <a:xfrm>
            <a:off x="107504" y="6453336"/>
            <a:ext cx="4861484" cy="51835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1200" dirty="0"/>
              <a:t>Third party names are the property of their owners.</a:t>
            </a:r>
          </a:p>
        </p:txBody>
      </p:sp>
      <p:sp>
        <p:nvSpPr>
          <p:cNvPr id="8" name="TextBox 7"/>
          <p:cNvSpPr txBox="1"/>
          <p:nvPr/>
        </p:nvSpPr>
        <p:spPr>
          <a:xfrm>
            <a:off x="3851920" y="5510932"/>
            <a:ext cx="5219510" cy="1200329"/>
          </a:xfrm>
          <a:prstGeom prst="rect">
            <a:avLst/>
          </a:prstGeom>
          <a:noFill/>
        </p:spPr>
        <p:txBody>
          <a:bodyPr wrap="square" rtlCol="0">
            <a:spAutoFit/>
          </a:bodyPr>
          <a:lstStyle/>
          <a:p>
            <a:r>
              <a:rPr lang="en-GB" dirty="0">
                <a:solidFill>
                  <a:schemeClr val="accent1"/>
                </a:solidFill>
              </a:rPr>
              <a:t>These  are not official benchmark results.  You may observe completely different results should you run these tests on your own system.</a:t>
            </a:r>
          </a:p>
          <a:p>
            <a:endParaRPr lang="en-GB" dirty="0">
              <a:solidFill>
                <a:schemeClr val="accent1"/>
              </a:solidFill>
            </a:endParaRPr>
          </a:p>
        </p:txBody>
      </p:sp>
      <p:sp>
        <p:nvSpPr>
          <p:cNvPr id="4" name="Slide Number Placeholder 3">
            <a:extLst>
              <a:ext uri="{FF2B5EF4-FFF2-40B4-BE49-F238E27FC236}">
                <a16:creationId xmlns:a16="http://schemas.microsoft.com/office/drawing/2014/main" id="{77C5A8C4-AB99-0B4D-81CD-338C4801C34F}"/>
              </a:ext>
            </a:extLst>
          </p:cNvPr>
          <p:cNvSpPr>
            <a:spLocks noGrp="1"/>
          </p:cNvSpPr>
          <p:nvPr>
            <p:ph type="sldNum" sz="quarter" idx="12"/>
          </p:nvPr>
        </p:nvSpPr>
        <p:spPr/>
        <p:txBody>
          <a:bodyPr/>
          <a:lstStyle/>
          <a:p>
            <a:fld id="{10338BC4-165C-45BE-83FF-C9C7D8E962C5}" type="slidenum">
              <a:rPr lang="en-GB" smtClean="0"/>
              <a:pPr/>
              <a:t>111</a:t>
            </a:fld>
            <a:endParaRPr lang="en-GB"/>
          </a:p>
        </p:txBody>
      </p:sp>
    </p:spTree>
    <p:extLst>
      <p:ext uri="{BB962C8B-B14F-4D97-AF65-F5344CB8AC3E}">
        <p14:creationId xmlns:p14="http://schemas.microsoft.com/office/powerpoint/2010/main" val="353582486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35496" y="0"/>
            <a:ext cx="9108504" cy="1143000"/>
          </a:xfrm>
        </p:spPr>
        <p:txBody>
          <a:bodyPr>
            <a:normAutofit/>
          </a:bodyPr>
          <a:lstStyle/>
          <a:p>
            <a:r>
              <a:rPr lang="en-GB" sz="3600" dirty="0"/>
              <a:t>Exercise: Matrix Multiplication</a:t>
            </a:r>
          </a:p>
        </p:txBody>
      </p:sp>
      <p:sp>
        <p:nvSpPr>
          <p:cNvPr id="8" name="Content Placeholder 7"/>
          <p:cNvSpPr>
            <a:spLocks noGrp="1"/>
          </p:cNvSpPr>
          <p:nvPr>
            <p:ph idx="1"/>
          </p:nvPr>
        </p:nvSpPr>
        <p:spPr>
          <a:xfrm>
            <a:off x="179512" y="1127502"/>
            <a:ext cx="8784976" cy="5541858"/>
          </a:xfrm>
        </p:spPr>
        <p:txBody>
          <a:bodyPr>
            <a:normAutofit fontScale="77500" lnSpcReduction="20000"/>
          </a:bodyPr>
          <a:lstStyle/>
          <a:p>
            <a:pPr>
              <a:lnSpc>
                <a:spcPct val="110000"/>
              </a:lnSpc>
            </a:pPr>
            <a:r>
              <a:rPr lang="en-GB" dirty="0">
                <a:solidFill>
                  <a:schemeClr val="accent2"/>
                </a:solidFill>
              </a:rPr>
              <a:t>Goal: </a:t>
            </a:r>
          </a:p>
          <a:p>
            <a:pPr lvl="1">
              <a:lnSpc>
                <a:spcPct val="110000"/>
              </a:lnSpc>
            </a:pPr>
            <a:r>
              <a:rPr lang="en-GB" dirty="0"/>
              <a:t>To write your first OpenCL kernel “from scratch”</a:t>
            </a:r>
          </a:p>
          <a:p>
            <a:pPr lvl="1">
              <a:lnSpc>
                <a:spcPct val="110000"/>
              </a:lnSpc>
            </a:pPr>
            <a:r>
              <a:rPr lang="en-GB" dirty="0"/>
              <a:t>To multiply a pair of matrices</a:t>
            </a:r>
          </a:p>
          <a:p>
            <a:pPr>
              <a:lnSpc>
                <a:spcPct val="110000"/>
              </a:lnSpc>
            </a:pPr>
            <a:r>
              <a:rPr lang="en-GB" dirty="0">
                <a:solidFill>
                  <a:schemeClr val="accent2"/>
                </a:solidFill>
              </a:rPr>
              <a:t>Procedure: </a:t>
            </a:r>
          </a:p>
          <a:p>
            <a:pPr lvl="1">
              <a:lnSpc>
                <a:spcPct val="110000"/>
              </a:lnSpc>
            </a:pPr>
            <a:r>
              <a:rPr lang="en-GB" b="1" dirty="0">
                <a:latin typeface="Courier New" panose="02070309020205020404" pitchFamily="49" charset="0"/>
                <a:cs typeface="Courier New" panose="02070309020205020404" pitchFamily="49" charset="0"/>
              </a:rPr>
              <a:t>cd ~/</a:t>
            </a:r>
            <a:r>
              <a:rPr lang="en-GB" b="1" dirty="0" err="1">
                <a:latin typeface="Courier New" panose="02070309020205020404" pitchFamily="49" charset="0"/>
                <a:cs typeface="Courier New" panose="02070309020205020404" pitchFamily="49" charset="0"/>
              </a:rPr>
              <a:t>opencl</a:t>
            </a:r>
            <a:r>
              <a:rPr lang="en-GB" b="1" dirty="0">
                <a:latin typeface="Courier New" panose="02070309020205020404" pitchFamily="49" charset="0"/>
                <a:cs typeface="Courier New" panose="02070309020205020404" pitchFamily="49" charset="0"/>
              </a:rPr>
              <a:t>-training/exercises/</a:t>
            </a:r>
            <a:r>
              <a:rPr lang="en-GB" b="1" dirty="0" err="1">
                <a:latin typeface="Courier New" panose="02070309020205020404" pitchFamily="49" charset="0"/>
                <a:cs typeface="Courier New" panose="02070309020205020404" pitchFamily="49" charset="0"/>
              </a:rPr>
              <a:t>MatMul</a:t>
            </a:r>
            <a:endParaRPr lang="en-GB" dirty="0">
              <a:solidFill>
                <a:schemeClr val="accent2"/>
              </a:solidFill>
            </a:endParaRPr>
          </a:p>
          <a:p>
            <a:pPr lvl="1">
              <a:lnSpc>
                <a:spcPct val="110000"/>
              </a:lnSpc>
            </a:pPr>
            <a:r>
              <a:rPr lang="en-GB" dirty="0"/>
              <a:t>Start with the matrix multiplication serial code in </a:t>
            </a:r>
            <a:r>
              <a:rPr lang="en-GB" b="1" dirty="0" err="1">
                <a:latin typeface="Courier New" panose="02070309020205020404" pitchFamily="49" charset="0"/>
                <a:cs typeface="Courier New" panose="02070309020205020404" pitchFamily="49" charset="0"/>
              </a:rPr>
              <a:t>matrix_lib.c</a:t>
            </a:r>
            <a:r>
              <a:rPr lang="en-GB" b="1" dirty="0">
                <a:latin typeface="Courier New" panose="02070309020205020404" pitchFamily="49" charset="0"/>
                <a:cs typeface="Courier New" panose="02070309020205020404" pitchFamily="49" charset="0"/>
              </a:rPr>
              <a:t> </a:t>
            </a:r>
            <a:r>
              <a:rPr lang="en-GB" dirty="0"/>
              <a:t>and port this to a naïve kernel using the provided stub in </a:t>
            </a:r>
            <a:r>
              <a:rPr lang="en-GB" b="1" dirty="0" err="1">
                <a:latin typeface="Courier New" panose="02070309020205020404" pitchFamily="49" charset="0"/>
                <a:cs typeface="Courier New" panose="02070309020205020404" pitchFamily="49" charset="0"/>
              </a:rPr>
              <a:t>kernel.cl</a:t>
            </a:r>
            <a:endParaRPr lang="en-GB" b="1" dirty="0">
              <a:latin typeface="Courier New" panose="02070309020205020404" pitchFamily="49" charset="0"/>
              <a:cs typeface="Courier New" panose="02070309020205020404" pitchFamily="49" charset="0"/>
            </a:endParaRPr>
          </a:p>
          <a:p>
            <a:pPr lvl="1">
              <a:lnSpc>
                <a:spcPct val="110000"/>
              </a:lnSpc>
            </a:pPr>
            <a:r>
              <a:rPr lang="en-GB" dirty="0"/>
              <a:t>We provide an OpenCL host program including the function to generate matrices and test results</a:t>
            </a:r>
          </a:p>
          <a:p>
            <a:pPr lvl="1">
              <a:lnSpc>
                <a:spcPct val="110000"/>
              </a:lnSpc>
            </a:pPr>
            <a:r>
              <a:rPr lang="en-GB" dirty="0"/>
              <a:t>Verify the results</a:t>
            </a:r>
          </a:p>
          <a:p>
            <a:pPr>
              <a:lnSpc>
                <a:spcPct val="110000"/>
              </a:lnSpc>
            </a:pPr>
            <a:r>
              <a:rPr lang="en-GB" dirty="0">
                <a:solidFill>
                  <a:schemeClr val="accent2"/>
                </a:solidFill>
              </a:rPr>
              <a:t>Expected output:</a:t>
            </a:r>
          </a:p>
          <a:p>
            <a:pPr lvl="1">
              <a:lnSpc>
                <a:spcPct val="110000"/>
              </a:lnSpc>
            </a:pPr>
            <a:r>
              <a:rPr lang="en-GB" dirty="0"/>
              <a:t>A message to standard output verifying that the matrix multiply results are correct</a:t>
            </a:r>
          </a:p>
          <a:p>
            <a:pPr lvl="1">
              <a:lnSpc>
                <a:spcPct val="110000"/>
              </a:lnSpc>
            </a:pPr>
            <a:r>
              <a:rPr lang="en-GB" dirty="0"/>
              <a:t>Report the runtime and the GFLOP/s</a:t>
            </a:r>
          </a:p>
        </p:txBody>
      </p:sp>
      <p:sp>
        <p:nvSpPr>
          <p:cNvPr id="2" name="Slide Number Placeholder 1">
            <a:extLst>
              <a:ext uri="{FF2B5EF4-FFF2-40B4-BE49-F238E27FC236}">
                <a16:creationId xmlns:a16="http://schemas.microsoft.com/office/drawing/2014/main" id="{735E62AC-B9EA-0543-AEE6-A5E8FCBC8755}"/>
              </a:ext>
            </a:extLst>
          </p:cNvPr>
          <p:cNvSpPr>
            <a:spLocks noGrp="1"/>
          </p:cNvSpPr>
          <p:nvPr>
            <p:ph type="sldNum" sz="quarter" idx="12"/>
          </p:nvPr>
        </p:nvSpPr>
        <p:spPr/>
        <p:txBody>
          <a:bodyPr/>
          <a:lstStyle/>
          <a:p>
            <a:fld id="{10338BC4-165C-45BE-83FF-C9C7D8E962C5}" type="slidenum">
              <a:rPr lang="en-GB" smtClean="0"/>
              <a:pPr/>
              <a:t>112</a:t>
            </a:fld>
            <a:endParaRPr lang="en-GB"/>
          </a:p>
        </p:txBody>
      </p:sp>
    </p:spTree>
    <p:extLst>
      <p:ext uri="{BB962C8B-B14F-4D97-AF65-F5344CB8AC3E}">
        <p14:creationId xmlns:p14="http://schemas.microsoft.com/office/powerpoint/2010/main" val="39882592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GB" dirty="0"/>
              <a:t>Understanding the OpenCL memory hierarchy</a:t>
            </a:r>
            <a:br>
              <a:rPr lang="en-GB" dirty="0"/>
            </a:br>
            <a:endParaRPr lang="en-GB" dirty="0"/>
          </a:p>
        </p:txBody>
      </p:sp>
      <p:sp>
        <p:nvSpPr>
          <p:cNvPr id="2" name="Text Placeholder 1"/>
          <p:cNvSpPr>
            <a:spLocks noGrp="1"/>
          </p:cNvSpPr>
          <p:nvPr>
            <p:ph type="body" idx="1"/>
          </p:nvPr>
        </p:nvSpPr>
        <p:spPr/>
        <p:txBody>
          <a:bodyPr/>
          <a:lstStyle/>
          <a:p>
            <a:endParaRPr lang="en-GB"/>
          </a:p>
        </p:txBody>
      </p:sp>
      <p:sp>
        <p:nvSpPr>
          <p:cNvPr id="3" name="Slide Number Placeholder 2">
            <a:extLst>
              <a:ext uri="{FF2B5EF4-FFF2-40B4-BE49-F238E27FC236}">
                <a16:creationId xmlns:a16="http://schemas.microsoft.com/office/drawing/2014/main" id="{60D9BDBD-3730-2B44-904C-BE7E0D1D8157}"/>
              </a:ext>
            </a:extLst>
          </p:cNvPr>
          <p:cNvSpPr>
            <a:spLocks noGrp="1"/>
          </p:cNvSpPr>
          <p:nvPr>
            <p:ph type="sldNum" sz="quarter" idx="12"/>
          </p:nvPr>
        </p:nvSpPr>
        <p:spPr/>
        <p:txBody>
          <a:bodyPr/>
          <a:lstStyle/>
          <a:p>
            <a:fld id="{10338BC4-165C-45BE-83FF-C9C7D8E962C5}" type="slidenum">
              <a:rPr lang="en-GB" smtClean="0"/>
              <a:pPr/>
              <a:t>113</a:t>
            </a:fld>
            <a:endParaRPr lang="en-GB"/>
          </a:p>
        </p:txBody>
      </p:sp>
    </p:spTree>
    <p:extLst>
      <p:ext uri="{BB962C8B-B14F-4D97-AF65-F5344CB8AC3E}">
        <p14:creationId xmlns:p14="http://schemas.microsoft.com/office/powerpoint/2010/main" val="150243953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07504" y="-90264"/>
            <a:ext cx="8928992" cy="1143000"/>
          </a:xfrm>
        </p:spPr>
        <p:txBody>
          <a:bodyPr>
            <a:normAutofit/>
          </a:bodyPr>
          <a:lstStyle/>
          <a:p>
            <a:r>
              <a:rPr lang="en-GB" dirty="0"/>
              <a:t>Optimizing matrix multiplication</a:t>
            </a:r>
          </a:p>
        </p:txBody>
      </p:sp>
      <p:sp>
        <p:nvSpPr>
          <p:cNvPr id="5" name="Content Placeholder 4"/>
          <p:cNvSpPr>
            <a:spLocks noGrp="1"/>
          </p:cNvSpPr>
          <p:nvPr>
            <p:ph idx="1"/>
          </p:nvPr>
        </p:nvSpPr>
        <p:spPr>
          <a:xfrm>
            <a:off x="179512" y="836712"/>
            <a:ext cx="8784976" cy="3024336"/>
          </a:xfrm>
        </p:spPr>
        <p:txBody>
          <a:bodyPr>
            <a:noAutofit/>
          </a:bodyPr>
          <a:lstStyle/>
          <a:p>
            <a:r>
              <a:rPr lang="en-GB" sz="2400" dirty="0"/>
              <a:t>MM cost determined by FLOP/s and memory movement:</a:t>
            </a:r>
          </a:p>
          <a:p>
            <a:pPr lvl="1"/>
            <a:r>
              <a:rPr lang="en-GB" sz="2400" dirty="0"/>
              <a:t>2*n</a:t>
            </a:r>
            <a:r>
              <a:rPr lang="en-GB" sz="2400" baseline="30000" dirty="0"/>
              <a:t>3</a:t>
            </a:r>
            <a:r>
              <a:rPr lang="en-GB" sz="2400" dirty="0"/>
              <a:t> = O(n</a:t>
            </a:r>
            <a:r>
              <a:rPr lang="en-GB" sz="2400" baseline="30000" dirty="0"/>
              <a:t>3</a:t>
            </a:r>
            <a:r>
              <a:rPr lang="en-GB" sz="2400" dirty="0"/>
              <a:t>) FLOP/s</a:t>
            </a:r>
          </a:p>
          <a:p>
            <a:pPr lvl="1"/>
            <a:r>
              <a:rPr lang="en-GB" sz="2400" dirty="0"/>
              <a:t>Operates on 3*n</a:t>
            </a:r>
            <a:r>
              <a:rPr lang="en-GB" sz="2400" baseline="30000" dirty="0"/>
              <a:t>2</a:t>
            </a:r>
            <a:r>
              <a:rPr lang="en-GB" sz="2400" dirty="0"/>
              <a:t> = O(n</a:t>
            </a:r>
            <a:r>
              <a:rPr lang="en-GB" sz="2400" baseline="30000" dirty="0"/>
              <a:t>2</a:t>
            </a:r>
            <a:r>
              <a:rPr lang="en-GB" sz="2400" dirty="0"/>
              <a:t>) numbers</a:t>
            </a:r>
          </a:p>
          <a:p>
            <a:r>
              <a:rPr lang="en-GB" sz="2400" dirty="0"/>
              <a:t>To optimize matrix multiplication, we must ensure that for every memory access we execute as many FLOP/s as possible.</a:t>
            </a:r>
          </a:p>
          <a:p>
            <a:r>
              <a:rPr lang="en-GB" sz="2400" dirty="0"/>
              <a:t>Outer product algorithms are faster, but for pedagogical reasons, let’s stick to the simple dot-product algorithm.</a:t>
            </a:r>
          </a:p>
          <a:p>
            <a:endParaRPr lang="en-GB" sz="2400" dirty="0"/>
          </a:p>
          <a:p>
            <a:endParaRPr lang="en-GB" sz="2400" dirty="0"/>
          </a:p>
          <a:p>
            <a:endParaRPr lang="en-GB" sz="2400" dirty="0"/>
          </a:p>
        </p:txBody>
      </p:sp>
      <p:sp>
        <p:nvSpPr>
          <p:cNvPr id="6" name="TextBox 5"/>
          <p:cNvSpPr txBox="1"/>
          <p:nvPr/>
        </p:nvSpPr>
        <p:spPr>
          <a:xfrm>
            <a:off x="179512" y="5949280"/>
            <a:ext cx="8856984" cy="1200329"/>
          </a:xfrm>
          <a:prstGeom prst="rect">
            <a:avLst/>
          </a:prstGeom>
          <a:noFill/>
        </p:spPr>
        <p:txBody>
          <a:bodyPr wrap="square" rtlCol="0">
            <a:spAutoFit/>
          </a:bodyPr>
          <a:lstStyle/>
          <a:p>
            <a:pPr marL="285750" indent="-285750">
              <a:buFont typeface="Arial" pitchFamily="34" charset="0"/>
              <a:buChar char="•"/>
            </a:pPr>
            <a:r>
              <a:rPr lang="en-GB" sz="2400" dirty="0"/>
              <a:t>We will work with work-item/work-group sizes and the memory model to optimize matrix multiplication</a:t>
            </a:r>
          </a:p>
          <a:p>
            <a:endParaRPr lang="en-GB" sz="2400" dirty="0"/>
          </a:p>
        </p:txBody>
      </p:sp>
      <p:sp>
        <p:nvSpPr>
          <p:cNvPr id="8" name="Rectangle 5"/>
          <p:cNvSpPr>
            <a:spLocks noChangeArrowheads="1"/>
          </p:cNvSpPr>
          <p:nvPr/>
        </p:nvSpPr>
        <p:spPr bwMode="auto">
          <a:xfrm>
            <a:off x="4067944" y="4299331"/>
            <a:ext cx="1150938" cy="1079500"/>
          </a:xfrm>
          <a:prstGeom prst="rect">
            <a:avLst/>
          </a:prstGeom>
          <a:noFill/>
          <a:ln w="12700">
            <a:solidFill>
              <a:schemeClr val="tx1"/>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9" name="Text Box 6"/>
          <p:cNvSpPr txBox="1">
            <a:spLocks noChangeArrowheads="1"/>
          </p:cNvSpPr>
          <p:nvPr/>
        </p:nvSpPr>
        <p:spPr bwMode="auto">
          <a:xfrm>
            <a:off x="3382591" y="4641873"/>
            <a:ext cx="541337" cy="461665"/>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2400" b="1" dirty="0">
                <a:latin typeface="Arial" charset="0"/>
                <a:ea typeface="MS PGothic"/>
                <a:cs typeface="Arial"/>
                <a:sym typeface="Myriad Set Text" charset="0"/>
              </a:rPr>
              <a:t>=</a:t>
            </a:r>
          </a:p>
        </p:txBody>
      </p:sp>
      <p:sp>
        <p:nvSpPr>
          <p:cNvPr id="11" name="Text Box 8"/>
          <p:cNvSpPr txBox="1">
            <a:spLocks noChangeArrowheads="1"/>
          </p:cNvSpPr>
          <p:nvPr/>
        </p:nvSpPr>
        <p:spPr bwMode="auto">
          <a:xfrm>
            <a:off x="5283185" y="4641873"/>
            <a:ext cx="163512" cy="461665"/>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2400" b="1" dirty="0">
                <a:latin typeface="Arial" charset="0"/>
                <a:ea typeface="MS PGothic"/>
                <a:cs typeface="Arial"/>
                <a:sym typeface="Myriad Set Text" charset="0"/>
              </a:rPr>
              <a:t>x</a:t>
            </a:r>
          </a:p>
        </p:txBody>
      </p:sp>
      <p:sp>
        <p:nvSpPr>
          <p:cNvPr id="13" name="Rectangle 10"/>
          <p:cNvSpPr>
            <a:spLocks noChangeArrowheads="1"/>
          </p:cNvSpPr>
          <p:nvPr/>
        </p:nvSpPr>
        <p:spPr bwMode="auto">
          <a:xfrm>
            <a:off x="4067944" y="4743831"/>
            <a:ext cx="1150938" cy="127000"/>
          </a:xfrm>
          <a:prstGeom prst="rect">
            <a:avLst/>
          </a:prstGeom>
          <a:solidFill>
            <a:srgbClr val="FC0128"/>
          </a:solidFill>
          <a:ln w="12700">
            <a:solidFill>
              <a:srgbClr val="000000"/>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15" name="Text Box 12"/>
          <p:cNvSpPr txBox="1">
            <a:spLocks noChangeArrowheads="1"/>
          </p:cNvSpPr>
          <p:nvPr/>
        </p:nvSpPr>
        <p:spPr bwMode="auto">
          <a:xfrm>
            <a:off x="4136236" y="4426345"/>
            <a:ext cx="676275" cy="307777"/>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1400">
                <a:latin typeface="+mj-lt"/>
                <a:ea typeface="MS PGothic"/>
                <a:cs typeface="Arial"/>
                <a:sym typeface="Myriad Set Text" charset="0"/>
              </a:rPr>
              <a:t>A(i,:)</a:t>
            </a:r>
          </a:p>
        </p:txBody>
      </p:sp>
      <p:sp>
        <p:nvSpPr>
          <p:cNvPr id="16" name="Rectangle 13"/>
          <p:cNvSpPr>
            <a:spLocks noChangeArrowheads="1"/>
          </p:cNvSpPr>
          <p:nvPr/>
        </p:nvSpPr>
        <p:spPr bwMode="auto">
          <a:xfrm>
            <a:off x="5617347" y="4299331"/>
            <a:ext cx="1152525" cy="1079500"/>
          </a:xfrm>
          <a:prstGeom prst="rect">
            <a:avLst/>
          </a:prstGeom>
          <a:noFill/>
          <a:ln w="12700">
            <a:solidFill>
              <a:schemeClr val="tx1"/>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17" name="Rectangle 14"/>
          <p:cNvSpPr>
            <a:spLocks noChangeArrowheads="1"/>
          </p:cNvSpPr>
          <p:nvPr/>
        </p:nvSpPr>
        <p:spPr bwMode="auto">
          <a:xfrm>
            <a:off x="5845944" y="4299331"/>
            <a:ext cx="134938" cy="1079500"/>
          </a:xfrm>
          <a:prstGeom prst="rect">
            <a:avLst/>
          </a:prstGeom>
          <a:solidFill>
            <a:srgbClr val="FC0128"/>
          </a:solidFill>
          <a:ln w="12700">
            <a:solidFill>
              <a:srgbClr val="000000"/>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18" name="Text Box 15"/>
          <p:cNvSpPr txBox="1">
            <a:spLocks noChangeArrowheads="1"/>
          </p:cNvSpPr>
          <p:nvPr/>
        </p:nvSpPr>
        <p:spPr bwMode="auto">
          <a:xfrm>
            <a:off x="6031682" y="4680345"/>
            <a:ext cx="677862" cy="307777"/>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1400">
                <a:latin typeface="+mj-lt"/>
                <a:ea typeface="MS PGothic"/>
                <a:cs typeface="Arial"/>
                <a:sym typeface="Myriad Set Text" charset="0"/>
              </a:rPr>
              <a:t>B(:,j)</a:t>
            </a:r>
          </a:p>
        </p:txBody>
      </p:sp>
      <p:sp>
        <p:nvSpPr>
          <p:cNvPr id="19" name="Rectangle 16"/>
          <p:cNvSpPr>
            <a:spLocks noChangeArrowheads="1"/>
          </p:cNvSpPr>
          <p:nvPr/>
        </p:nvSpPr>
        <p:spPr bwMode="auto">
          <a:xfrm>
            <a:off x="1965417" y="4299331"/>
            <a:ext cx="1150938" cy="1079500"/>
          </a:xfrm>
          <a:prstGeom prst="rect">
            <a:avLst/>
          </a:prstGeom>
          <a:noFill/>
          <a:ln w="12700">
            <a:solidFill>
              <a:schemeClr val="tx1"/>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20" name="Rectangle 17"/>
          <p:cNvSpPr>
            <a:spLocks noChangeArrowheads="1"/>
          </p:cNvSpPr>
          <p:nvPr/>
        </p:nvSpPr>
        <p:spPr bwMode="auto">
          <a:xfrm>
            <a:off x="2422617" y="4743831"/>
            <a:ext cx="134938" cy="127000"/>
          </a:xfrm>
          <a:prstGeom prst="rect">
            <a:avLst/>
          </a:prstGeom>
          <a:solidFill>
            <a:srgbClr val="FC0128"/>
          </a:solidFill>
          <a:ln w="12700">
            <a:solidFill>
              <a:srgbClr val="000000"/>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21" name="Text Box 18"/>
          <p:cNvSpPr txBox="1">
            <a:spLocks noChangeArrowheads="1"/>
          </p:cNvSpPr>
          <p:nvPr/>
        </p:nvSpPr>
        <p:spPr bwMode="auto">
          <a:xfrm>
            <a:off x="2151155" y="4489845"/>
            <a:ext cx="677862" cy="307777"/>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1400" dirty="0">
                <a:latin typeface="+mj-lt"/>
                <a:ea typeface="MS PGothic"/>
                <a:cs typeface="Arial"/>
                <a:sym typeface="Myriad Set Text" charset="0"/>
              </a:rPr>
              <a:t>C(</a:t>
            </a:r>
            <a:r>
              <a:rPr lang="en-US" sz="1400" dirty="0" err="1">
                <a:latin typeface="+mj-lt"/>
                <a:ea typeface="MS PGothic"/>
                <a:cs typeface="Arial"/>
                <a:sym typeface="Myriad Set Text" charset="0"/>
              </a:rPr>
              <a:t>i,j</a:t>
            </a:r>
            <a:r>
              <a:rPr lang="en-US" sz="1400" dirty="0">
                <a:latin typeface="+mj-lt"/>
                <a:ea typeface="MS PGothic"/>
                <a:cs typeface="Arial"/>
                <a:sym typeface="Myriad Set Text" charset="0"/>
              </a:rPr>
              <a:t>)</a:t>
            </a:r>
          </a:p>
        </p:txBody>
      </p:sp>
      <p:sp>
        <p:nvSpPr>
          <p:cNvPr id="22" name="TextBox 21"/>
          <p:cNvSpPr txBox="1"/>
          <p:nvPr/>
        </p:nvSpPr>
        <p:spPr>
          <a:xfrm>
            <a:off x="611560" y="5480240"/>
            <a:ext cx="8064896" cy="397032"/>
          </a:xfrm>
          <a:prstGeom prst="rect">
            <a:avLst/>
          </a:prstGeom>
          <a:noFill/>
        </p:spPr>
        <p:txBody>
          <a:bodyPr wrap="square" rtlCol="0">
            <a:spAutoFit/>
          </a:bodyPr>
          <a:lstStyle/>
          <a:p>
            <a:pPr algn="ctr" fontAlgn="base">
              <a:lnSpc>
                <a:spcPct val="99000"/>
              </a:lnSpc>
              <a:spcBef>
                <a:spcPct val="0"/>
              </a:spcBef>
              <a:spcAft>
                <a:spcPct val="0"/>
              </a:spcAft>
            </a:pPr>
            <a:r>
              <a:rPr lang="en-US" sz="2000" dirty="0">
                <a:latin typeface="+mj-lt"/>
                <a:ea typeface="ヒラギノ角ゴ ProN W3" charset="-128"/>
                <a:cs typeface="Arial"/>
                <a:sym typeface="Myriad Set Text" charset="0"/>
              </a:rPr>
              <a:t>Dot product of a row of A and a column of B for each element of C</a:t>
            </a:r>
          </a:p>
        </p:txBody>
      </p:sp>
      <p:sp>
        <p:nvSpPr>
          <p:cNvPr id="2" name="Slide Number Placeholder 1">
            <a:extLst>
              <a:ext uri="{FF2B5EF4-FFF2-40B4-BE49-F238E27FC236}">
                <a16:creationId xmlns:a16="http://schemas.microsoft.com/office/drawing/2014/main" id="{EC3BA9DB-FBE5-E847-B47B-2652AE0912FC}"/>
              </a:ext>
            </a:extLst>
          </p:cNvPr>
          <p:cNvSpPr>
            <a:spLocks noGrp="1"/>
          </p:cNvSpPr>
          <p:nvPr>
            <p:ph type="sldNum" sz="quarter" idx="12"/>
          </p:nvPr>
        </p:nvSpPr>
        <p:spPr/>
        <p:txBody>
          <a:bodyPr/>
          <a:lstStyle/>
          <a:p>
            <a:fld id="{10338BC4-165C-45BE-83FF-C9C7D8E962C5}" type="slidenum">
              <a:rPr lang="en-GB" smtClean="0"/>
              <a:pPr/>
              <a:t>114</a:t>
            </a:fld>
            <a:endParaRPr lang="en-GB"/>
          </a:p>
        </p:txBody>
      </p:sp>
    </p:spTree>
    <p:extLst>
      <p:ext uri="{BB962C8B-B14F-4D97-AF65-F5344CB8AC3E}">
        <p14:creationId xmlns:p14="http://schemas.microsoft.com/office/powerpoint/2010/main" val="337881753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9937" y="12540"/>
            <a:ext cx="9324528" cy="966738"/>
          </a:xfrm>
        </p:spPr>
        <p:txBody>
          <a:bodyPr>
            <a:normAutofit/>
          </a:bodyPr>
          <a:lstStyle/>
          <a:p>
            <a:r>
              <a:rPr lang="en-GB" sz="3600" dirty="0"/>
              <a:t>An N-dimensional domain of work-items</a:t>
            </a:r>
          </a:p>
        </p:txBody>
      </p:sp>
      <p:sp>
        <p:nvSpPr>
          <p:cNvPr id="3" name="Content Placeholder 2"/>
          <p:cNvSpPr>
            <a:spLocks noGrp="1"/>
          </p:cNvSpPr>
          <p:nvPr>
            <p:ph idx="1"/>
          </p:nvPr>
        </p:nvSpPr>
        <p:spPr>
          <a:xfrm>
            <a:off x="107504" y="908721"/>
            <a:ext cx="8856984" cy="1584175"/>
          </a:xfrm>
        </p:spPr>
        <p:txBody>
          <a:bodyPr>
            <a:normAutofit fontScale="85000" lnSpcReduction="20000"/>
          </a:bodyPr>
          <a:lstStyle/>
          <a:p>
            <a:r>
              <a:rPr lang="en-GB" dirty="0">
                <a:solidFill>
                  <a:schemeClr val="accent2"/>
                </a:solidFill>
              </a:rPr>
              <a:t>Global </a:t>
            </a:r>
            <a:r>
              <a:rPr lang="en-GB" dirty="0"/>
              <a:t>Dimensions:</a:t>
            </a:r>
          </a:p>
          <a:p>
            <a:pPr lvl="1"/>
            <a:r>
              <a:rPr lang="en-GB" dirty="0"/>
              <a:t>1024x1024 (whole problem space)</a:t>
            </a:r>
          </a:p>
          <a:p>
            <a:r>
              <a:rPr lang="en-GB" dirty="0">
                <a:solidFill>
                  <a:schemeClr val="accent2"/>
                </a:solidFill>
              </a:rPr>
              <a:t>Local </a:t>
            </a:r>
            <a:r>
              <a:rPr lang="en-GB" dirty="0"/>
              <a:t>Dimensions:</a:t>
            </a:r>
          </a:p>
          <a:p>
            <a:pPr lvl="1"/>
            <a:r>
              <a:rPr lang="en-GB" dirty="0"/>
              <a:t>128x128 (</a:t>
            </a:r>
            <a:r>
              <a:rPr lang="en-GB" b="1" dirty="0">
                <a:solidFill>
                  <a:schemeClr val="accent2"/>
                </a:solidFill>
              </a:rPr>
              <a:t>work-group</a:t>
            </a:r>
            <a:r>
              <a:rPr lang="en-GB" dirty="0"/>
              <a:t>, executes together)</a:t>
            </a:r>
          </a:p>
        </p:txBody>
      </p:sp>
      <p:sp>
        <p:nvSpPr>
          <p:cNvPr id="4" name="Content Placeholder 2"/>
          <p:cNvSpPr txBox="1">
            <a:spLocks/>
          </p:cNvSpPr>
          <p:nvPr/>
        </p:nvSpPr>
        <p:spPr>
          <a:xfrm>
            <a:off x="107504" y="5589240"/>
            <a:ext cx="8856984" cy="1080119"/>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dirty="0">
                <a:solidFill>
                  <a:prstClr val="black"/>
                </a:solidFill>
              </a:rPr>
              <a:t>Choose the dimensions that are “best” for your algorithm</a:t>
            </a:r>
          </a:p>
        </p:txBody>
      </p:sp>
      <p:pic>
        <p:nvPicPr>
          <p:cNvPr id="107" name="Picture 1"/>
          <p:cNvPicPr>
            <a:picLocks noChangeAspect="1" noChangeArrowheads="1"/>
          </p:cNvPicPr>
          <p:nvPr/>
        </p:nvPicPr>
        <p:blipFill>
          <a:blip r:embed="rId2" cstate="print"/>
          <a:srcRect/>
          <a:stretch>
            <a:fillRect/>
          </a:stretch>
        </p:blipFill>
        <p:spPr bwMode="auto">
          <a:xfrm>
            <a:off x="1630383" y="3045280"/>
            <a:ext cx="2046287" cy="2046287"/>
          </a:xfrm>
          <a:prstGeom prst="rect">
            <a:avLst/>
          </a:prstGeom>
          <a:noFill/>
          <a:ln w="25400">
            <a:noFill/>
            <a:miter lim="800000"/>
            <a:headEnd/>
            <a:tailEnd/>
          </a:ln>
        </p:spPr>
      </p:pic>
      <p:sp>
        <p:nvSpPr>
          <p:cNvPr id="108" name="Rectangle 5"/>
          <p:cNvSpPr>
            <a:spLocks/>
          </p:cNvSpPr>
          <p:nvPr/>
        </p:nvSpPr>
        <p:spPr bwMode="auto">
          <a:xfrm>
            <a:off x="1892315" y="3050042"/>
            <a:ext cx="255588" cy="255588"/>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09" name="Line 7"/>
          <p:cNvSpPr>
            <a:spLocks noChangeShapeType="1"/>
          </p:cNvSpPr>
          <p:nvPr/>
        </p:nvSpPr>
        <p:spPr bwMode="auto">
          <a:xfrm rot="10800000" flipH="1">
            <a:off x="1639903" y="2945267"/>
            <a:ext cx="2005012" cy="0"/>
          </a:xfrm>
          <a:prstGeom prst="line">
            <a:avLst/>
          </a:prstGeom>
          <a:noFill/>
          <a:ln w="63500">
            <a:solidFill>
              <a:schemeClr val="tx1"/>
            </a:solidFill>
            <a:miter lim="800000"/>
            <a:headEnd type="triangle" w="med" len="med"/>
            <a:tailEnd type="triangle" w="med" len="med"/>
          </a:ln>
          <a:effectLst>
            <a:outerShdw dist="38099" dir="5400000" algn="ctr" rotWithShape="0">
              <a:schemeClr val="bg2">
                <a:alpha val="20000"/>
              </a:schemeClr>
            </a:outerShdw>
          </a:effectLst>
        </p:spPr>
        <p:txBody>
          <a:bodyPr lIns="0" tIns="0" rIns="0" bIns="0"/>
          <a:lstStyle/>
          <a:p>
            <a:pPr>
              <a:defRPr/>
            </a:pPr>
            <a:endParaRPr lang="en-US">
              <a:solidFill>
                <a:prstClr val="black"/>
              </a:solidFill>
            </a:endParaRPr>
          </a:p>
        </p:txBody>
      </p:sp>
      <p:sp>
        <p:nvSpPr>
          <p:cNvPr id="110" name="Rectangle 8"/>
          <p:cNvSpPr>
            <a:spLocks/>
          </p:cNvSpPr>
          <p:nvPr/>
        </p:nvSpPr>
        <p:spPr bwMode="auto">
          <a:xfrm>
            <a:off x="2424129" y="2564904"/>
            <a:ext cx="427927" cy="228909"/>
          </a:xfrm>
          <a:prstGeom prst="rect">
            <a:avLst/>
          </a:prstGeom>
          <a:noFill/>
          <a:ln w="12700">
            <a:noFill/>
            <a:miter lim="800000"/>
            <a:headEnd/>
            <a:tailEnd/>
          </a:ln>
        </p:spPr>
        <p:txBody>
          <a:bodyPr wrap="none" lIns="0" tIns="0" rIns="0" bIns="0">
            <a:spAutoFit/>
          </a:bodyPr>
          <a:lstStyle/>
          <a:p>
            <a:pPr marL="36513">
              <a:tabLst>
                <a:tab pos="66675" algn="l"/>
                <a:tab pos="752475" algn="l"/>
                <a:tab pos="1438275" algn="l"/>
                <a:tab pos="2122488" algn="l"/>
                <a:tab pos="2806700" algn="l"/>
              </a:tabLst>
            </a:pPr>
            <a:r>
              <a:rPr lang="en-US" dirty="0">
                <a:solidFill>
                  <a:prstClr val="black"/>
                </a:solidFill>
              </a:rPr>
              <a:t>1024</a:t>
            </a:r>
          </a:p>
        </p:txBody>
      </p:sp>
      <p:sp>
        <p:nvSpPr>
          <p:cNvPr id="111" name="Line 9"/>
          <p:cNvSpPr>
            <a:spLocks noChangeShapeType="1"/>
          </p:cNvSpPr>
          <p:nvPr/>
        </p:nvSpPr>
        <p:spPr bwMode="auto">
          <a:xfrm rot="10800000">
            <a:off x="1498615" y="3043695"/>
            <a:ext cx="0" cy="2003425"/>
          </a:xfrm>
          <a:prstGeom prst="line">
            <a:avLst/>
          </a:prstGeom>
          <a:noFill/>
          <a:ln w="63500">
            <a:solidFill>
              <a:schemeClr val="tx1"/>
            </a:solidFill>
            <a:miter lim="800000"/>
            <a:headEnd type="triangle" w="med" len="med"/>
            <a:tailEnd type="triangle" w="med" len="med"/>
          </a:ln>
          <a:effectLst>
            <a:outerShdw dist="38099" dir="5400000" algn="ctr" rotWithShape="0">
              <a:schemeClr val="bg2">
                <a:alpha val="20000"/>
              </a:schemeClr>
            </a:outerShdw>
          </a:effectLst>
        </p:spPr>
        <p:txBody>
          <a:bodyPr lIns="0" tIns="0" rIns="0" bIns="0"/>
          <a:lstStyle/>
          <a:p>
            <a:pPr>
              <a:defRPr/>
            </a:pPr>
            <a:endParaRPr lang="en-US">
              <a:solidFill>
                <a:prstClr val="black"/>
              </a:solidFill>
            </a:endParaRPr>
          </a:p>
        </p:txBody>
      </p:sp>
      <p:sp>
        <p:nvSpPr>
          <p:cNvPr id="112" name="Rectangle 10"/>
          <p:cNvSpPr>
            <a:spLocks/>
          </p:cNvSpPr>
          <p:nvPr/>
        </p:nvSpPr>
        <p:spPr bwMode="auto">
          <a:xfrm rot="-5400000">
            <a:off x="1016107" y="4005564"/>
            <a:ext cx="427927" cy="228909"/>
          </a:xfrm>
          <a:prstGeom prst="rect">
            <a:avLst/>
          </a:prstGeom>
          <a:noFill/>
          <a:ln w="12700">
            <a:noFill/>
            <a:miter lim="800000"/>
            <a:headEnd/>
            <a:tailEnd/>
          </a:ln>
        </p:spPr>
        <p:txBody>
          <a:bodyPr wrap="none" lIns="0" tIns="0" rIns="0" bIns="0">
            <a:spAutoFit/>
          </a:bodyPr>
          <a:lstStyle/>
          <a:p>
            <a:pPr marL="36513">
              <a:tabLst>
                <a:tab pos="66675" algn="l"/>
                <a:tab pos="752475" algn="l"/>
                <a:tab pos="1438275" algn="l"/>
                <a:tab pos="2122488" algn="l"/>
                <a:tab pos="2806700" algn="l"/>
              </a:tabLst>
            </a:pPr>
            <a:r>
              <a:rPr lang="en-US" dirty="0">
                <a:solidFill>
                  <a:prstClr val="black"/>
                </a:solidFill>
              </a:rPr>
              <a:t>1024</a:t>
            </a:r>
          </a:p>
        </p:txBody>
      </p:sp>
      <p:sp>
        <p:nvSpPr>
          <p:cNvPr id="113" name="Rectangle 11"/>
          <p:cNvSpPr>
            <a:spLocks/>
          </p:cNvSpPr>
          <p:nvPr/>
        </p:nvSpPr>
        <p:spPr bwMode="auto">
          <a:xfrm>
            <a:off x="1635140" y="3050042"/>
            <a:ext cx="257175" cy="255588"/>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nvGrpSpPr>
          <p:cNvPr id="114" name="Group 12"/>
          <p:cNvGrpSpPr>
            <a:grpSpLocks/>
          </p:cNvGrpSpPr>
          <p:nvPr/>
        </p:nvGrpSpPr>
        <p:grpSpPr bwMode="auto">
          <a:xfrm>
            <a:off x="2147903" y="3050042"/>
            <a:ext cx="1535112" cy="255588"/>
            <a:chOff x="0" y="0"/>
            <a:chExt cx="2256" cy="376"/>
          </a:xfrm>
        </p:grpSpPr>
        <p:sp>
          <p:nvSpPr>
            <p:cNvPr id="115" name="Rectangle 13"/>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16" name="Rectangle 14"/>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17" name="Rectangle 15"/>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18" name="Rectangle 16"/>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19" name="Rectangle 17"/>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20" name="Rectangle 18"/>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grpSp>
        <p:nvGrpSpPr>
          <p:cNvPr id="121" name="Group 19"/>
          <p:cNvGrpSpPr>
            <a:grpSpLocks/>
          </p:cNvGrpSpPr>
          <p:nvPr/>
        </p:nvGrpSpPr>
        <p:grpSpPr bwMode="auto">
          <a:xfrm>
            <a:off x="1635145" y="3305630"/>
            <a:ext cx="2047875" cy="1790700"/>
            <a:chOff x="0" y="0"/>
            <a:chExt cx="3008" cy="2632"/>
          </a:xfrm>
        </p:grpSpPr>
        <p:grpSp>
          <p:nvGrpSpPr>
            <p:cNvPr id="122" name="Group 20"/>
            <p:cNvGrpSpPr>
              <a:grpSpLocks/>
            </p:cNvGrpSpPr>
            <p:nvPr/>
          </p:nvGrpSpPr>
          <p:grpSpPr bwMode="auto">
            <a:xfrm>
              <a:off x="0" y="0"/>
              <a:ext cx="3008" cy="1504"/>
              <a:chOff x="0" y="0"/>
              <a:chExt cx="3008" cy="1504"/>
            </a:xfrm>
          </p:grpSpPr>
          <p:grpSp>
            <p:nvGrpSpPr>
              <p:cNvPr id="154" name="Group 21"/>
              <p:cNvGrpSpPr>
                <a:grpSpLocks/>
              </p:cNvGrpSpPr>
              <p:nvPr/>
            </p:nvGrpSpPr>
            <p:grpSpPr bwMode="auto">
              <a:xfrm>
                <a:off x="0" y="0"/>
                <a:ext cx="3008" cy="752"/>
                <a:chOff x="0" y="0"/>
                <a:chExt cx="3008" cy="752"/>
              </a:xfrm>
            </p:grpSpPr>
            <p:grpSp>
              <p:nvGrpSpPr>
                <p:cNvPr id="176" name="Group 22"/>
                <p:cNvGrpSpPr>
                  <a:grpSpLocks/>
                </p:cNvGrpSpPr>
                <p:nvPr/>
              </p:nvGrpSpPr>
              <p:grpSpPr bwMode="auto">
                <a:xfrm>
                  <a:off x="0" y="0"/>
                  <a:ext cx="3008" cy="376"/>
                  <a:chOff x="0" y="0"/>
                  <a:chExt cx="3008" cy="376"/>
                </a:xfrm>
              </p:grpSpPr>
              <p:sp>
                <p:nvSpPr>
                  <p:cNvPr id="187" name="Rectangle 23"/>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88" name="Rectangle 24"/>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nvGrpSpPr>
                  <p:cNvPr id="189" name="Group 25"/>
                  <p:cNvGrpSpPr>
                    <a:grpSpLocks/>
                  </p:cNvGrpSpPr>
                  <p:nvPr/>
                </p:nvGrpSpPr>
                <p:grpSpPr bwMode="auto">
                  <a:xfrm>
                    <a:off x="752" y="0"/>
                    <a:ext cx="2256" cy="376"/>
                    <a:chOff x="0" y="0"/>
                    <a:chExt cx="2256" cy="376"/>
                  </a:xfrm>
                </p:grpSpPr>
                <p:sp>
                  <p:nvSpPr>
                    <p:cNvPr id="190" name="Rectangle 26"/>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91" name="Rectangle 27"/>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92" name="Rectangle 28"/>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93" name="Rectangle 29"/>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94" name="Rectangle 30"/>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95" name="Rectangle 31"/>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grpSp>
            <p:grpSp>
              <p:nvGrpSpPr>
                <p:cNvPr id="177" name="Group 32"/>
                <p:cNvGrpSpPr>
                  <a:grpSpLocks/>
                </p:cNvGrpSpPr>
                <p:nvPr/>
              </p:nvGrpSpPr>
              <p:grpSpPr bwMode="auto">
                <a:xfrm>
                  <a:off x="0" y="376"/>
                  <a:ext cx="3008" cy="376"/>
                  <a:chOff x="0" y="0"/>
                  <a:chExt cx="3008" cy="376"/>
                </a:xfrm>
              </p:grpSpPr>
              <p:sp>
                <p:nvSpPr>
                  <p:cNvPr id="178" name="Rectangle 33"/>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79" name="Rectangle 34"/>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nvGrpSpPr>
                  <p:cNvPr id="180" name="Group 35"/>
                  <p:cNvGrpSpPr>
                    <a:grpSpLocks/>
                  </p:cNvGrpSpPr>
                  <p:nvPr/>
                </p:nvGrpSpPr>
                <p:grpSpPr bwMode="auto">
                  <a:xfrm>
                    <a:off x="752" y="0"/>
                    <a:ext cx="2256" cy="376"/>
                    <a:chOff x="0" y="0"/>
                    <a:chExt cx="2256" cy="376"/>
                  </a:xfrm>
                </p:grpSpPr>
                <p:sp>
                  <p:nvSpPr>
                    <p:cNvPr id="181" name="Rectangle 36"/>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82" name="Rectangle 37"/>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83" name="Rectangle 38"/>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84" name="Rectangle 39"/>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85" name="Rectangle 40"/>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86" name="Rectangle 41"/>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grpSp>
          </p:grpSp>
          <p:grpSp>
            <p:nvGrpSpPr>
              <p:cNvPr id="155" name="Group 42"/>
              <p:cNvGrpSpPr>
                <a:grpSpLocks/>
              </p:cNvGrpSpPr>
              <p:nvPr/>
            </p:nvGrpSpPr>
            <p:grpSpPr bwMode="auto">
              <a:xfrm>
                <a:off x="0" y="752"/>
                <a:ext cx="3008" cy="752"/>
                <a:chOff x="0" y="0"/>
                <a:chExt cx="3008" cy="752"/>
              </a:xfrm>
            </p:grpSpPr>
            <p:grpSp>
              <p:nvGrpSpPr>
                <p:cNvPr id="156" name="Group 43"/>
                <p:cNvGrpSpPr>
                  <a:grpSpLocks/>
                </p:cNvGrpSpPr>
                <p:nvPr/>
              </p:nvGrpSpPr>
              <p:grpSpPr bwMode="auto">
                <a:xfrm>
                  <a:off x="0" y="0"/>
                  <a:ext cx="3008" cy="376"/>
                  <a:chOff x="0" y="0"/>
                  <a:chExt cx="3008" cy="376"/>
                </a:xfrm>
              </p:grpSpPr>
              <p:sp>
                <p:nvSpPr>
                  <p:cNvPr id="167" name="Rectangle 44"/>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68" name="Rectangle 45"/>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nvGrpSpPr>
                  <p:cNvPr id="169" name="Group 46"/>
                  <p:cNvGrpSpPr>
                    <a:grpSpLocks/>
                  </p:cNvGrpSpPr>
                  <p:nvPr/>
                </p:nvGrpSpPr>
                <p:grpSpPr bwMode="auto">
                  <a:xfrm>
                    <a:off x="752" y="0"/>
                    <a:ext cx="2256" cy="376"/>
                    <a:chOff x="0" y="0"/>
                    <a:chExt cx="2256" cy="376"/>
                  </a:xfrm>
                </p:grpSpPr>
                <p:sp>
                  <p:nvSpPr>
                    <p:cNvPr id="170" name="Rectangle 47"/>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71" name="Rectangle 48"/>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72" name="Rectangle 49"/>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73" name="Rectangle 50"/>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74" name="Rectangle 51"/>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75" name="Rectangle 52"/>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grpSp>
            <p:grpSp>
              <p:nvGrpSpPr>
                <p:cNvPr id="157" name="Group 53"/>
                <p:cNvGrpSpPr>
                  <a:grpSpLocks/>
                </p:cNvGrpSpPr>
                <p:nvPr/>
              </p:nvGrpSpPr>
              <p:grpSpPr bwMode="auto">
                <a:xfrm>
                  <a:off x="0" y="376"/>
                  <a:ext cx="3008" cy="376"/>
                  <a:chOff x="0" y="0"/>
                  <a:chExt cx="3008" cy="376"/>
                </a:xfrm>
              </p:grpSpPr>
              <p:sp>
                <p:nvSpPr>
                  <p:cNvPr id="158" name="Rectangle 54"/>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59" name="Rectangle 55"/>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nvGrpSpPr>
                  <p:cNvPr id="160" name="Group 56"/>
                  <p:cNvGrpSpPr>
                    <a:grpSpLocks/>
                  </p:cNvGrpSpPr>
                  <p:nvPr/>
                </p:nvGrpSpPr>
                <p:grpSpPr bwMode="auto">
                  <a:xfrm>
                    <a:off x="752" y="0"/>
                    <a:ext cx="2256" cy="376"/>
                    <a:chOff x="0" y="0"/>
                    <a:chExt cx="2256" cy="376"/>
                  </a:xfrm>
                </p:grpSpPr>
                <p:sp>
                  <p:nvSpPr>
                    <p:cNvPr id="161" name="Rectangle 57"/>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62" name="Rectangle 58"/>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63" name="Rectangle 59"/>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64" name="Rectangle 60"/>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65" name="Rectangle 61"/>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66" name="Rectangle 62"/>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grpSp>
          </p:grpSp>
        </p:grpSp>
        <p:grpSp>
          <p:nvGrpSpPr>
            <p:cNvPr id="123" name="Group 63"/>
            <p:cNvGrpSpPr>
              <a:grpSpLocks/>
            </p:cNvGrpSpPr>
            <p:nvPr/>
          </p:nvGrpSpPr>
          <p:grpSpPr bwMode="auto">
            <a:xfrm>
              <a:off x="0" y="1504"/>
              <a:ext cx="3008" cy="752"/>
              <a:chOff x="0" y="0"/>
              <a:chExt cx="3008" cy="752"/>
            </a:xfrm>
          </p:grpSpPr>
          <p:grpSp>
            <p:nvGrpSpPr>
              <p:cNvPr id="134" name="Group 64"/>
              <p:cNvGrpSpPr>
                <a:grpSpLocks/>
              </p:cNvGrpSpPr>
              <p:nvPr/>
            </p:nvGrpSpPr>
            <p:grpSpPr bwMode="auto">
              <a:xfrm>
                <a:off x="0" y="0"/>
                <a:ext cx="3008" cy="376"/>
                <a:chOff x="0" y="0"/>
                <a:chExt cx="3008" cy="376"/>
              </a:xfrm>
            </p:grpSpPr>
            <p:sp>
              <p:nvSpPr>
                <p:cNvPr id="145" name="Rectangle 65"/>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46" name="Rectangle 66"/>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nvGrpSpPr>
                <p:cNvPr id="147" name="Group 67"/>
                <p:cNvGrpSpPr>
                  <a:grpSpLocks/>
                </p:cNvGrpSpPr>
                <p:nvPr/>
              </p:nvGrpSpPr>
              <p:grpSpPr bwMode="auto">
                <a:xfrm>
                  <a:off x="752" y="0"/>
                  <a:ext cx="2256" cy="376"/>
                  <a:chOff x="0" y="0"/>
                  <a:chExt cx="2256" cy="376"/>
                </a:xfrm>
              </p:grpSpPr>
              <p:sp>
                <p:nvSpPr>
                  <p:cNvPr id="148" name="Rectangle 68"/>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49" name="Rectangle 69"/>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50" name="Rectangle 70"/>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51" name="Rectangle 71"/>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52" name="Rectangle 72"/>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53" name="Rectangle 73"/>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grpSp>
          <p:grpSp>
            <p:nvGrpSpPr>
              <p:cNvPr id="135" name="Group 74"/>
              <p:cNvGrpSpPr>
                <a:grpSpLocks/>
              </p:cNvGrpSpPr>
              <p:nvPr/>
            </p:nvGrpSpPr>
            <p:grpSpPr bwMode="auto">
              <a:xfrm>
                <a:off x="0" y="376"/>
                <a:ext cx="3008" cy="376"/>
                <a:chOff x="0" y="0"/>
                <a:chExt cx="3008" cy="376"/>
              </a:xfrm>
            </p:grpSpPr>
            <p:sp>
              <p:nvSpPr>
                <p:cNvPr id="136" name="Rectangle 75"/>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37" name="Rectangle 76"/>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nvGrpSpPr>
                <p:cNvPr id="138" name="Group 77"/>
                <p:cNvGrpSpPr>
                  <a:grpSpLocks/>
                </p:cNvGrpSpPr>
                <p:nvPr/>
              </p:nvGrpSpPr>
              <p:grpSpPr bwMode="auto">
                <a:xfrm>
                  <a:off x="752" y="0"/>
                  <a:ext cx="2256" cy="376"/>
                  <a:chOff x="0" y="0"/>
                  <a:chExt cx="2256" cy="376"/>
                </a:xfrm>
              </p:grpSpPr>
              <p:sp>
                <p:nvSpPr>
                  <p:cNvPr id="139" name="Rectangle 78"/>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40" name="Rectangle 79"/>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41" name="Rectangle 80"/>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42" name="Rectangle 81"/>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43" name="Rectangle 82"/>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44" name="Rectangle 83"/>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grpSp>
        </p:grpSp>
        <p:grpSp>
          <p:nvGrpSpPr>
            <p:cNvPr id="124" name="Group 84"/>
            <p:cNvGrpSpPr>
              <a:grpSpLocks/>
            </p:cNvGrpSpPr>
            <p:nvPr/>
          </p:nvGrpSpPr>
          <p:grpSpPr bwMode="auto">
            <a:xfrm>
              <a:off x="0" y="2256"/>
              <a:ext cx="3008" cy="376"/>
              <a:chOff x="0" y="0"/>
              <a:chExt cx="3008" cy="376"/>
            </a:xfrm>
          </p:grpSpPr>
          <p:sp>
            <p:nvSpPr>
              <p:cNvPr id="125" name="Rectangle 85"/>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26" name="Rectangle 86"/>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nvGrpSpPr>
              <p:cNvPr id="127" name="Group 87"/>
              <p:cNvGrpSpPr>
                <a:grpSpLocks/>
              </p:cNvGrpSpPr>
              <p:nvPr/>
            </p:nvGrpSpPr>
            <p:grpSpPr bwMode="auto">
              <a:xfrm>
                <a:off x="752" y="0"/>
                <a:ext cx="2256" cy="376"/>
                <a:chOff x="0" y="0"/>
                <a:chExt cx="2256" cy="376"/>
              </a:xfrm>
            </p:grpSpPr>
            <p:sp>
              <p:nvSpPr>
                <p:cNvPr id="128" name="Rectangle 88"/>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29" name="Rectangle 89"/>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30" name="Rectangle 90"/>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31" name="Rectangle 91"/>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32" name="Rectangle 92"/>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33" name="Rectangle 93"/>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grpSp>
      </p:grpSp>
      <p:sp>
        <p:nvSpPr>
          <p:cNvPr id="196" name="Rectangle 169"/>
          <p:cNvSpPr>
            <a:spLocks/>
          </p:cNvSpPr>
          <p:nvPr/>
        </p:nvSpPr>
        <p:spPr bwMode="auto">
          <a:xfrm>
            <a:off x="3176629" y="4062867"/>
            <a:ext cx="255587" cy="255588"/>
          </a:xfrm>
          <a:prstGeom prst="rect">
            <a:avLst/>
          </a:prstGeom>
          <a:noFill/>
          <a:ln w="50800">
            <a:solidFill>
              <a:srgbClr val="FFFF66"/>
            </a:solidFill>
            <a:miter lim="800000"/>
            <a:headEnd/>
            <a:tailEnd/>
          </a:ln>
        </p:spPr>
        <p:txBody>
          <a:bodyPr lIns="0" tIns="0" rIns="0" bIns="0"/>
          <a:lstStyle/>
          <a:p>
            <a:endParaRPr lang="en-US">
              <a:solidFill>
                <a:prstClr val="black"/>
              </a:solidFill>
            </a:endParaRPr>
          </a:p>
        </p:txBody>
      </p:sp>
      <p:sp>
        <p:nvSpPr>
          <p:cNvPr id="197" name="Rectangle 170"/>
          <p:cNvSpPr>
            <a:spLocks/>
          </p:cNvSpPr>
          <p:nvPr/>
        </p:nvSpPr>
        <p:spPr bwMode="auto">
          <a:xfrm>
            <a:off x="2152665" y="4318455"/>
            <a:ext cx="255588" cy="255587"/>
          </a:xfrm>
          <a:prstGeom prst="rect">
            <a:avLst/>
          </a:prstGeom>
          <a:noFill/>
          <a:ln w="50800">
            <a:solidFill>
              <a:srgbClr val="FFFF66"/>
            </a:solidFill>
            <a:miter lim="800000"/>
            <a:headEnd/>
            <a:tailEnd/>
          </a:ln>
        </p:spPr>
        <p:txBody>
          <a:bodyPr lIns="0" tIns="0" rIns="0" bIns="0"/>
          <a:lstStyle/>
          <a:p>
            <a:endParaRPr lang="en-US">
              <a:solidFill>
                <a:prstClr val="black"/>
              </a:solidFill>
            </a:endParaRPr>
          </a:p>
        </p:txBody>
      </p:sp>
      <p:grpSp>
        <p:nvGrpSpPr>
          <p:cNvPr id="198" name="Group 171"/>
          <p:cNvGrpSpPr>
            <a:grpSpLocks/>
          </p:cNvGrpSpPr>
          <p:nvPr/>
        </p:nvGrpSpPr>
        <p:grpSpPr bwMode="auto">
          <a:xfrm>
            <a:off x="2155851" y="4062867"/>
            <a:ext cx="1084263" cy="495300"/>
            <a:chOff x="0" y="0"/>
            <a:chExt cx="1592" cy="728"/>
          </a:xfrm>
        </p:grpSpPr>
        <p:sp>
          <p:nvSpPr>
            <p:cNvPr id="199" name="Rectangle 172"/>
            <p:cNvSpPr>
              <a:spLocks/>
            </p:cNvSpPr>
            <p:nvPr/>
          </p:nvSpPr>
          <p:spPr bwMode="auto">
            <a:xfrm rot="10800000">
              <a:off x="0" y="632"/>
              <a:ext cx="96" cy="96"/>
            </a:xfrm>
            <a:prstGeom prst="rect">
              <a:avLst/>
            </a:prstGeom>
            <a:solidFill>
              <a:srgbClr val="DD181A"/>
            </a:solidFill>
            <a:ln w="25400">
              <a:solidFill>
                <a:schemeClr val="tx1"/>
              </a:solidFill>
              <a:miter lim="800000"/>
              <a:headEnd/>
              <a:tailEnd/>
            </a:ln>
          </p:spPr>
          <p:txBody>
            <a:bodyPr rot="10800000" lIns="0" tIns="0" rIns="0" bIns="0"/>
            <a:lstStyle/>
            <a:p>
              <a:endParaRPr lang="en-US">
                <a:solidFill>
                  <a:prstClr val="black"/>
                </a:solidFill>
              </a:endParaRPr>
            </a:p>
          </p:txBody>
        </p:sp>
        <p:sp>
          <p:nvSpPr>
            <p:cNvPr id="200" name="Rectangle 173"/>
            <p:cNvSpPr>
              <a:spLocks/>
            </p:cNvSpPr>
            <p:nvPr/>
          </p:nvSpPr>
          <p:spPr bwMode="auto">
            <a:xfrm rot="10800000">
              <a:off x="1496" y="0"/>
              <a:ext cx="96" cy="96"/>
            </a:xfrm>
            <a:prstGeom prst="rect">
              <a:avLst/>
            </a:prstGeom>
            <a:solidFill>
              <a:srgbClr val="DD181A"/>
            </a:solidFill>
            <a:ln w="25400">
              <a:solidFill>
                <a:schemeClr val="tx1"/>
              </a:solidFill>
              <a:miter lim="800000"/>
              <a:headEnd/>
              <a:tailEnd/>
            </a:ln>
          </p:spPr>
          <p:txBody>
            <a:bodyPr rot="10800000" lIns="0" tIns="0" rIns="0" bIns="0"/>
            <a:lstStyle/>
            <a:p>
              <a:endParaRPr lang="en-US">
                <a:solidFill>
                  <a:prstClr val="black"/>
                </a:solidFill>
              </a:endParaRPr>
            </a:p>
          </p:txBody>
        </p:sp>
      </p:grpSp>
      <p:sp>
        <p:nvSpPr>
          <p:cNvPr id="201" name="Rectangle 175"/>
          <p:cNvSpPr>
            <a:spLocks/>
          </p:cNvSpPr>
          <p:nvPr/>
        </p:nvSpPr>
        <p:spPr bwMode="auto">
          <a:xfrm>
            <a:off x="4835549" y="2756355"/>
            <a:ext cx="3408859" cy="1231106"/>
          </a:xfrm>
          <a:prstGeom prst="rect">
            <a:avLst/>
          </a:prstGeom>
          <a:noFill/>
          <a:ln w="50800">
            <a:noFill/>
            <a:miter lim="800000"/>
            <a:headEnd/>
            <a:tailEnd/>
          </a:ln>
        </p:spPr>
        <p:txBody>
          <a:bodyPr wrap="square" lIns="0" tIns="0" rIns="0" bIns="0">
            <a:spAutoFit/>
          </a:bodyPr>
          <a:lstStyle/>
          <a:p>
            <a:pPr marL="36513" algn="ctr">
              <a:tabLst>
                <a:tab pos="66675" algn="l"/>
                <a:tab pos="752475" algn="l"/>
                <a:tab pos="1438275" algn="l"/>
                <a:tab pos="2122488" algn="l"/>
                <a:tab pos="2806700" algn="l"/>
              </a:tabLst>
            </a:pPr>
            <a:r>
              <a:rPr lang="en-US" sz="2000" b="1" dirty="0">
                <a:solidFill>
                  <a:prstClr val="black"/>
                </a:solidFill>
              </a:rPr>
              <a:t>Synchronization between </a:t>
            </a:r>
            <a:r>
              <a:rPr lang="en-US" sz="2000" b="1" dirty="0">
                <a:solidFill>
                  <a:srgbClr val="F79646"/>
                </a:solidFill>
                <a:sym typeface="Myriad Set TextItalic" charset="0"/>
              </a:rPr>
              <a:t>work-items</a:t>
            </a:r>
            <a:r>
              <a:rPr lang="en-US" sz="2000" b="1" dirty="0">
                <a:solidFill>
                  <a:srgbClr val="F79646"/>
                </a:solidFill>
              </a:rPr>
              <a:t> </a:t>
            </a:r>
            <a:r>
              <a:rPr lang="en-US" sz="2000" b="1" dirty="0">
                <a:solidFill>
                  <a:prstClr val="black"/>
                </a:solidFill>
              </a:rPr>
              <a:t>possible only </a:t>
            </a:r>
            <a:r>
              <a:rPr lang="en-US" sz="2000" b="1" dirty="0">
                <a:solidFill>
                  <a:prstClr val="black"/>
                </a:solidFill>
                <a:sym typeface="Myriad Set Bold" charset="0"/>
              </a:rPr>
              <a:t>within </a:t>
            </a:r>
            <a:r>
              <a:rPr lang="en-US" sz="2000" b="1" dirty="0">
                <a:solidFill>
                  <a:srgbClr val="F79646"/>
                </a:solidFill>
                <a:sym typeface="Myriad Set TextItalic" charset="0"/>
              </a:rPr>
              <a:t>work-groups</a:t>
            </a:r>
            <a:r>
              <a:rPr lang="en-US" sz="2000" b="1" dirty="0">
                <a:solidFill>
                  <a:prstClr val="black"/>
                </a:solidFill>
              </a:rPr>
              <a:t>:</a:t>
            </a:r>
          </a:p>
          <a:p>
            <a:pPr marL="36513" algn="ctr">
              <a:tabLst>
                <a:tab pos="66675" algn="l"/>
                <a:tab pos="752475" algn="l"/>
                <a:tab pos="1438275" algn="l"/>
                <a:tab pos="2122488" algn="l"/>
                <a:tab pos="2806700" algn="l"/>
              </a:tabLst>
            </a:pPr>
            <a:r>
              <a:rPr lang="en-US" sz="2000" b="1" dirty="0">
                <a:solidFill>
                  <a:srgbClr val="9BBB59"/>
                </a:solidFill>
              </a:rPr>
              <a:t>barriers</a:t>
            </a:r>
            <a:r>
              <a:rPr lang="en-US" sz="2000" b="1" dirty="0">
                <a:solidFill>
                  <a:srgbClr val="4F81BD"/>
                </a:solidFill>
              </a:rPr>
              <a:t> </a:t>
            </a:r>
            <a:r>
              <a:rPr lang="en-US" sz="2000" b="1" dirty="0">
                <a:solidFill>
                  <a:prstClr val="black"/>
                </a:solidFill>
              </a:rPr>
              <a:t>and </a:t>
            </a:r>
            <a:r>
              <a:rPr lang="en-US" sz="2000" b="1" dirty="0">
                <a:solidFill>
                  <a:srgbClr val="9BBB59"/>
                </a:solidFill>
              </a:rPr>
              <a:t>memory</a:t>
            </a:r>
            <a:r>
              <a:rPr lang="en-US" sz="2000" b="1" dirty="0">
                <a:solidFill>
                  <a:srgbClr val="4F81BD"/>
                </a:solidFill>
              </a:rPr>
              <a:t> </a:t>
            </a:r>
            <a:r>
              <a:rPr lang="en-US" sz="2000" b="1" dirty="0">
                <a:solidFill>
                  <a:srgbClr val="9BBB59"/>
                </a:solidFill>
              </a:rPr>
              <a:t>fences</a:t>
            </a:r>
          </a:p>
        </p:txBody>
      </p:sp>
      <p:sp>
        <p:nvSpPr>
          <p:cNvPr id="202" name="Line 176"/>
          <p:cNvSpPr>
            <a:spLocks noChangeShapeType="1"/>
          </p:cNvSpPr>
          <p:nvPr/>
        </p:nvSpPr>
        <p:spPr bwMode="auto">
          <a:xfrm>
            <a:off x="2139991" y="3180217"/>
            <a:ext cx="2703513" cy="36513"/>
          </a:xfrm>
          <a:prstGeom prst="line">
            <a:avLst/>
          </a:prstGeom>
          <a:noFill/>
          <a:ln w="50800">
            <a:solidFill>
              <a:schemeClr val="accent6"/>
            </a:solidFill>
            <a:miter lim="800000"/>
            <a:headEnd type="triangle" w="med" len="med"/>
            <a:tailEnd/>
          </a:ln>
          <a:effectLst>
            <a:outerShdw dist="38099" dir="5400000" algn="ctr" rotWithShape="0">
              <a:schemeClr val="bg2">
                <a:alpha val="20000"/>
              </a:schemeClr>
            </a:outerShdw>
          </a:effectLst>
        </p:spPr>
        <p:txBody>
          <a:bodyPr lIns="0" tIns="0" rIns="0" bIns="0"/>
          <a:lstStyle/>
          <a:p>
            <a:pPr>
              <a:defRPr/>
            </a:pPr>
            <a:endParaRPr lang="en-US">
              <a:solidFill>
                <a:prstClr val="black"/>
              </a:solidFill>
            </a:endParaRPr>
          </a:p>
        </p:txBody>
      </p:sp>
      <p:sp>
        <p:nvSpPr>
          <p:cNvPr id="203" name="Rectangle 178"/>
          <p:cNvSpPr>
            <a:spLocks/>
          </p:cNvSpPr>
          <p:nvPr/>
        </p:nvSpPr>
        <p:spPr bwMode="auto">
          <a:xfrm>
            <a:off x="4835552" y="4224963"/>
            <a:ext cx="2676525" cy="923330"/>
          </a:xfrm>
          <a:prstGeom prst="rect">
            <a:avLst/>
          </a:prstGeom>
          <a:noFill/>
          <a:ln w="50800">
            <a:noFill/>
            <a:miter lim="800000"/>
            <a:headEnd/>
            <a:tailEnd/>
          </a:ln>
        </p:spPr>
        <p:txBody>
          <a:bodyPr lIns="0" tIns="0" rIns="0" bIns="0">
            <a:spAutoFit/>
          </a:bodyPr>
          <a:lstStyle/>
          <a:p>
            <a:pPr marL="36513" algn="ctr">
              <a:tabLst>
                <a:tab pos="66675" algn="l"/>
                <a:tab pos="752475" algn="l"/>
                <a:tab pos="1438275" algn="l"/>
                <a:tab pos="2122488" algn="l"/>
                <a:tab pos="2806700" algn="l"/>
              </a:tabLst>
            </a:pPr>
            <a:r>
              <a:rPr lang="en-US" sz="2000" b="1" dirty="0">
                <a:solidFill>
                  <a:prstClr val="black"/>
                </a:solidFill>
              </a:rPr>
              <a:t>Can</a:t>
            </a:r>
            <a:r>
              <a:rPr lang="en-US" sz="2000" b="1" dirty="0">
                <a:solidFill>
                  <a:prstClr val="black"/>
                </a:solidFill>
                <a:sym typeface="Myriad Set Bold" charset="0"/>
              </a:rPr>
              <a:t>not</a:t>
            </a:r>
            <a:r>
              <a:rPr lang="en-US" sz="2000" b="1" dirty="0">
                <a:solidFill>
                  <a:prstClr val="black"/>
                </a:solidFill>
              </a:rPr>
              <a:t> synchronize between </a:t>
            </a:r>
            <a:r>
              <a:rPr lang="en-US" sz="2000" b="1" dirty="0">
                <a:solidFill>
                  <a:srgbClr val="C0504D"/>
                </a:solidFill>
                <a:sym typeface="Myriad Set TextItalic" charset="0"/>
              </a:rPr>
              <a:t>work-groups</a:t>
            </a:r>
            <a:r>
              <a:rPr lang="en-US" sz="2000" b="1" dirty="0">
                <a:solidFill>
                  <a:srgbClr val="9BBB59"/>
                </a:solidFill>
                <a:sym typeface="Myriad Set TextItalic" charset="0"/>
              </a:rPr>
              <a:t> </a:t>
            </a:r>
            <a:r>
              <a:rPr lang="en-US" sz="2000" b="1" dirty="0">
                <a:solidFill>
                  <a:prstClr val="black"/>
                </a:solidFill>
                <a:sym typeface="Myriad Set TextItalic" charset="0"/>
              </a:rPr>
              <a:t>within a kernel</a:t>
            </a:r>
          </a:p>
        </p:txBody>
      </p:sp>
      <p:sp>
        <p:nvSpPr>
          <p:cNvPr id="204" name="Line 179"/>
          <p:cNvSpPr>
            <a:spLocks noChangeShapeType="1"/>
          </p:cNvSpPr>
          <p:nvPr/>
        </p:nvSpPr>
        <p:spPr bwMode="auto">
          <a:xfrm rot="10800000" flipH="1">
            <a:off x="2403490" y="4399420"/>
            <a:ext cx="2444750" cy="111125"/>
          </a:xfrm>
          <a:prstGeom prst="line">
            <a:avLst/>
          </a:prstGeom>
          <a:noFill/>
          <a:ln w="50800">
            <a:solidFill>
              <a:schemeClr val="accent2"/>
            </a:solidFill>
            <a:miter lim="800000"/>
            <a:headEnd type="triangle" w="med" len="med"/>
            <a:tailEnd/>
          </a:ln>
          <a:effectLst>
            <a:outerShdw dist="38099" dir="5400000" algn="ctr" rotWithShape="0">
              <a:schemeClr val="bg2">
                <a:alpha val="20000"/>
              </a:schemeClr>
            </a:outerShdw>
          </a:effectLst>
        </p:spPr>
        <p:txBody>
          <a:bodyPr lIns="0" tIns="0" rIns="0" bIns="0"/>
          <a:lstStyle/>
          <a:p>
            <a:pPr>
              <a:defRPr/>
            </a:pPr>
            <a:endParaRPr lang="en-US">
              <a:solidFill>
                <a:prstClr val="black"/>
              </a:solidFill>
            </a:endParaRPr>
          </a:p>
        </p:txBody>
      </p:sp>
      <p:sp>
        <p:nvSpPr>
          <p:cNvPr id="205" name="Line 180"/>
          <p:cNvSpPr>
            <a:spLocks noChangeShapeType="1"/>
          </p:cNvSpPr>
          <p:nvPr/>
        </p:nvSpPr>
        <p:spPr bwMode="auto">
          <a:xfrm>
            <a:off x="3446504" y="4100967"/>
            <a:ext cx="1400175" cy="298450"/>
          </a:xfrm>
          <a:prstGeom prst="line">
            <a:avLst/>
          </a:prstGeom>
          <a:noFill/>
          <a:ln w="50800">
            <a:solidFill>
              <a:schemeClr val="accent2"/>
            </a:solidFill>
            <a:miter lim="800000"/>
            <a:headEnd type="triangle" w="med" len="med"/>
            <a:tailEnd/>
          </a:ln>
          <a:effectLst>
            <a:outerShdw dist="38099" dir="5400000" algn="ctr" rotWithShape="0">
              <a:schemeClr val="bg2">
                <a:alpha val="20000"/>
              </a:schemeClr>
            </a:outerShdw>
          </a:effectLst>
        </p:spPr>
        <p:txBody>
          <a:bodyPr lIns="0" tIns="0" rIns="0" bIns="0"/>
          <a:lstStyle/>
          <a:p>
            <a:pPr>
              <a:defRPr/>
            </a:pPr>
            <a:endParaRPr lang="en-US">
              <a:solidFill>
                <a:prstClr val="black"/>
              </a:solidFill>
            </a:endParaRPr>
          </a:p>
        </p:txBody>
      </p:sp>
      <p:sp>
        <p:nvSpPr>
          <p:cNvPr id="206" name="Rectangle 189"/>
          <p:cNvSpPr>
            <a:spLocks/>
          </p:cNvSpPr>
          <p:nvPr/>
        </p:nvSpPr>
        <p:spPr bwMode="auto">
          <a:xfrm>
            <a:off x="1895516" y="3050042"/>
            <a:ext cx="250825" cy="255588"/>
          </a:xfrm>
          <a:prstGeom prst="rect">
            <a:avLst/>
          </a:prstGeom>
          <a:noFill/>
          <a:ln w="57150">
            <a:solidFill>
              <a:srgbClr val="FFFF66"/>
            </a:solidFill>
            <a:miter lim="800000"/>
            <a:headEnd/>
            <a:tailEnd/>
          </a:ln>
        </p:spPr>
        <p:txBody>
          <a:bodyPr wrap="none" lIns="39182" tIns="19591" rIns="39182" bIns="19591" anchor="ctr"/>
          <a:lstStyle/>
          <a:p>
            <a:endParaRPr lang="en-US">
              <a:solidFill>
                <a:prstClr val="black"/>
              </a:solidFill>
            </a:endParaRPr>
          </a:p>
        </p:txBody>
      </p:sp>
      <p:sp>
        <p:nvSpPr>
          <p:cNvPr id="207" name="Rectangle 187"/>
          <p:cNvSpPr>
            <a:spLocks/>
          </p:cNvSpPr>
          <p:nvPr/>
        </p:nvSpPr>
        <p:spPr bwMode="auto">
          <a:xfrm>
            <a:off x="1895490" y="3050042"/>
            <a:ext cx="65088" cy="65088"/>
          </a:xfrm>
          <a:prstGeom prst="rect">
            <a:avLst/>
          </a:prstGeom>
          <a:solidFill>
            <a:srgbClr val="99CC00"/>
          </a:solidFill>
          <a:ln w="25400">
            <a:solidFill>
              <a:schemeClr val="bg1"/>
            </a:solidFill>
            <a:miter lim="800000"/>
            <a:headEnd/>
            <a:tailEnd/>
          </a:ln>
        </p:spPr>
        <p:txBody>
          <a:bodyPr wrap="none" lIns="39182" tIns="19591" rIns="39182" bIns="19591" anchor="ctr"/>
          <a:lstStyle/>
          <a:p>
            <a:endParaRPr lang="en-US">
              <a:solidFill>
                <a:prstClr val="black"/>
              </a:solidFill>
            </a:endParaRPr>
          </a:p>
        </p:txBody>
      </p:sp>
      <p:sp>
        <p:nvSpPr>
          <p:cNvPr id="208" name="Rectangle 188"/>
          <p:cNvSpPr>
            <a:spLocks/>
          </p:cNvSpPr>
          <p:nvPr/>
        </p:nvSpPr>
        <p:spPr bwMode="auto">
          <a:xfrm>
            <a:off x="2078071" y="3240542"/>
            <a:ext cx="66675" cy="65088"/>
          </a:xfrm>
          <a:prstGeom prst="rect">
            <a:avLst/>
          </a:prstGeom>
          <a:solidFill>
            <a:srgbClr val="99CC00"/>
          </a:solidFill>
          <a:ln w="25400">
            <a:solidFill>
              <a:schemeClr val="bg1"/>
            </a:solidFill>
            <a:miter lim="800000"/>
            <a:headEnd/>
            <a:tailEnd/>
          </a:ln>
        </p:spPr>
        <p:txBody>
          <a:bodyPr wrap="none" lIns="39182" tIns="19591" rIns="39182" bIns="19591" anchor="ctr"/>
          <a:lstStyle/>
          <a:p>
            <a:endParaRPr lang="en-US">
              <a:solidFill>
                <a:prstClr val="black"/>
              </a:solidFill>
            </a:endParaRPr>
          </a:p>
        </p:txBody>
      </p:sp>
      <p:sp>
        <p:nvSpPr>
          <p:cNvPr id="5" name="Slide Number Placeholder 4">
            <a:extLst>
              <a:ext uri="{FF2B5EF4-FFF2-40B4-BE49-F238E27FC236}">
                <a16:creationId xmlns:a16="http://schemas.microsoft.com/office/drawing/2014/main" id="{3D962045-08F8-9143-9E0E-F6A794E85E4C}"/>
              </a:ext>
            </a:extLst>
          </p:cNvPr>
          <p:cNvSpPr>
            <a:spLocks noGrp="1"/>
          </p:cNvSpPr>
          <p:nvPr>
            <p:ph type="sldNum" sz="quarter" idx="12"/>
          </p:nvPr>
        </p:nvSpPr>
        <p:spPr/>
        <p:txBody>
          <a:bodyPr/>
          <a:lstStyle/>
          <a:p>
            <a:fld id="{10338BC4-165C-45BE-83FF-C9C7D8E962C5}" type="slidenum">
              <a:rPr lang="en-GB" smtClean="0"/>
              <a:pPr/>
              <a:t>115</a:t>
            </a:fld>
            <a:endParaRPr lang="en-GB"/>
          </a:p>
        </p:txBody>
      </p:sp>
    </p:spTree>
    <p:extLst>
      <p:ext uri="{BB962C8B-B14F-4D97-AF65-F5344CB8AC3E}">
        <p14:creationId xmlns:p14="http://schemas.microsoft.com/office/powerpoint/2010/main" val="2838480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10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499"/>
                                          </p:stCondLst>
                                        </p:cTn>
                                        <p:tgtEl>
                                          <p:spTgt spid="1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499"/>
                                          </p:stCondLst>
                                        </p:cTn>
                                        <p:tgtEl>
                                          <p:spTgt spid="1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201"/>
                                        </p:tgtEl>
                                        <p:attrNameLst>
                                          <p:attrName>style.visibility</p:attrName>
                                        </p:attrNameLst>
                                      </p:cBhvr>
                                      <p:to>
                                        <p:strVal val="visible"/>
                                      </p:to>
                                    </p:set>
                                    <p:animEffect transition="in" filter="fade">
                                      <p:cBhvr>
                                        <p:cTn id="19" dur="500"/>
                                        <p:tgtEl>
                                          <p:spTgt spid="201"/>
                                        </p:tgtEl>
                                      </p:cBhvr>
                                    </p:animEffect>
                                  </p:childTnLst>
                                </p:cTn>
                              </p:par>
                              <p:par>
                                <p:cTn id="20" presetID="10" presetClass="entr" presetSubtype="0" fill="hold" nodeType="withEffect">
                                  <p:stCondLst>
                                    <p:cond delay="0"/>
                                  </p:stCondLst>
                                  <p:childTnLst>
                                    <p:set>
                                      <p:cBhvr>
                                        <p:cTn id="21" dur="1" fill="hold">
                                          <p:stCondLst>
                                            <p:cond delay="0"/>
                                          </p:stCondLst>
                                        </p:cTn>
                                        <p:tgtEl>
                                          <p:spTgt spid="202"/>
                                        </p:tgtEl>
                                        <p:attrNameLst>
                                          <p:attrName>style.visibility</p:attrName>
                                        </p:attrNameLst>
                                      </p:cBhvr>
                                      <p:to>
                                        <p:strVal val="visible"/>
                                      </p:to>
                                    </p:set>
                                    <p:animEffect transition="in" filter="fade">
                                      <p:cBhvr>
                                        <p:cTn id="22" dur="500"/>
                                        <p:tgtEl>
                                          <p:spTgt spid="202"/>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06"/>
                                        </p:tgtEl>
                                        <p:attrNameLst>
                                          <p:attrName>style.visibility</p:attrName>
                                        </p:attrNameLst>
                                      </p:cBhvr>
                                      <p:to>
                                        <p:strVal val="visible"/>
                                      </p:to>
                                    </p:set>
                                    <p:animEffect transition="in" filter="fade">
                                      <p:cBhvr>
                                        <p:cTn id="25" dur="500"/>
                                        <p:tgtEl>
                                          <p:spTgt spid="20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08"/>
                                        </p:tgtEl>
                                        <p:attrNameLst>
                                          <p:attrName>style.visibility</p:attrName>
                                        </p:attrNameLst>
                                      </p:cBhvr>
                                      <p:to>
                                        <p:strVal val="visible"/>
                                      </p:to>
                                    </p:set>
                                    <p:animEffect transition="in" filter="fade">
                                      <p:cBhvr>
                                        <p:cTn id="28" dur="500"/>
                                        <p:tgtEl>
                                          <p:spTgt spid="20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07"/>
                                        </p:tgtEl>
                                        <p:attrNameLst>
                                          <p:attrName>style.visibility</p:attrName>
                                        </p:attrNameLst>
                                      </p:cBhvr>
                                      <p:to>
                                        <p:strVal val="visible"/>
                                      </p:to>
                                    </p:set>
                                    <p:animEffect transition="in" filter="fade">
                                      <p:cBhvr>
                                        <p:cTn id="31" dur="500"/>
                                        <p:tgtEl>
                                          <p:spTgt spid="207"/>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205"/>
                                        </p:tgtEl>
                                        <p:attrNameLst>
                                          <p:attrName>style.visibility</p:attrName>
                                        </p:attrNameLst>
                                      </p:cBhvr>
                                      <p:to>
                                        <p:strVal val="visible"/>
                                      </p:to>
                                    </p:set>
                                    <p:animEffect transition="in" filter="fade">
                                      <p:cBhvr>
                                        <p:cTn id="36" dur="500"/>
                                        <p:tgtEl>
                                          <p:spTgt spid="205"/>
                                        </p:tgtEl>
                                      </p:cBhvr>
                                    </p:animEffect>
                                  </p:childTnLst>
                                </p:cTn>
                              </p:par>
                              <p:par>
                                <p:cTn id="37" presetID="10" presetClass="entr" presetSubtype="0" fill="hold" nodeType="withEffect">
                                  <p:stCondLst>
                                    <p:cond delay="0"/>
                                  </p:stCondLst>
                                  <p:childTnLst>
                                    <p:set>
                                      <p:cBhvr>
                                        <p:cTn id="38" dur="1" fill="hold">
                                          <p:stCondLst>
                                            <p:cond delay="0"/>
                                          </p:stCondLst>
                                        </p:cTn>
                                        <p:tgtEl>
                                          <p:spTgt spid="204"/>
                                        </p:tgtEl>
                                        <p:attrNameLst>
                                          <p:attrName>style.visibility</p:attrName>
                                        </p:attrNameLst>
                                      </p:cBhvr>
                                      <p:to>
                                        <p:strVal val="visible"/>
                                      </p:to>
                                    </p:set>
                                    <p:animEffect transition="in" filter="fade">
                                      <p:cBhvr>
                                        <p:cTn id="39" dur="500"/>
                                        <p:tgtEl>
                                          <p:spTgt spid="204"/>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03"/>
                                        </p:tgtEl>
                                        <p:attrNameLst>
                                          <p:attrName>style.visibility</p:attrName>
                                        </p:attrNameLst>
                                      </p:cBhvr>
                                      <p:to>
                                        <p:strVal val="visible"/>
                                      </p:to>
                                    </p:set>
                                    <p:animEffect transition="in" filter="fade">
                                      <p:cBhvr>
                                        <p:cTn id="42" dur="500"/>
                                        <p:tgtEl>
                                          <p:spTgt spid="203"/>
                                        </p:tgtEl>
                                      </p:cBhvr>
                                    </p:animEffect>
                                  </p:childTnLst>
                                </p:cTn>
                              </p:par>
                              <p:par>
                                <p:cTn id="43" presetID="10" presetClass="entr" presetSubtype="0" fill="hold" nodeType="withEffect">
                                  <p:stCondLst>
                                    <p:cond delay="0"/>
                                  </p:stCondLst>
                                  <p:childTnLst>
                                    <p:set>
                                      <p:cBhvr>
                                        <p:cTn id="44" dur="1" fill="hold">
                                          <p:stCondLst>
                                            <p:cond delay="0"/>
                                          </p:stCondLst>
                                        </p:cTn>
                                        <p:tgtEl>
                                          <p:spTgt spid="198"/>
                                        </p:tgtEl>
                                        <p:attrNameLst>
                                          <p:attrName>style.visibility</p:attrName>
                                        </p:attrNameLst>
                                      </p:cBhvr>
                                      <p:to>
                                        <p:strVal val="visible"/>
                                      </p:to>
                                    </p:set>
                                    <p:animEffect transition="in" filter="fade">
                                      <p:cBhvr>
                                        <p:cTn id="45" dur="500"/>
                                        <p:tgtEl>
                                          <p:spTgt spid="198"/>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97"/>
                                        </p:tgtEl>
                                        <p:attrNameLst>
                                          <p:attrName>style.visibility</p:attrName>
                                        </p:attrNameLst>
                                      </p:cBhvr>
                                      <p:to>
                                        <p:strVal val="visible"/>
                                      </p:to>
                                    </p:set>
                                    <p:animEffect transition="in" filter="fade">
                                      <p:cBhvr>
                                        <p:cTn id="48" dur="500"/>
                                        <p:tgtEl>
                                          <p:spTgt spid="197"/>
                                        </p:tgtEl>
                                      </p:cBhvr>
                                    </p:animEffect>
                                  </p:childTnLst>
                                </p:cTn>
                              </p:par>
                              <p:par>
                                <p:cTn id="49" presetID="10" presetClass="entr" presetSubtype="0" fill="hold" nodeType="withEffect">
                                  <p:stCondLst>
                                    <p:cond delay="0"/>
                                  </p:stCondLst>
                                  <p:childTnLst>
                                    <p:set>
                                      <p:cBhvr>
                                        <p:cTn id="50" dur="1" fill="hold">
                                          <p:stCondLst>
                                            <p:cond delay="0"/>
                                          </p:stCondLst>
                                        </p:cTn>
                                        <p:tgtEl>
                                          <p:spTgt spid="196"/>
                                        </p:tgtEl>
                                        <p:attrNameLst>
                                          <p:attrName>style.visibility</p:attrName>
                                        </p:attrNameLst>
                                      </p:cBhvr>
                                      <p:to>
                                        <p:strVal val="visible"/>
                                      </p:to>
                                    </p:set>
                                    <p:animEffect transition="in" filter="fade">
                                      <p:cBhvr>
                                        <p:cTn id="51" dur="500"/>
                                        <p:tgtEl>
                                          <p:spTgt spid="1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 grpId="0" animBg="1"/>
      <p:bldP spid="197" grpId="0" animBg="1"/>
      <p:bldP spid="201" grpId="0"/>
      <p:bldP spid="203" grpId="0"/>
      <p:bldP spid="206" grpId="0" animBg="1"/>
      <p:bldP spid="207" grpId="0" animBg="1"/>
      <p:bldP spid="208" grpId="0" animBg="1"/>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5390"/>
            <a:ext cx="8229600" cy="1143000"/>
          </a:xfrm>
        </p:spPr>
        <p:txBody>
          <a:bodyPr/>
          <a:lstStyle/>
          <a:p>
            <a:r>
              <a:rPr lang="en-GB" dirty="0"/>
              <a:t>OpenCL Memory model</a:t>
            </a:r>
          </a:p>
        </p:txBody>
      </p:sp>
      <p:sp>
        <p:nvSpPr>
          <p:cNvPr id="5" name="Content Placeholder 4"/>
          <p:cNvSpPr>
            <a:spLocks noGrp="1"/>
          </p:cNvSpPr>
          <p:nvPr>
            <p:ph sz="half" idx="1"/>
          </p:nvPr>
        </p:nvSpPr>
        <p:spPr>
          <a:xfrm>
            <a:off x="107504" y="1052737"/>
            <a:ext cx="3888432" cy="4464495"/>
          </a:xfrm>
        </p:spPr>
        <p:txBody>
          <a:bodyPr>
            <a:normAutofit fontScale="92500" lnSpcReduction="10000"/>
          </a:bodyPr>
          <a:lstStyle/>
          <a:p>
            <a:r>
              <a:rPr lang="en-GB" dirty="0">
                <a:solidFill>
                  <a:schemeClr val="accent1"/>
                </a:solidFill>
              </a:rPr>
              <a:t>Private Memory</a:t>
            </a:r>
          </a:p>
          <a:p>
            <a:pPr lvl="1"/>
            <a:r>
              <a:rPr lang="en-GB" dirty="0"/>
              <a:t>Per work-item</a:t>
            </a:r>
          </a:p>
          <a:p>
            <a:r>
              <a:rPr lang="en-GB" dirty="0">
                <a:solidFill>
                  <a:schemeClr val="accent3"/>
                </a:solidFill>
              </a:rPr>
              <a:t>Local Memory</a:t>
            </a:r>
          </a:p>
          <a:p>
            <a:pPr lvl="1"/>
            <a:r>
              <a:rPr lang="en-GB" dirty="0"/>
              <a:t>Shared within a</a:t>
            </a:r>
          </a:p>
          <a:p>
            <a:pPr marL="457200" lvl="1" indent="0">
              <a:buNone/>
            </a:pPr>
            <a:r>
              <a:rPr lang="en-GB" dirty="0"/>
              <a:t>	work-group</a:t>
            </a:r>
          </a:p>
          <a:p>
            <a:r>
              <a:rPr lang="en-GB" dirty="0">
                <a:solidFill>
                  <a:schemeClr val="accent6"/>
                </a:solidFill>
              </a:rPr>
              <a:t>Global / Constant Memory</a:t>
            </a:r>
          </a:p>
          <a:p>
            <a:pPr lvl="1"/>
            <a:r>
              <a:rPr lang="en-GB" dirty="0"/>
              <a:t>Visible to all</a:t>
            </a:r>
          </a:p>
          <a:p>
            <a:pPr marL="457200" lvl="1" indent="0">
              <a:buNone/>
            </a:pPr>
            <a:r>
              <a:rPr lang="en-GB" dirty="0"/>
              <a:t>	work-groups</a:t>
            </a:r>
          </a:p>
          <a:p>
            <a:r>
              <a:rPr lang="en-GB" dirty="0">
                <a:solidFill>
                  <a:schemeClr val="accent2"/>
                </a:solidFill>
              </a:rPr>
              <a:t>Host memory</a:t>
            </a:r>
          </a:p>
          <a:p>
            <a:pPr lvl="1"/>
            <a:r>
              <a:rPr lang="en-GB" dirty="0"/>
              <a:t>On the CPU</a:t>
            </a:r>
          </a:p>
        </p:txBody>
      </p:sp>
      <p:pic>
        <p:nvPicPr>
          <p:cNvPr id="7" name="Content Placeholder 6" descr="opencl_memory_hierarchy.jpg"/>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3707904" y="1052736"/>
            <a:ext cx="5355348" cy="4035514"/>
          </a:xfrm>
          <a:prstGeom prst="rect">
            <a:avLst/>
          </a:prstGeom>
        </p:spPr>
      </p:pic>
      <p:sp>
        <p:nvSpPr>
          <p:cNvPr id="8" name="TextBox 7"/>
          <p:cNvSpPr txBox="1"/>
          <p:nvPr/>
        </p:nvSpPr>
        <p:spPr>
          <a:xfrm>
            <a:off x="107504" y="5428381"/>
            <a:ext cx="8928992" cy="1384995"/>
          </a:xfrm>
          <a:prstGeom prst="rect">
            <a:avLst/>
          </a:prstGeom>
          <a:noFill/>
        </p:spPr>
        <p:txBody>
          <a:bodyPr wrap="square" rtlCol="0">
            <a:spAutoFit/>
          </a:bodyPr>
          <a:lstStyle/>
          <a:p>
            <a:r>
              <a:rPr lang="en-GB" sz="2800" dirty="0">
                <a:solidFill>
                  <a:prstClr val="black"/>
                </a:solidFill>
              </a:rPr>
              <a:t>Memory management is </a:t>
            </a:r>
            <a:r>
              <a:rPr lang="en-GB" sz="2800" b="1" dirty="0">
                <a:solidFill>
                  <a:srgbClr val="C0504D"/>
                </a:solidFill>
              </a:rPr>
              <a:t>explicit</a:t>
            </a:r>
            <a:r>
              <a:rPr lang="en-GB" sz="2800" dirty="0">
                <a:solidFill>
                  <a:prstClr val="black"/>
                </a:solidFill>
              </a:rPr>
              <a:t>: </a:t>
            </a:r>
            <a:br>
              <a:rPr lang="en-GB" sz="2800" dirty="0">
                <a:solidFill>
                  <a:prstClr val="black"/>
                </a:solidFill>
              </a:rPr>
            </a:br>
            <a:r>
              <a:rPr lang="en-GB" sz="2800" dirty="0">
                <a:solidFill>
                  <a:prstClr val="black"/>
                </a:solidFill>
              </a:rPr>
              <a:t>You are responsible for moving data from</a:t>
            </a:r>
          </a:p>
          <a:p>
            <a:r>
              <a:rPr lang="en-GB" sz="2800" dirty="0">
                <a:solidFill>
                  <a:prstClr val="black"/>
                </a:solidFill>
              </a:rPr>
              <a:t>	host → global → local </a:t>
            </a:r>
            <a:r>
              <a:rPr lang="en-GB" sz="2800" i="1" dirty="0">
                <a:solidFill>
                  <a:prstClr val="black"/>
                </a:solidFill>
              </a:rPr>
              <a:t>and</a:t>
            </a:r>
            <a:r>
              <a:rPr lang="en-GB" sz="2800" dirty="0">
                <a:solidFill>
                  <a:prstClr val="black"/>
                </a:solidFill>
              </a:rPr>
              <a:t> back</a:t>
            </a:r>
          </a:p>
        </p:txBody>
      </p:sp>
      <p:sp>
        <p:nvSpPr>
          <p:cNvPr id="2" name="Slide Number Placeholder 1">
            <a:extLst>
              <a:ext uri="{FF2B5EF4-FFF2-40B4-BE49-F238E27FC236}">
                <a16:creationId xmlns:a16="http://schemas.microsoft.com/office/drawing/2014/main" id="{59E69090-9182-1741-9272-C889D96CAA37}"/>
              </a:ext>
            </a:extLst>
          </p:cNvPr>
          <p:cNvSpPr>
            <a:spLocks noGrp="1"/>
          </p:cNvSpPr>
          <p:nvPr>
            <p:ph type="sldNum" sz="quarter" idx="12"/>
          </p:nvPr>
        </p:nvSpPr>
        <p:spPr/>
        <p:txBody>
          <a:bodyPr/>
          <a:lstStyle/>
          <a:p>
            <a:fld id="{10338BC4-165C-45BE-83FF-C9C7D8E962C5}" type="slidenum">
              <a:rPr lang="en-GB" smtClean="0"/>
              <a:pPr/>
              <a:t>116</a:t>
            </a:fld>
            <a:endParaRPr lang="en-GB"/>
          </a:p>
        </p:txBody>
      </p:sp>
    </p:spTree>
    <p:extLst>
      <p:ext uri="{BB962C8B-B14F-4D97-AF65-F5344CB8AC3E}">
        <p14:creationId xmlns:p14="http://schemas.microsoft.com/office/powerpoint/2010/main" val="350984289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5390"/>
            <a:ext cx="8229600" cy="1143000"/>
          </a:xfrm>
        </p:spPr>
        <p:txBody>
          <a:bodyPr/>
          <a:lstStyle/>
          <a:p>
            <a:r>
              <a:rPr lang="en-GB" dirty="0"/>
              <a:t>OpenCL Memory model</a:t>
            </a:r>
          </a:p>
        </p:txBody>
      </p:sp>
      <p:sp>
        <p:nvSpPr>
          <p:cNvPr id="5" name="Content Placeholder 4"/>
          <p:cNvSpPr>
            <a:spLocks noGrp="1"/>
          </p:cNvSpPr>
          <p:nvPr>
            <p:ph sz="half" idx="1"/>
          </p:nvPr>
        </p:nvSpPr>
        <p:spPr>
          <a:xfrm>
            <a:off x="107504" y="1052737"/>
            <a:ext cx="5112568" cy="4464495"/>
          </a:xfrm>
        </p:spPr>
        <p:txBody>
          <a:bodyPr>
            <a:normAutofit fontScale="85000" lnSpcReduction="20000"/>
          </a:bodyPr>
          <a:lstStyle/>
          <a:p>
            <a:r>
              <a:rPr lang="en-GB" dirty="0">
                <a:solidFill>
                  <a:schemeClr val="accent1"/>
                </a:solidFill>
              </a:rPr>
              <a:t>Private Memory</a:t>
            </a:r>
          </a:p>
          <a:p>
            <a:pPr lvl="1"/>
            <a:r>
              <a:rPr lang="en-GB" dirty="0"/>
              <a:t>Fastest &amp; smallest: O(10) words/WI</a:t>
            </a:r>
          </a:p>
          <a:p>
            <a:r>
              <a:rPr lang="en-GB" dirty="0">
                <a:solidFill>
                  <a:schemeClr val="accent3"/>
                </a:solidFill>
              </a:rPr>
              <a:t>Local Memory</a:t>
            </a:r>
          </a:p>
          <a:p>
            <a:pPr lvl="1"/>
            <a:r>
              <a:rPr lang="en-GB" dirty="0"/>
              <a:t>Shared by all WI’s in a work-group</a:t>
            </a:r>
          </a:p>
          <a:p>
            <a:pPr lvl="1"/>
            <a:r>
              <a:rPr lang="en-GB" dirty="0"/>
              <a:t>But not shared between work-groups!</a:t>
            </a:r>
          </a:p>
          <a:p>
            <a:pPr lvl="1"/>
            <a:r>
              <a:rPr lang="en-GB" dirty="0"/>
              <a:t>O(1-10) </a:t>
            </a:r>
            <a:r>
              <a:rPr lang="en-GB" dirty="0" err="1"/>
              <a:t>KBytes</a:t>
            </a:r>
            <a:r>
              <a:rPr lang="en-GB" dirty="0"/>
              <a:t> per work-group</a:t>
            </a:r>
          </a:p>
          <a:p>
            <a:r>
              <a:rPr lang="en-GB" dirty="0">
                <a:solidFill>
                  <a:schemeClr val="accent6"/>
                </a:solidFill>
              </a:rPr>
              <a:t>Global / Constant Memory</a:t>
            </a:r>
          </a:p>
          <a:p>
            <a:pPr lvl="1"/>
            <a:r>
              <a:rPr lang="en-GB" dirty="0"/>
              <a:t>O(1-10) </a:t>
            </a:r>
            <a:r>
              <a:rPr lang="en-GB" dirty="0" err="1"/>
              <a:t>GBytes</a:t>
            </a:r>
            <a:r>
              <a:rPr lang="en-GB" dirty="0"/>
              <a:t> of Global memory</a:t>
            </a:r>
          </a:p>
          <a:p>
            <a:pPr lvl="1"/>
            <a:r>
              <a:rPr lang="en-GB" dirty="0"/>
              <a:t>O(10-100) </a:t>
            </a:r>
            <a:r>
              <a:rPr lang="en-GB" dirty="0" err="1"/>
              <a:t>KBytes</a:t>
            </a:r>
            <a:r>
              <a:rPr lang="en-GB" dirty="0"/>
              <a:t> of Constant memory</a:t>
            </a:r>
          </a:p>
          <a:p>
            <a:r>
              <a:rPr lang="en-GB" dirty="0">
                <a:solidFill>
                  <a:schemeClr val="accent2"/>
                </a:solidFill>
              </a:rPr>
              <a:t>Host memory</a:t>
            </a:r>
          </a:p>
          <a:p>
            <a:pPr lvl="1"/>
            <a:r>
              <a:rPr lang="en-GB" dirty="0"/>
              <a:t>On the CPU - </a:t>
            </a:r>
            <a:r>
              <a:rPr lang="en-GB" dirty="0" err="1"/>
              <a:t>GBytes</a:t>
            </a:r>
            <a:endParaRPr lang="en-GB" dirty="0"/>
          </a:p>
        </p:txBody>
      </p:sp>
      <p:pic>
        <p:nvPicPr>
          <p:cNvPr id="7" name="Content Placeholder 6" descr="opencl_memory_hierarchy.jpg"/>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5004048" y="1916832"/>
            <a:ext cx="4024391" cy="3032574"/>
          </a:xfrm>
          <a:prstGeom prst="rect">
            <a:avLst/>
          </a:prstGeom>
        </p:spPr>
      </p:pic>
      <p:sp>
        <p:nvSpPr>
          <p:cNvPr id="8" name="TextBox 7"/>
          <p:cNvSpPr txBox="1"/>
          <p:nvPr/>
        </p:nvSpPr>
        <p:spPr>
          <a:xfrm>
            <a:off x="107504" y="5428381"/>
            <a:ext cx="8928992" cy="1384995"/>
          </a:xfrm>
          <a:prstGeom prst="rect">
            <a:avLst/>
          </a:prstGeom>
          <a:noFill/>
        </p:spPr>
        <p:txBody>
          <a:bodyPr wrap="square" rtlCol="0">
            <a:spAutoFit/>
          </a:bodyPr>
          <a:lstStyle/>
          <a:p>
            <a:r>
              <a:rPr lang="en-GB" sz="2800" dirty="0"/>
              <a:t>Memory management is </a:t>
            </a:r>
            <a:r>
              <a:rPr lang="en-GB" sz="2800" b="1" dirty="0">
                <a:solidFill>
                  <a:schemeClr val="accent2"/>
                </a:solidFill>
              </a:rPr>
              <a:t>explicit</a:t>
            </a:r>
            <a:r>
              <a:rPr lang="en-GB" sz="2800" dirty="0"/>
              <a:t>: </a:t>
            </a:r>
            <a:br>
              <a:rPr lang="en-GB" sz="2800" dirty="0"/>
            </a:br>
            <a:r>
              <a:rPr lang="en-GB" sz="2800" dirty="0"/>
              <a:t>O(1-10) </a:t>
            </a:r>
            <a:r>
              <a:rPr lang="en-GB" sz="2800" dirty="0" err="1"/>
              <a:t>GBytes</a:t>
            </a:r>
            <a:r>
              <a:rPr lang="en-GB" sz="2800" dirty="0"/>
              <a:t>/s bandwidth to discrete GPUs for</a:t>
            </a:r>
          </a:p>
          <a:p>
            <a:r>
              <a:rPr lang="en-GB" sz="2800" dirty="0"/>
              <a:t>      Host &lt;-&gt; Global transfers</a:t>
            </a:r>
          </a:p>
        </p:txBody>
      </p:sp>
      <p:sp>
        <p:nvSpPr>
          <p:cNvPr id="2" name="Slide Number Placeholder 1">
            <a:extLst>
              <a:ext uri="{FF2B5EF4-FFF2-40B4-BE49-F238E27FC236}">
                <a16:creationId xmlns:a16="http://schemas.microsoft.com/office/drawing/2014/main" id="{3B68A703-4807-7641-99DB-4F016B73DD17}"/>
              </a:ext>
            </a:extLst>
          </p:cNvPr>
          <p:cNvSpPr>
            <a:spLocks noGrp="1"/>
          </p:cNvSpPr>
          <p:nvPr>
            <p:ph type="sldNum" sz="quarter" idx="12"/>
          </p:nvPr>
        </p:nvSpPr>
        <p:spPr/>
        <p:txBody>
          <a:bodyPr/>
          <a:lstStyle/>
          <a:p>
            <a:fld id="{10338BC4-165C-45BE-83FF-C9C7D8E962C5}" type="slidenum">
              <a:rPr lang="en-GB" smtClean="0"/>
              <a:pPr/>
              <a:t>117</a:t>
            </a:fld>
            <a:endParaRPr lang="en-GB"/>
          </a:p>
        </p:txBody>
      </p:sp>
    </p:spTree>
    <p:extLst>
      <p:ext uri="{BB962C8B-B14F-4D97-AF65-F5344CB8AC3E}">
        <p14:creationId xmlns:p14="http://schemas.microsoft.com/office/powerpoint/2010/main" val="293139750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dirty="0"/>
              <a:t>Private Memory</a:t>
            </a:r>
          </a:p>
        </p:txBody>
      </p:sp>
      <p:sp>
        <p:nvSpPr>
          <p:cNvPr id="6" name="Content Placeholder 5"/>
          <p:cNvSpPr>
            <a:spLocks noGrp="1"/>
          </p:cNvSpPr>
          <p:nvPr>
            <p:ph idx="1"/>
          </p:nvPr>
        </p:nvSpPr>
        <p:spPr/>
        <p:txBody>
          <a:bodyPr>
            <a:normAutofit fontScale="85000" lnSpcReduction="10000"/>
          </a:bodyPr>
          <a:lstStyle/>
          <a:p>
            <a:r>
              <a:rPr lang="en-GB" dirty="0"/>
              <a:t>Managing the memory hierarchy is one of </a:t>
            </a:r>
            <a:r>
              <a:rPr lang="en-GB" sz="3300" b="1" i="1" u="sng" dirty="0">
                <a:solidFill>
                  <a:schemeClr val="accent2"/>
                </a:solidFill>
              </a:rPr>
              <a:t>the</a:t>
            </a:r>
            <a:r>
              <a:rPr lang="en-GB" sz="3300" dirty="0"/>
              <a:t> </a:t>
            </a:r>
            <a:r>
              <a:rPr lang="en-GB" dirty="0"/>
              <a:t>most important things to get right to achieve good performance</a:t>
            </a:r>
          </a:p>
          <a:p>
            <a:endParaRPr lang="en-GB" dirty="0"/>
          </a:p>
          <a:p>
            <a:r>
              <a:rPr lang="en-GB" dirty="0"/>
              <a:t>Private Memory:</a:t>
            </a:r>
          </a:p>
          <a:p>
            <a:pPr lvl="1"/>
            <a:r>
              <a:rPr lang="en-GB" dirty="0"/>
              <a:t>A </a:t>
            </a:r>
            <a:r>
              <a:rPr lang="en-GB" b="1" dirty="0">
                <a:solidFill>
                  <a:schemeClr val="accent1"/>
                </a:solidFill>
              </a:rPr>
              <a:t>very scarce </a:t>
            </a:r>
            <a:r>
              <a:rPr lang="en-GB" dirty="0"/>
              <a:t>resource, only a few tens of (32-bit) words per work-item at most</a:t>
            </a:r>
          </a:p>
          <a:p>
            <a:pPr lvl="1"/>
            <a:r>
              <a:rPr lang="en-GB" dirty="0"/>
              <a:t>If you use </a:t>
            </a:r>
            <a:r>
              <a:rPr lang="en-GB" dirty="0">
                <a:solidFill>
                  <a:schemeClr val="accent2"/>
                </a:solidFill>
              </a:rPr>
              <a:t>too much</a:t>
            </a:r>
            <a:r>
              <a:rPr lang="en-GB" dirty="0"/>
              <a:t> it </a:t>
            </a:r>
            <a:r>
              <a:rPr lang="en-GB" dirty="0">
                <a:solidFill>
                  <a:schemeClr val="accent2"/>
                </a:solidFill>
              </a:rPr>
              <a:t>spills to global memory </a:t>
            </a:r>
            <a:r>
              <a:rPr lang="en-GB" dirty="0"/>
              <a:t>or </a:t>
            </a:r>
            <a:r>
              <a:rPr lang="en-GB" dirty="0">
                <a:solidFill>
                  <a:schemeClr val="accent2"/>
                </a:solidFill>
              </a:rPr>
              <a:t>reduces the number of Work-Items </a:t>
            </a:r>
            <a:r>
              <a:rPr lang="en-GB" dirty="0"/>
              <a:t>that can be run at the same time, potentially harming performance*</a:t>
            </a:r>
          </a:p>
          <a:p>
            <a:pPr lvl="1"/>
            <a:r>
              <a:rPr lang="en-GB" dirty="0"/>
              <a:t>Think of these like registers on the CPU</a:t>
            </a:r>
          </a:p>
        </p:txBody>
      </p:sp>
      <p:sp>
        <p:nvSpPr>
          <p:cNvPr id="2" name="TextBox 1"/>
          <p:cNvSpPr txBox="1"/>
          <p:nvPr/>
        </p:nvSpPr>
        <p:spPr>
          <a:xfrm>
            <a:off x="3491880" y="6479889"/>
            <a:ext cx="2467743" cy="369332"/>
          </a:xfrm>
          <a:prstGeom prst="rect">
            <a:avLst/>
          </a:prstGeom>
          <a:noFill/>
        </p:spPr>
        <p:txBody>
          <a:bodyPr wrap="none" rtlCol="0">
            <a:spAutoFit/>
          </a:bodyPr>
          <a:lstStyle/>
          <a:p>
            <a:r>
              <a:rPr lang="en-GB" dirty="0"/>
              <a:t>* Occupancy on a GPU</a:t>
            </a:r>
          </a:p>
        </p:txBody>
      </p:sp>
      <p:sp>
        <p:nvSpPr>
          <p:cNvPr id="3" name="Slide Number Placeholder 2">
            <a:extLst>
              <a:ext uri="{FF2B5EF4-FFF2-40B4-BE49-F238E27FC236}">
                <a16:creationId xmlns:a16="http://schemas.microsoft.com/office/drawing/2014/main" id="{B649D353-29E5-4C45-926A-9B6B456709B5}"/>
              </a:ext>
            </a:extLst>
          </p:cNvPr>
          <p:cNvSpPr>
            <a:spLocks noGrp="1"/>
          </p:cNvSpPr>
          <p:nvPr>
            <p:ph type="sldNum" sz="quarter" idx="12"/>
          </p:nvPr>
        </p:nvSpPr>
        <p:spPr/>
        <p:txBody>
          <a:bodyPr/>
          <a:lstStyle/>
          <a:p>
            <a:fld id="{10338BC4-165C-45BE-83FF-C9C7D8E962C5}" type="slidenum">
              <a:rPr lang="en-GB" smtClean="0"/>
              <a:pPr/>
              <a:t>118</a:t>
            </a:fld>
            <a:endParaRPr lang="en-GB"/>
          </a:p>
        </p:txBody>
      </p:sp>
    </p:spTree>
    <p:extLst>
      <p:ext uri="{BB962C8B-B14F-4D97-AF65-F5344CB8AC3E}">
        <p14:creationId xmlns:p14="http://schemas.microsoft.com/office/powerpoint/2010/main" val="126357990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0264"/>
            <a:ext cx="8229600" cy="1143000"/>
          </a:xfrm>
        </p:spPr>
        <p:txBody>
          <a:bodyPr/>
          <a:lstStyle/>
          <a:p>
            <a:r>
              <a:rPr lang="en-GB" dirty="0"/>
              <a:t>Local Memory*</a:t>
            </a:r>
          </a:p>
        </p:txBody>
      </p:sp>
      <p:sp>
        <p:nvSpPr>
          <p:cNvPr id="3" name="Content Placeholder 2"/>
          <p:cNvSpPr>
            <a:spLocks noGrp="1"/>
          </p:cNvSpPr>
          <p:nvPr>
            <p:ph idx="1"/>
          </p:nvPr>
        </p:nvSpPr>
        <p:spPr>
          <a:xfrm>
            <a:off x="179512" y="1124744"/>
            <a:ext cx="8784976" cy="5616624"/>
          </a:xfrm>
        </p:spPr>
        <p:txBody>
          <a:bodyPr>
            <a:normAutofit fontScale="77500" lnSpcReduction="20000"/>
          </a:bodyPr>
          <a:lstStyle/>
          <a:p>
            <a:pPr>
              <a:lnSpc>
                <a:spcPct val="110000"/>
              </a:lnSpc>
            </a:pPr>
            <a:r>
              <a:rPr lang="en-GB" dirty="0"/>
              <a:t>Tens of </a:t>
            </a:r>
            <a:r>
              <a:rPr lang="en-GB" dirty="0" err="1"/>
              <a:t>KBytes</a:t>
            </a:r>
            <a:r>
              <a:rPr lang="en-GB" dirty="0"/>
              <a:t> per Compute Unit</a:t>
            </a:r>
          </a:p>
          <a:p>
            <a:pPr lvl="1">
              <a:lnSpc>
                <a:spcPct val="110000"/>
              </a:lnSpc>
            </a:pPr>
            <a:r>
              <a:rPr lang="en-GB" dirty="0"/>
              <a:t>As multiple Work-Groups will be running on each Compute Unit, this means only a fraction of the total Local Memory size is available to each Work-Group</a:t>
            </a:r>
          </a:p>
          <a:p>
            <a:pPr>
              <a:lnSpc>
                <a:spcPct val="110000"/>
              </a:lnSpc>
            </a:pPr>
            <a:r>
              <a:rPr lang="en-GB" dirty="0"/>
              <a:t>Assume O(1-10) </a:t>
            </a:r>
            <a:r>
              <a:rPr lang="en-GB" dirty="0" err="1"/>
              <a:t>KBytes</a:t>
            </a:r>
            <a:r>
              <a:rPr lang="en-GB" dirty="0"/>
              <a:t> of Local Memory per Work-Group</a:t>
            </a:r>
          </a:p>
          <a:p>
            <a:pPr lvl="1">
              <a:lnSpc>
                <a:spcPct val="110000"/>
              </a:lnSpc>
            </a:pPr>
            <a:r>
              <a:rPr lang="en-GB" dirty="0"/>
              <a:t>Your kernels are responsible for transferring data between Local and Global/Constant memories. There are optimized library functions to help</a:t>
            </a:r>
          </a:p>
          <a:p>
            <a:pPr lvl="1">
              <a:lnSpc>
                <a:spcPct val="110000"/>
              </a:lnSpc>
            </a:pPr>
            <a:r>
              <a:rPr lang="en-GB" dirty="0"/>
              <a:t>E.g. </a:t>
            </a:r>
            <a:r>
              <a:rPr lang="en-GB" dirty="0" err="1">
                <a:solidFill>
                  <a:schemeClr val="tx2">
                    <a:lumMod val="75000"/>
                  </a:schemeClr>
                </a:solidFill>
              </a:rPr>
              <a:t>async_work_group_copy</a:t>
            </a:r>
            <a:r>
              <a:rPr lang="en-GB" dirty="0"/>
              <a:t>(), </a:t>
            </a:r>
            <a:r>
              <a:rPr lang="en-GB" dirty="0" err="1">
                <a:solidFill>
                  <a:schemeClr val="tx2">
                    <a:lumMod val="75000"/>
                  </a:schemeClr>
                </a:solidFill>
              </a:rPr>
              <a:t>async_work_group_strided_copy</a:t>
            </a:r>
            <a:r>
              <a:rPr lang="en-GB" dirty="0"/>
              <a:t>(), …</a:t>
            </a:r>
          </a:p>
          <a:p>
            <a:pPr>
              <a:lnSpc>
                <a:spcPct val="110000"/>
              </a:lnSpc>
            </a:pPr>
            <a:r>
              <a:rPr lang="en-GB" dirty="0"/>
              <a:t>Use Local Memory to hold data that can be </a:t>
            </a:r>
            <a:r>
              <a:rPr lang="en-GB" dirty="0">
                <a:solidFill>
                  <a:schemeClr val="accent6"/>
                </a:solidFill>
              </a:rPr>
              <a:t>reused by all the work-items </a:t>
            </a:r>
            <a:r>
              <a:rPr lang="en-GB" dirty="0"/>
              <a:t>in a work-group</a:t>
            </a:r>
          </a:p>
          <a:p>
            <a:pPr>
              <a:lnSpc>
                <a:spcPct val="110000"/>
              </a:lnSpc>
            </a:pPr>
            <a:r>
              <a:rPr lang="en-GB" dirty="0"/>
              <a:t>Access patterns to Local Memory affect performance in a similar way to accessing Global Memory</a:t>
            </a:r>
          </a:p>
          <a:p>
            <a:pPr lvl="1">
              <a:lnSpc>
                <a:spcPct val="110000"/>
              </a:lnSpc>
            </a:pPr>
            <a:r>
              <a:rPr lang="en-GB" dirty="0"/>
              <a:t>Have to think about things like coalescence &amp; bank conflicts</a:t>
            </a:r>
          </a:p>
        </p:txBody>
      </p:sp>
      <p:sp>
        <p:nvSpPr>
          <p:cNvPr id="4" name="TextBox 3"/>
          <p:cNvSpPr txBox="1"/>
          <p:nvPr/>
        </p:nvSpPr>
        <p:spPr>
          <a:xfrm>
            <a:off x="5334247" y="6488668"/>
            <a:ext cx="3787896" cy="369332"/>
          </a:xfrm>
          <a:prstGeom prst="rect">
            <a:avLst/>
          </a:prstGeom>
          <a:noFill/>
        </p:spPr>
        <p:txBody>
          <a:bodyPr wrap="none" rtlCol="0">
            <a:spAutoFit/>
          </a:bodyPr>
          <a:lstStyle/>
          <a:p>
            <a:r>
              <a:rPr lang="en-GB" dirty="0"/>
              <a:t>* Typical figures for a discrete GPU</a:t>
            </a:r>
          </a:p>
        </p:txBody>
      </p:sp>
      <p:sp>
        <p:nvSpPr>
          <p:cNvPr id="5" name="Slide Number Placeholder 4">
            <a:extLst>
              <a:ext uri="{FF2B5EF4-FFF2-40B4-BE49-F238E27FC236}">
                <a16:creationId xmlns:a16="http://schemas.microsoft.com/office/drawing/2014/main" id="{92299B38-E413-824D-8335-712C86E27FC3}"/>
              </a:ext>
            </a:extLst>
          </p:cNvPr>
          <p:cNvSpPr>
            <a:spLocks noGrp="1"/>
          </p:cNvSpPr>
          <p:nvPr>
            <p:ph type="sldNum" sz="quarter" idx="12"/>
          </p:nvPr>
        </p:nvSpPr>
        <p:spPr/>
        <p:txBody>
          <a:bodyPr/>
          <a:lstStyle/>
          <a:p>
            <a:fld id="{10338BC4-165C-45BE-83FF-C9C7D8E962C5}" type="slidenum">
              <a:rPr lang="en-GB" smtClean="0"/>
              <a:pPr/>
              <a:t>119</a:t>
            </a:fld>
            <a:endParaRPr lang="en-GB"/>
          </a:p>
        </p:txBody>
      </p:sp>
    </p:spTree>
    <p:extLst>
      <p:ext uri="{BB962C8B-B14F-4D97-AF65-F5344CB8AC3E}">
        <p14:creationId xmlns:p14="http://schemas.microsoft.com/office/powerpoint/2010/main" val="18310384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r>
              <a:rPr lang="en-GB" dirty="0"/>
              <a:t>Setting up with AMD GPU</a:t>
            </a:r>
            <a:endParaRPr lang="en-GB" baseline="30000" dirty="0"/>
          </a:p>
        </p:txBody>
      </p:sp>
      <p:sp>
        <p:nvSpPr>
          <p:cNvPr id="8" name="Content Placeholder 7"/>
          <p:cNvSpPr>
            <a:spLocks noGrp="1"/>
          </p:cNvSpPr>
          <p:nvPr>
            <p:ph idx="1"/>
          </p:nvPr>
        </p:nvSpPr>
        <p:spPr>
          <a:xfrm>
            <a:off x="179512" y="1600200"/>
            <a:ext cx="8784976" cy="5141168"/>
          </a:xfrm>
        </p:spPr>
        <p:txBody>
          <a:bodyPr>
            <a:normAutofit fontScale="70000" lnSpcReduction="20000"/>
          </a:bodyPr>
          <a:lstStyle/>
          <a:p>
            <a:r>
              <a:rPr lang="en-GB" dirty="0"/>
              <a:t>Install some required packages:</a:t>
            </a:r>
          </a:p>
          <a:p>
            <a:pPr lvl="1"/>
            <a:r>
              <a:rPr lang="en-GB" b="1" dirty="0" err="1">
                <a:solidFill>
                  <a:schemeClr val="accent6">
                    <a:lumMod val="75000"/>
                  </a:schemeClr>
                </a:solidFill>
                <a:latin typeface="Courier New Bold"/>
                <a:cs typeface="Courier New Bold"/>
              </a:rPr>
              <a:t>sudo</a:t>
            </a:r>
            <a:r>
              <a:rPr lang="en-GB" b="1" dirty="0">
                <a:solidFill>
                  <a:schemeClr val="accent6">
                    <a:lumMod val="75000"/>
                  </a:schemeClr>
                </a:solidFill>
                <a:latin typeface="Courier New Bold"/>
                <a:cs typeface="Courier New Bold"/>
              </a:rPr>
              <a:t> apt-get install build-essential </a:t>
            </a:r>
            <a:r>
              <a:rPr lang="en-GB" b="1" dirty="0" err="1">
                <a:solidFill>
                  <a:schemeClr val="accent6">
                    <a:lumMod val="75000"/>
                  </a:schemeClr>
                </a:solidFill>
                <a:latin typeface="Courier New Bold"/>
                <a:cs typeface="Courier New Bold"/>
              </a:rPr>
              <a:t>linux</a:t>
            </a:r>
            <a:r>
              <a:rPr lang="en-GB" b="1" dirty="0">
                <a:solidFill>
                  <a:schemeClr val="accent6">
                    <a:lumMod val="75000"/>
                  </a:schemeClr>
                </a:solidFill>
                <a:latin typeface="Courier New Bold"/>
                <a:cs typeface="Courier New Bold"/>
              </a:rPr>
              <a:t>-headers-generic </a:t>
            </a:r>
            <a:r>
              <a:rPr lang="en-GB" b="1" dirty="0" err="1">
                <a:solidFill>
                  <a:schemeClr val="accent6">
                    <a:lumMod val="75000"/>
                  </a:schemeClr>
                </a:solidFill>
                <a:latin typeface="Courier New Bold"/>
                <a:cs typeface="Courier New Bold"/>
              </a:rPr>
              <a:t>debhelper</a:t>
            </a:r>
            <a:r>
              <a:rPr lang="en-GB" b="1" dirty="0">
                <a:solidFill>
                  <a:schemeClr val="accent6">
                    <a:lumMod val="75000"/>
                  </a:schemeClr>
                </a:solidFill>
                <a:latin typeface="Courier New Bold"/>
                <a:cs typeface="Courier New Bold"/>
              </a:rPr>
              <a:t> dh-</a:t>
            </a:r>
            <a:r>
              <a:rPr lang="en-GB" b="1" dirty="0" err="1">
                <a:solidFill>
                  <a:schemeClr val="accent6">
                    <a:lumMod val="75000"/>
                  </a:schemeClr>
                </a:solidFill>
                <a:latin typeface="Courier New Bold"/>
                <a:cs typeface="Courier New Bold"/>
              </a:rPr>
              <a:t>modaliases</a:t>
            </a:r>
            <a:r>
              <a:rPr lang="en-GB" b="1" dirty="0">
                <a:solidFill>
                  <a:schemeClr val="accent6">
                    <a:lumMod val="75000"/>
                  </a:schemeClr>
                </a:solidFill>
                <a:latin typeface="Courier New Bold"/>
                <a:cs typeface="Courier New Bold"/>
              </a:rPr>
              <a:t> </a:t>
            </a:r>
            <a:r>
              <a:rPr lang="en-GB" b="1" dirty="0" err="1">
                <a:solidFill>
                  <a:schemeClr val="accent6">
                    <a:lumMod val="75000"/>
                  </a:schemeClr>
                </a:solidFill>
                <a:latin typeface="Courier New Bold"/>
                <a:cs typeface="Courier New Bold"/>
              </a:rPr>
              <a:t>execstack</a:t>
            </a:r>
            <a:r>
              <a:rPr lang="en-GB" b="1" dirty="0">
                <a:solidFill>
                  <a:schemeClr val="accent6">
                    <a:lumMod val="75000"/>
                  </a:schemeClr>
                </a:solidFill>
                <a:latin typeface="Courier New Bold"/>
                <a:cs typeface="Courier New Bold"/>
              </a:rPr>
              <a:t> </a:t>
            </a:r>
            <a:r>
              <a:rPr lang="en-GB" b="1" dirty="0" err="1">
                <a:solidFill>
                  <a:schemeClr val="accent6">
                    <a:lumMod val="75000"/>
                  </a:schemeClr>
                </a:solidFill>
                <a:latin typeface="Courier New Bold"/>
                <a:cs typeface="Courier New Bold"/>
              </a:rPr>
              <a:t>dkms</a:t>
            </a:r>
            <a:r>
              <a:rPr lang="en-GB" b="1" dirty="0">
                <a:solidFill>
                  <a:schemeClr val="accent6">
                    <a:lumMod val="75000"/>
                  </a:schemeClr>
                </a:solidFill>
                <a:latin typeface="Courier New Bold"/>
                <a:cs typeface="Courier New Bold"/>
              </a:rPr>
              <a:t> lib32gcc1 libc6-i386 </a:t>
            </a:r>
            <a:r>
              <a:rPr lang="en-GB" b="1" dirty="0" err="1">
                <a:solidFill>
                  <a:schemeClr val="accent6">
                    <a:lumMod val="75000"/>
                  </a:schemeClr>
                </a:solidFill>
                <a:latin typeface="Courier New Bold"/>
                <a:cs typeface="Courier New Bold"/>
              </a:rPr>
              <a:t>opencl</a:t>
            </a:r>
            <a:r>
              <a:rPr lang="en-GB" b="1" dirty="0">
                <a:solidFill>
                  <a:schemeClr val="accent6">
                    <a:lumMod val="75000"/>
                  </a:schemeClr>
                </a:solidFill>
                <a:latin typeface="Courier New Bold"/>
                <a:cs typeface="Courier New Bold"/>
              </a:rPr>
              <a:t>-headers</a:t>
            </a:r>
          </a:p>
          <a:p>
            <a:r>
              <a:rPr lang="en-GB" dirty="0"/>
              <a:t>Download the driver from amd.com/drivers</a:t>
            </a:r>
          </a:p>
          <a:p>
            <a:pPr lvl="1"/>
            <a:r>
              <a:rPr lang="en-GB" dirty="0"/>
              <a:t>Select your GPU, OS, etc.</a:t>
            </a:r>
          </a:p>
          <a:p>
            <a:pPr lvl="1"/>
            <a:r>
              <a:rPr lang="en-GB" dirty="0"/>
              <a:t>Download the .zip</a:t>
            </a:r>
          </a:p>
          <a:p>
            <a:pPr lvl="1"/>
            <a:r>
              <a:rPr lang="en-GB" dirty="0"/>
              <a:t>Unpack this with unzip filename.zip</a:t>
            </a:r>
          </a:p>
          <a:p>
            <a:r>
              <a:rPr lang="en-GB" dirty="0"/>
              <a:t>Create the installer</a:t>
            </a:r>
          </a:p>
          <a:p>
            <a:pPr lvl="1"/>
            <a:r>
              <a:rPr lang="en-GB" b="1" dirty="0" err="1">
                <a:solidFill>
                  <a:schemeClr val="accent6">
                    <a:lumMod val="75000"/>
                  </a:schemeClr>
                </a:solidFill>
                <a:latin typeface="Courier New Bold"/>
                <a:cs typeface="Courier New Bold"/>
              </a:rPr>
              <a:t>sudo</a:t>
            </a:r>
            <a:r>
              <a:rPr lang="en-GB" b="1" dirty="0">
                <a:solidFill>
                  <a:schemeClr val="accent6">
                    <a:lumMod val="75000"/>
                  </a:schemeClr>
                </a:solidFill>
                <a:latin typeface="Courier New Bold"/>
                <a:cs typeface="Courier New Bold"/>
              </a:rPr>
              <a:t> </a:t>
            </a:r>
            <a:r>
              <a:rPr lang="en-GB" b="1" dirty="0" err="1">
                <a:solidFill>
                  <a:schemeClr val="accent6">
                    <a:lumMod val="75000"/>
                  </a:schemeClr>
                </a:solidFill>
                <a:latin typeface="Courier New Bold"/>
                <a:cs typeface="Courier New Bold"/>
              </a:rPr>
              <a:t>sh</a:t>
            </a:r>
            <a:r>
              <a:rPr lang="en-GB" b="1" dirty="0">
                <a:solidFill>
                  <a:schemeClr val="accent6">
                    <a:lumMod val="75000"/>
                  </a:schemeClr>
                </a:solidFill>
                <a:latin typeface="Courier New Bold"/>
                <a:cs typeface="Courier New Bold"/>
              </a:rPr>
              <a:t> fglrx*.run --</a:t>
            </a:r>
            <a:r>
              <a:rPr lang="en-GB" b="1" dirty="0" err="1">
                <a:solidFill>
                  <a:schemeClr val="accent6">
                    <a:lumMod val="75000"/>
                  </a:schemeClr>
                </a:solidFill>
                <a:latin typeface="Courier New Bold"/>
                <a:cs typeface="Courier New Bold"/>
              </a:rPr>
              <a:t>buildpkg</a:t>
            </a:r>
            <a:r>
              <a:rPr lang="en-GB" b="1" dirty="0">
                <a:solidFill>
                  <a:schemeClr val="accent6">
                    <a:lumMod val="75000"/>
                  </a:schemeClr>
                </a:solidFill>
                <a:latin typeface="Courier New Bold"/>
                <a:cs typeface="Courier New Bold"/>
              </a:rPr>
              <a:t> </a:t>
            </a:r>
            <a:r>
              <a:rPr lang="en-GB" b="1" dirty="0" err="1">
                <a:solidFill>
                  <a:schemeClr val="accent6">
                    <a:lumMod val="75000"/>
                  </a:schemeClr>
                </a:solidFill>
                <a:latin typeface="Courier New Bold"/>
                <a:cs typeface="Courier New Bold"/>
              </a:rPr>
              <a:t>Ubuntu</a:t>
            </a:r>
            <a:r>
              <a:rPr lang="en-GB" b="1" dirty="0">
                <a:solidFill>
                  <a:schemeClr val="accent6">
                    <a:lumMod val="75000"/>
                  </a:schemeClr>
                </a:solidFill>
                <a:latin typeface="Courier New Bold"/>
                <a:cs typeface="Courier New Bold"/>
              </a:rPr>
              <a:t>/precise</a:t>
            </a:r>
          </a:p>
          <a:p>
            <a:r>
              <a:rPr lang="en-GB" dirty="0"/>
              <a:t>Install the drivers</a:t>
            </a:r>
          </a:p>
          <a:p>
            <a:pPr lvl="1"/>
            <a:r>
              <a:rPr lang="en-GB" b="1" dirty="0" err="1">
                <a:solidFill>
                  <a:schemeClr val="accent6">
                    <a:lumMod val="75000"/>
                  </a:schemeClr>
                </a:solidFill>
                <a:latin typeface="Courier New Bold"/>
                <a:cs typeface="Courier New Bold"/>
              </a:rPr>
              <a:t>sudo</a:t>
            </a:r>
            <a:r>
              <a:rPr lang="en-GB" b="1" dirty="0">
                <a:solidFill>
                  <a:schemeClr val="accent6">
                    <a:lumMod val="75000"/>
                  </a:schemeClr>
                </a:solidFill>
                <a:latin typeface="Courier New Bold"/>
                <a:cs typeface="Courier New Bold"/>
              </a:rPr>
              <a:t> </a:t>
            </a:r>
            <a:r>
              <a:rPr lang="en-GB" b="1" dirty="0" err="1">
                <a:solidFill>
                  <a:schemeClr val="accent6">
                    <a:lumMod val="75000"/>
                  </a:schemeClr>
                </a:solidFill>
                <a:latin typeface="Courier New Bold"/>
                <a:cs typeface="Courier New Bold"/>
              </a:rPr>
              <a:t>dpkg</a:t>
            </a:r>
            <a:r>
              <a:rPr lang="en-GB" b="1" dirty="0">
                <a:solidFill>
                  <a:schemeClr val="accent6">
                    <a:lumMod val="75000"/>
                  </a:schemeClr>
                </a:solidFill>
                <a:latin typeface="Courier New Bold"/>
                <a:cs typeface="Courier New Bold"/>
              </a:rPr>
              <a:t> –</a:t>
            </a:r>
            <a:r>
              <a:rPr lang="en-GB" b="1" dirty="0" err="1">
                <a:solidFill>
                  <a:schemeClr val="accent6">
                    <a:lumMod val="75000"/>
                  </a:schemeClr>
                </a:solidFill>
                <a:latin typeface="Courier New Bold"/>
                <a:cs typeface="Courier New Bold"/>
              </a:rPr>
              <a:t>i</a:t>
            </a:r>
            <a:r>
              <a:rPr lang="en-GB" b="1" dirty="0">
                <a:solidFill>
                  <a:schemeClr val="accent6">
                    <a:lumMod val="75000"/>
                  </a:schemeClr>
                </a:solidFill>
                <a:latin typeface="Courier New Bold"/>
                <a:cs typeface="Courier New Bold"/>
              </a:rPr>
              <a:t> fglrx*.deb</a:t>
            </a:r>
          </a:p>
          <a:p>
            <a:r>
              <a:rPr lang="en-GB" dirty="0"/>
              <a:t>Update your </a:t>
            </a:r>
            <a:r>
              <a:rPr lang="en-GB" dirty="0" err="1"/>
              <a:t>Xorg.conf</a:t>
            </a:r>
            <a:r>
              <a:rPr lang="en-GB" dirty="0"/>
              <a:t> file</a:t>
            </a:r>
          </a:p>
          <a:p>
            <a:pPr lvl="1"/>
            <a:r>
              <a:rPr lang="en-GB" b="1" dirty="0" err="1">
                <a:solidFill>
                  <a:schemeClr val="accent6">
                    <a:lumMod val="75000"/>
                  </a:schemeClr>
                </a:solidFill>
                <a:latin typeface="Courier New Bold"/>
                <a:cs typeface="Courier New Bold"/>
              </a:rPr>
              <a:t>sudo</a:t>
            </a:r>
            <a:r>
              <a:rPr lang="en-GB" b="1" dirty="0">
                <a:solidFill>
                  <a:schemeClr val="accent6">
                    <a:lumMod val="75000"/>
                  </a:schemeClr>
                </a:solidFill>
                <a:latin typeface="Courier New Bold"/>
                <a:cs typeface="Courier New Bold"/>
              </a:rPr>
              <a:t> </a:t>
            </a:r>
            <a:r>
              <a:rPr lang="en-GB" b="1" dirty="0" err="1">
                <a:solidFill>
                  <a:schemeClr val="accent6">
                    <a:lumMod val="75000"/>
                  </a:schemeClr>
                </a:solidFill>
                <a:latin typeface="Courier New Bold"/>
                <a:cs typeface="Courier New Bold"/>
              </a:rPr>
              <a:t>amdconfig</a:t>
            </a:r>
            <a:r>
              <a:rPr lang="en-GB" b="1" dirty="0">
                <a:solidFill>
                  <a:schemeClr val="accent6">
                    <a:lumMod val="75000"/>
                  </a:schemeClr>
                </a:solidFill>
                <a:latin typeface="Courier New Bold"/>
                <a:cs typeface="Courier New Bold"/>
              </a:rPr>
              <a:t> --initial --adapter=all</a:t>
            </a:r>
          </a:p>
          <a:p>
            <a:r>
              <a:rPr lang="en-GB" dirty="0"/>
              <a:t>Reboot!</a:t>
            </a:r>
          </a:p>
          <a:p>
            <a:pPr lvl="1"/>
            <a:r>
              <a:rPr lang="en-GB" dirty="0"/>
              <a:t>Check all is working by running </a:t>
            </a:r>
            <a:r>
              <a:rPr lang="en-GB" b="1" dirty="0" err="1">
                <a:solidFill>
                  <a:schemeClr val="accent6">
                    <a:lumMod val="75000"/>
                  </a:schemeClr>
                </a:solidFill>
                <a:latin typeface="Courier New Bold"/>
                <a:cs typeface="Courier New Bold"/>
              </a:rPr>
              <a:t>fglrxinfo</a:t>
            </a:r>
            <a:endParaRPr lang="en-GB" b="1" dirty="0">
              <a:solidFill>
                <a:schemeClr val="accent6">
                  <a:lumMod val="75000"/>
                </a:schemeClr>
              </a:solidFill>
              <a:latin typeface="Courier New Bold"/>
              <a:cs typeface="Courier New Bold"/>
            </a:endParaRPr>
          </a:p>
        </p:txBody>
      </p:sp>
      <p:sp>
        <p:nvSpPr>
          <p:cNvPr id="2" name="TextBox 1"/>
          <p:cNvSpPr txBox="1"/>
          <p:nvPr/>
        </p:nvSpPr>
        <p:spPr>
          <a:xfrm>
            <a:off x="4355976" y="6577607"/>
            <a:ext cx="4747501" cy="307777"/>
          </a:xfrm>
          <a:prstGeom prst="rect">
            <a:avLst/>
          </a:prstGeom>
          <a:noFill/>
        </p:spPr>
        <p:txBody>
          <a:bodyPr wrap="none" rtlCol="0">
            <a:spAutoFit/>
          </a:bodyPr>
          <a:lstStyle/>
          <a:p>
            <a:r>
              <a:rPr lang="en-GB" sz="1400" dirty="0"/>
              <a:t>* </a:t>
            </a:r>
            <a:r>
              <a:rPr lang="en-GB" sz="1400" dirty="0" err="1"/>
              <a:t>Fglrx</a:t>
            </a:r>
            <a:r>
              <a:rPr lang="en-GB" sz="1400" dirty="0"/>
              <a:t> is the name of AMD’s graphics driver for the GPUs</a:t>
            </a:r>
          </a:p>
        </p:txBody>
      </p:sp>
      <p:sp>
        <p:nvSpPr>
          <p:cNvPr id="3" name="Slide Number Placeholder 2">
            <a:extLst>
              <a:ext uri="{FF2B5EF4-FFF2-40B4-BE49-F238E27FC236}">
                <a16:creationId xmlns:a16="http://schemas.microsoft.com/office/drawing/2014/main" id="{9D7D56B4-CAD9-354C-A34D-F63859CBE9A5}"/>
              </a:ext>
            </a:extLst>
          </p:cNvPr>
          <p:cNvSpPr>
            <a:spLocks noGrp="1"/>
          </p:cNvSpPr>
          <p:nvPr>
            <p:ph type="sldNum" sz="quarter" idx="12"/>
          </p:nvPr>
        </p:nvSpPr>
        <p:spPr/>
        <p:txBody>
          <a:bodyPr/>
          <a:lstStyle/>
          <a:p>
            <a:fld id="{10338BC4-165C-45BE-83FF-C9C7D8E962C5}" type="slidenum">
              <a:rPr lang="en-GB" smtClean="0"/>
              <a:pPr/>
              <a:t>12</a:t>
            </a:fld>
            <a:endParaRPr lang="en-GB"/>
          </a:p>
        </p:txBody>
      </p:sp>
    </p:spTree>
    <p:extLst>
      <p:ext uri="{BB962C8B-B14F-4D97-AF65-F5344CB8AC3E}">
        <p14:creationId xmlns:p14="http://schemas.microsoft.com/office/powerpoint/2010/main" val="413064114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0264"/>
            <a:ext cx="8229600" cy="1143000"/>
          </a:xfrm>
        </p:spPr>
        <p:txBody>
          <a:bodyPr/>
          <a:lstStyle/>
          <a:p>
            <a:r>
              <a:rPr lang="en-GB" dirty="0"/>
              <a:t>Local Memory</a:t>
            </a:r>
          </a:p>
        </p:txBody>
      </p:sp>
      <p:sp>
        <p:nvSpPr>
          <p:cNvPr id="3" name="Content Placeholder 2"/>
          <p:cNvSpPr>
            <a:spLocks noGrp="1"/>
          </p:cNvSpPr>
          <p:nvPr>
            <p:ph idx="1"/>
          </p:nvPr>
        </p:nvSpPr>
        <p:spPr>
          <a:xfrm>
            <a:off x="179512" y="1124744"/>
            <a:ext cx="8784976" cy="5616624"/>
          </a:xfrm>
        </p:spPr>
        <p:txBody>
          <a:bodyPr>
            <a:normAutofit/>
          </a:bodyPr>
          <a:lstStyle/>
          <a:p>
            <a:r>
              <a:rPr lang="en-GB" dirty="0">
                <a:solidFill>
                  <a:schemeClr val="accent2"/>
                </a:solidFill>
              </a:rPr>
              <a:t>Local Memory </a:t>
            </a:r>
            <a:r>
              <a:rPr lang="en-GB" dirty="0"/>
              <a:t>doesn’t always help…</a:t>
            </a:r>
          </a:p>
          <a:p>
            <a:pPr lvl="1"/>
            <a:r>
              <a:rPr lang="en-GB" dirty="0"/>
              <a:t>CPUs don’t have special hardware for it</a:t>
            </a:r>
          </a:p>
          <a:p>
            <a:pPr lvl="1"/>
            <a:r>
              <a:rPr lang="en-GB" dirty="0"/>
              <a:t>This can mean excessive use of Local Memory might slow down kernels on CPUs</a:t>
            </a:r>
          </a:p>
          <a:p>
            <a:pPr lvl="1"/>
            <a:r>
              <a:rPr lang="en-GB" dirty="0"/>
              <a:t>GPUs now have effective on-chip caches which can provide much of the benefit of Local Memory but without programmer intervention</a:t>
            </a:r>
          </a:p>
          <a:p>
            <a:pPr lvl="1"/>
            <a:r>
              <a:rPr lang="en-GB" dirty="0"/>
              <a:t>So, your mileage may vary!</a:t>
            </a:r>
          </a:p>
        </p:txBody>
      </p:sp>
      <p:sp>
        <p:nvSpPr>
          <p:cNvPr id="4" name="Slide Number Placeholder 3">
            <a:extLst>
              <a:ext uri="{FF2B5EF4-FFF2-40B4-BE49-F238E27FC236}">
                <a16:creationId xmlns:a16="http://schemas.microsoft.com/office/drawing/2014/main" id="{C8F2F119-421C-D74D-BEEC-A6644790CE48}"/>
              </a:ext>
            </a:extLst>
          </p:cNvPr>
          <p:cNvSpPr>
            <a:spLocks noGrp="1"/>
          </p:cNvSpPr>
          <p:nvPr>
            <p:ph type="sldNum" sz="quarter" idx="12"/>
          </p:nvPr>
        </p:nvSpPr>
        <p:spPr/>
        <p:txBody>
          <a:bodyPr/>
          <a:lstStyle/>
          <a:p>
            <a:fld id="{10338BC4-165C-45BE-83FF-C9C7D8E962C5}" type="slidenum">
              <a:rPr lang="en-GB" smtClean="0"/>
              <a:pPr/>
              <a:t>120</a:t>
            </a:fld>
            <a:endParaRPr lang="en-GB"/>
          </a:p>
        </p:txBody>
      </p:sp>
    </p:spTree>
    <p:extLst>
      <p:ext uri="{BB962C8B-B14F-4D97-AF65-F5344CB8AC3E}">
        <p14:creationId xmlns:p14="http://schemas.microsoft.com/office/powerpoint/2010/main" val="15798690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9392"/>
            <a:ext cx="8229600" cy="1143000"/>
          </a:xfrm>
        </p:spPr>
        <p:txBody>
          <a:bodyPr/>
          <a:lstStyle/>
          <a:p>
            <a:r>
              <a:rPr lang="en-GB" dirty="0"/>
              <a:t>The Memory Hierarchy</a:t>
            </a:r>
          </a:p>
        </p:txBody>
      </p:sp>
      <p:sp>
        <p:nvSpPr>
          <p:cNvPr id="11" name="Isosceles Triangle 10"/>
          <p:cNvSpPr/>
          <p:nvPr/>
        </p:nvSpPr>
        <p:spPr>
          <a:xfrm>
            <a:off x="5121670" y="1686020"/>
            <a:ext cx="3148579" cy="3988430"/>
          </a:xfrm>
          <a:prstGeom prst="triangle">
            <a:avLst/>
          </a:prstGeom>
          <a:solidFill>
            <a:schemeClr val="bg1">
              <a:lumMod val="85000"/>
            </a:schemeClr>
          </a:solidFill>
          <a:ln w="9525" cap="flat" cmpd="sng" algn="ctr">
            <a:solidFill>
              <a:schemeClr val="bg2"/>
            </a:solidFill>
            <a:prstDash val="solid"/>
          </a:ln>
          <a:effectLst/>
        </p:spPr>
        <p:txBody>
          <a:bodyPr rtlCol="0" anchor="ctr"/>
          <a:lstStyle/>
          <a:p>
            <a:pPr marL="0" marR="0" lvl="0" indent="0" algn="ctr"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j-lt"/>
              <a:ea typeface="MS PGothic"/>
              <a:cs typeface="Arial"/>
              <a:sym typeface="Myriad Set Text" charset="0"/>
            </a:endParaRPr>
          </a:p>
        </p:txBody>
      </p:sp>
      <p:sp>
        <p:nvSpPr>
          <p:cNvPr id="12" name="TextBox 11"/>
          <p:cNvSpPr txBox="1"/>
          <p:nvPr/>
        </p:nvSpPr>
        <p:spPr>
          <a:xfrm>
            <a:off x="5510547" y="1769989"/>
            <a:ext cx="2364750" cy="3871111"/>
          </a:xfrm>
          <a:prstGeom prst="rect">
            <a:avLst/>
          </a:prstGeom>
          <a:noFill/>
        </p:spPr>
        <p:txBody>
          <a:bodyPr wrap="none" rtlCol="0">
            <a:spAutoFit/>
          </a:bodyPr>
          <a:lstStyle/>
          <a:p>
            <a:pPr algn="ctr" fontAlgn="base">
              <a:lnSpc>
                <a:spcPct val="99000"/>
              </a:lnSpc>
              <a:spcBef>
                <a:spcPct val="0"/>
              </a:spcBef>
              <a:spcAft>
                <a:spcPct val="0"/>
              </a:spcAft>
            </a:pPr>
            <a:r>
              <a:rPr lang="en-US" sz="2400" dirty="0">
                <a:solidFill>
                  <a:schemeClr val="accent6">
                    <a:lumMod val="75000"/>
                  </a:schemeClr>
                </a:solidFill>
                <a:latin typeface="+mj-lt"/>
                <a:ea typeface="ヒラギノ角ゴ ProN W3" charset="-128"/>
                <a:cs typeface="Arial"/>
                <a:sym typeface="Myriad Set Text" charset="0"/>
              </a:rPr>
              <a:t>Private memory</a:t>
            </a:r>
          </a:p>
          <a:p>
            <a:pPr algn="ctr" fontAlgn="base">
              <a:lnSpc>
                <a:spcPct val="99000"/>
              </a:lnSpc>
              <a:spcBef>
                <a:spcPct val="0"/>
              </a:spcBef>
              <a:spcAft>
                <a:spcPct val="0"/>
              </a:spcAft>
            </a:pPr>
            <a:r>
              <a:rPr lang="en-US" sz="2000" dirty="0">
                <a:solidFill>
                  <a:schemeClr val="accent6">
                    <a:lumMod val="75000"/>
                  </a:schemeClr>
                </a:solidFill>
                <a:latin typeface="+mj-lt"/>
                <a:ea typeface="ヒラギノ角ゴ ProN W3" charset="-128"/>
                <a:cs typeface="Arial"/>
                <a:sym typeface="Myriad Set Text" charset="0"/>
              </a:rPr>
              <a:t>O(10) words/WI</a:t>
            </a:r>
          </a:p>
          <a:p>
            <a:pPr algn="ctr" fontAlgn="base">
              <a:lnSpc>
                <a:spcPct val="99000"/>
              </a:lnSpc>
              <a:spcBef>
                <a:spcPct val="0"/>
              </a:spcBef>
              <a:spcAft>
                <a:spcPct val="0"/>
              </a:spcAft>
            </a:pPr>
            <a:endParaRPr lang="en-US" sz="2400" dirty="0">
              <a:solidFill>
                <a:schemeClr val="accent6">
                  <a:lumMod val="75000"/>
                </a:schemeClr>
              </a:solidFill>
              <a:latin typeface="+mj-lt"/>
              <a:ea typeface="ヒラギノ角ゴ ProN W3" charset="-128"/>
              <a:cs typeface="Arial"/>
              <a:sym typeface="Myriad Set Text" charset="0"/>
            </a:endParaRPr>
          </a:p>
          <a:p>
            <a:pPr algn="ctr" fontAlgn="base">
              <a:lnSpc>
                <a:spcPct val="99000"/>
              </a:lnSpc>
              <a:spcBef>
                <a:spcPct val="0"/>
              </a:spcBef>
              <a:spcAft>
                <a:spcPct val="0"/>
              </a:spcAft>
            </a:pPr>
            <a:r>
              <a:rPr lang="en-US" sz="2400" dirty="0">
                <a:solidFill>
                  <a:schemeClr val="accent6">
                    <a:lumMod val="75000"/>
                  </a:schemeClr>
                </a:solidFill>
                <a:latin typeface="+mj-lt"/>
                <a:ea typeface="ヒラギノ角ゴ ProN W3" charset="-128"/>
                <a:cs typeface="Arial"/>
                <a:sym typeface="Myriad Set Text" charset="0"/>
              </a:rPr>
              <a:t>Local memory</a:t>
            </a:r>
          </a:p>
          <a:p>
            <a:pPr algn="ctr" fontAlgn="base">
              <a:lnSpc>
                <a:spcPct val="99000"/>
              </a:lnSpc>
              <a:spcBef>
                <a:spcPct val="0"/>
              </a:spcBef>
              <a:spcAft>
                <a:spcPct val="0"/>
              </a:spcAft>
            </a:pPr>
            <a:r>
              <a:rPr lang="en-US" sz="2000" dirty="0">
                <a:solidFill>
                  <a:schemeClr val="accent6">
                    <a:lumMod val="75000"/>
                  </a:schemeClr>
                </a:solidFill>
                <a:latin typeface="+mj-lt"/>
                <a:ea typeface="ヒラギノ角ゴ ProN W3" charset="-128"/>
                <a:cs typeface="Arial"/>
                <a:sym typeface="Myriad Set Text" charset="0"/>
              </a:rPr>
              <a:t>O(1) </a:t>
            </a:r>
            <a:r>
              <a:rPr lang="en-US" sz="2000" dirty="0" err="1">
                <a:solidFill>
                  <a:schemeClr val="accent6">
                    <a:lumMod val="75000"/>
                  </a:schemeClr>
                </a:solidFill>
                <a:latin typeface="+mj-lt"/>
                <a:ea typeface="ヒラギノ角ゴ ProN W3" charset="-128"/>
                <a:cs typeface="Arial"/>
                <a:sym typeface="Myriad Set Text" charset="0"/>
              </a:rPr>
              <a:t>KBytes</a:t>
            </a:r>
            <a:r>
              <a:rPr lang="en-US" sz="2000" dirty="0">
                <a:solidFill>
                  <a:schemeClr val="accent6">
                    <a:lumMod val="75000"/>
                  </a:schemeClr>
                </a:solidFill>
                <a:latin typeface="+mj-lt"/>
                <a:ea typeface="ヒラギノ角ゴ ProN W3" charset="-128"/>
                <a:cs typeface="Arial"/>
                <a:sym typeface="Myriad Set Text" charset="0"/>
              </a:rPr>
              <a:t>/WG</a:t>
            </a:r>
          </a:p>
          <a:p>
            <a:pPr algn="ctr" fontAlgn="base">
              <a:lnSpc>
                <a:spcPct val="99000"/>
              </a:lnSpc>
              <a:spcBef>
                <a:spcPct val="0"/>
              </a:spcBef>
              <a:spcAft>
                <a:spcPct val="0"/>
              </a:spcAft>
            </a:pPr>
            <a:endParaRPr lang="en-US" sz="2400" dirty="0">
              <a:solidFill>
                <a:schemeClr val="accent6">
                  <a:lumMod val="75000"/>
                </a:schemeClr>
              </a:solidFill>
              <a:latin typeface="+mj-lt"/>
              <a:ea typeface="ヒラギノ角ゴ ProN W3" charset="-128"/>
              <a:cs typeface="Arial"/>
              <a:sym typeface="Myriad Set Text" charset="0"/>
            </a:endParaRPr>
          </a:p>
          <a:p>
            <a:pPr algn="ctr" fontAlgn="base">
              <a:lnSpc>
                <a:spcPct val="99000"/>
              </a:lnSpc>
              <a:spcBef>
                <a:spcPct val="0"/>
              </a:spcBef>
              <a:spcAft>
                <a:spcPct val="0"/>
              </a:spcAft>
            </a:pPr>
            <a:r>
              <a:rPr lang="en-US" sz="2400" dirty="0">
                <a:solidFill>
                  <a:schemeClr val="accent6">
                    <a:lumMod val="75000"/>
                  </a:schemeClr>
                </a:solidFill>
                <a:latin typeface="+mj-lt"/>
                <a:ea typeface="ヒラギノ角ゴ ProN W3" charset="-128"/>
                <a:cs typeface="Arial"/>
                <a:sym typeface="Myriad Set Text" charset="0"/>
              </a:rPr>
              <a:t>Global memory</a:t>
            </a:r>
          </a:p>
          <a:p>
            <a:pPr algn="ctr" fontAlgn="base">
              <a:lnSpc>
                <a:spcPct val="99000"/>
              </a:lnSpc>
              <a:spcBef>
                <a:spcPct val="0"/>
              </a:spcBef>
              <a:spcAft>
                <a:spcPct val="0"/>
              </a:spcAft>
            </a:pPr>
            <a:r>
              <a:rPr lang="en-US" sz="2000" dirty="0">
                <a:solidFill>
                  <a:schemeClr val="accent6">
                    <a:lumMod val="75000"/>
                  </a:schemeClr>
                </a:solidFill>
                <a:latin typeface="+mj-lt"/>
                <a:ea typeface="ヒラギノ角ゴ ProN W3" charset="-128"/>
                <a:cs typeface="Arial"/>
                <a:sym typeface="Myriad Set Text" charset="0"/>
              </a:rPr>
              <a:t>O(10) </a:t>
            </a:r>
            <a:r>
              <a:rPr lang="en-US" sz="2000" dirty="0" err="1">
                <a:solidFill>
                  <a:schemeClr val="accent6">
                    <a:lumMod val="75000"/>
                  </a:schemeClr>
                </a:solidFill>
                <a:latin typeface="+mj-lt"/>
                <a:ea typeface="ヒラギノ角ゴ ProN W3" charset="-128"/>
                <a:cs typeface="Arial"/>
                <a:sym typeface="Myriad Set Text" charset="0"/>
              </a:rPr>
              <a:t>GBytes</a:t>
            </a:r>
            <a:endParaRPr lang="en-US" sz="2000" dirty="0">
              <a:solidFill>
                <a:schemeClr val="accent6">
                  <a:lumMod val="75000"/>
                </a:schemeClr>
              </a:solidFill>
              <a:latin typeface="+mj-lt"/>
              <a:ea typeface="ヒラギノ角ゴ ProN W3" charset="-128"/>
              <a:cs typeface="Arial"/>
              <a:sym typeface="Myriad Set Text" charset="0"/>
            </a:endParaRPr>
          </a:p>
          <a:p>
            <a:pPr algn="ctr" fontAlgn="base">
              <a:lnSpc>
                <a:spcPct val="99000"/>
              </a:lnSpc>
              <a:spcBef>
                <a:spcPct val="0"/>
              </a:spcBef>
              <a:spcAft>
                <a:spcPct val="0"/>
              </a:spcAft>
            </a:pPr>
            <a:endParaRPr lang="en-US" sz="2400" dirty="0">
              <a:solidFill>
                <a:schemeClr val="accent6">
                  <a:lumMod val="75000"/>
                </a:schemeClr>
              </a:solidFill>
              <a:latin typeface="+mj-lt"/>
              <a:ea typeface="ヒラギノ角ゴ ProN W3" charset="-128"/>
              <a:cs typeface="Arial"/>
              <a:sym typeface="Myriad Set Text" charset="0"/>
            </a:endParaRPr>
          </a:p>
          <a:p>
            <a:pPr algn="ctr" fontAlgn="base">
              <a:lnSpc>
                <a:spcPct val="99000"/>
              </a:lnSpc>
              <a:spcBef>
                <a:spcPct val="0"/>
              </a:spcBef>
              <a:spcAft>
                <a:spcPct val="0"/>
              </a:spcAft>
            </a:pPr>
            <a:r>
              <a:rPr lang="en-US" sz="2400" dirty="0">
                <a:solidFill>
                  <a:schemeClr val="accent6">
                    <a:lumMod val="75000"/>
                  </a:schemeClr>
                </a:solidFill>
                <a:latin typeface="+mj-lt"/>
                <a:ea typeface="ヒラギノ角ゴ ProN W3" charset="-128"/>
                <a:cs typeface="Arial"/>
                <a:sym typeface="Myriad Set Text" charset="0"/>
              </a:rPr>
              <a:t>Host memory</a:t>
            </a:r>
          </a:p>
          <a:p>
            <a:pPr algn="ctr" fontAlgn="base">
              <a:lnSpc>
                <a:spcPct val="99000"/>
              </a:lnSpc>
              <a:spcBef>
                <a:spcPct val="0"/>
              </a:spcBef>
              <a:spcAft>
                <a:spcPct val="0"/>
              </a:spcAft>
            </a:pPr>
            <a:r>
              <a:rPr lang="en-US" sz="2000" dirty="0">
                <a:solidFill>
                  <a:schemeClr val="accent6">
                    <a:lumMod val="75000"/>
                  </a:schemeClr>
                </a:solidFill>
                <a:latin typeface="+mj-lt"/>
                <a:ea typeface="ヒラギノ角ゴ ProN W3" charset="-128"/>
                <a:cs typeface="Arial"/>
                <a:sym typeface="Myriad Set Text" charset="0"/>
              </a:rPr>
              <a:t>O(10-100) </a:t>
            </a:r>
            <a:r>
              <a:rPr lang="en-US" sz="2000" dirty="0" err="1">
                <a:solidFill>
                  <a:schemeClr val="accent6">
                    <a:lumMod val="75000"/>
                  </a:schemeClr>
                </a:solidFill>
                <a:latin typeface="+mj-lt"/>
                <a:ea typeface="ヒラギノ角ゴ ProN W3" charset="-128"/>
                <a:cs typeface="Arial"/>
                <a:sym typeface="Myriad Set Text" charset="0"/>
              </a:rPr>
              <a:t>GBytes</a:t>
            </a:r>
            <a:endParaRPr lang="en-US" sz="2000" dirty="0">
              <a:solidFill>
                <a:schemeClr val="accent6">
                  <a:lumMod val="75000"/>
                </a:schemeClr>
              </a:solidFill>
              <a:latin typeface="+mj-lt"/>
              <a:ea typeface="ヒラギノ角ゴ ProN W3" charset="-128"/>
              <a:cs typeface="Arial"/>
              <a:sym typeface="Myriad Set Text" charset="0"/>
            </a:endParaRPr>
          </a:p>
        </p:txBody>
      </p:sp>
      <p:sp>
        <p:nvSpPr>
          <p:cNvPr id="13" name="Isosceles Triangle 12"/>
          <p:cNvSpPr/>
          <p:nvPr/>
        </p:nvSpPr>
        <p:spPr>
          <a:xfrm flipV="1">
            <a:off x="698143" y="1712469"/>
            <a:ext cx="3148579" cy="3988430"/>
          </a:xfrm>
          <a:prstGeom prst="triangle">
            <a:avLst/>
          </a:prstGeom>
          <a:solidFill>
            <a:schemeClr val="bg1">
              <a:lumMod val="85000"/>
            </a:schemeClr>
          </a:solidFill>
          <a:ln w="9525" cap="flat" cmpd="sng" algn="ctr">
            <a:noFill/>
            <a:prstDash val="solid"/>
          </a:ln>
          <a:effectLst/>
        </p:spPr>
        <p:txBody>
          <a:bodyPr rtlCol="0" anchor="ctr"/>
          <a:lstStyle/>
          <a:p>
            <a:pPr marL="0" marR="0" lvl="0" indent="0" algn="ctr"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chemeClr val="accent3">
                  <a:lumMod val="20000"/>
                  <a:lumOff val="80000"/>
                </a:schemeClr>
              </a:solidFill>
              <a:effectLst/>
              <a:uLnTx/>
              <a:uFillTx/>
              <a:latin typeface="+mj-lt"/>
              <a:ea typeface="MS PGothic"/>
              <a:cs typeface="Arial"/>
              <a:sym typeface="Myriad Set Text" charset="0"/>
            </a:endParaRPr>
          </a:p>
        </p:txBody>
      </p:sp>
      <p:sp>
        <p:nvSpPr>
          <p:cNvPr id="14" name="TextBox 13"/>
          <p:cNvSpPr txBox="1"/>
          <p:nvPr/>
        </p:nvSpPr>
        <p:spPr>
          <a:xfrm>
            <a:off x="875848" y="1754454"/>
            <a:ext cx="2823210" cy="3870419"/>
          </a:xfrm>
          <a:prstGeom prst="rect">
            <a:avLst/>
          </a:prstGeom>
          <a:noFill/>
        </p:spPr>
        <p:txBody>
          <a:bodyPr wrap="none" rtlCol="0">
            <a:spAutoFit/>
          </a:bodyPr>
          <a:lstStyle/>
          <a:p>
            <a:pPr algn="ctr" fontAlgn="base">
              <a:lnSpc>
                <a:spcPct val="99000"/>
              </a:lnSpc>
              <a:spcBef>
                <a:spcPct val="0"/>
              </a:spcBef>
              <a:spcAft>
                <a:spcPct val="0"/>
              </a:spcAft>
            </a:pPr>
            <a:r>
              <a:rPr lang="en-US" sz="2400" dirty="0">
                <a:solidFill>
                  <a:schemeClr val="accent6">
                    <a:lumMod val="75000"/>
                  </a:schemeClr>
                </a:solidFill>
                <a:latin typeface="+mj-lt"/>
                <a:ea typeface="ヒラギノ角ゴ ProN W3" charset="-128"/>
                <a:cs typeface="Arial"/>
                <a:sym typeface="Myriad Set Text" charset="0"/>
              </a:rPr>
              <a:t>Private memory</a:t>
            </a:r>
          </a:p>
          <a:p>
            <a:pPr algn="ctr" fontAlgn="base">
              <a:lnSpc>
                <a:spcPct val="99000"/>
              </a:lnSpc>
              <a:spcBef>
                <a:spcPct val="0"/>
              </a:spcBef>
              <a:spcAft>
                <a:spcPct val="0"/>
              </a:spcAft>
            </a:pPr>
            <a:r>
              <a:rPr lang="en-US" sz="2000" dirty="0">
                <a:solidFill>
                  <a:schemeClr val="accent6">
                    <a:lumMod val="75000"/>
                  </a:schemeClr>
                </a:solidFill>
                <a:latin typeface="+mj-lt"/>
                <a:ea typeface="ヒラギノ角ゴ ProN W3" charset="-128"/>
                <a:cs typeface="Arial"/>
                <a:sym typeface="Myriad Set Text" charset="0"/>
              </a:rPr>
              <a:t>O(2-3) words/cycle/WI</a:t>
            </a:r>
          </a:p>
          <a:p>
            <a:pPr algn="ctr" fontAlgn="base">
              <a:lnSpc>
                <a:spcPct val="99000"/>
              </a:lnSpc>
              <a:spcBef>
                <a:spcPct val="0"/>
              </a:spcBef>
              <a:spcAft>
                <a:spcPct val="0"/>
              </a:spcAft>
            </a:pPr>
            <a:endParaRPr lang="en-US" sz="2400" dirty="0">
              <a:solidFill>
                <a:schemeClr val="accent6">
                  <a:lumMod val="75000"/>
                </a:schemeClr>
              </a:solidFill>
              <a:latin typeface="+mj-lt"/>
              <a:ea typeface="ヒラギノ角ゴ ProN W3" charset="-128"/>
              <a:cs typeface="Arial"/>
              <a:sym typeface="Myriad Set Text" charset="0"/>
            </a:endParaRPr>
          </a:p>
          <a:p>
            <a:pPr algn="ctr" fontAlgn="base">
              <a:lnSpc>
                <a:spcPct val="99000"/>
              </a:lnSpc>
              <a:spcBef>
                <a:spcPct val="0"/>
              </a:spcBef>
              <a:spcAft>
                <a:spcPct val="0"/>
              </a:spcAft>
            </a:pPr>
            <a:r>
              <a:rPr lang="en-US" sz="2400" dirty="0">
                <a:solidFill>
                  <a:schemeClr val="accent6">
                    <a:lumMod val="75000"/>
                  </a:schemeClr>
                </a:solidFill>
                <a:latin typeface="+mj-lt"/>
                <a:ea typeface="ヒラギノ角ゴ ProN W3" charset="-128"/>
                <a:cs typeface="Arial"/>
                <a:sym typeface="Myriad Set Text" charset="0"/>
              </a:rPr>
              <a:t>Local memory</a:t>
            </a:r>
          </a:p>
          <a:p>
            <a:pPr algn="ctr" fontAlgn="base">
              <a:lnSpc>
                <a:spcPct val="99000"/>
              </a:lnSpc>
              <a:spcBef>
                <a:spcPct val="0"/>
              </a:spcBef>
              <a:spcAft>
                <a:spcPct val="0"/>
              </a:spcAft>
            </a:pPr>
            <a:r>
              <a:rPr lang="en-US" sz="2000" dirty="0">
                <a:solidFill>
                  <a:schemeClr val="accent6">
                    <a:lumMod val="75000"/>
                  </a:schemeClr>
                </a:solidFill>
                <a:latin typeface="+mj-lt"/>
                <a:ea typeface="ヒラギノ角ゴ ProN W3" charset="-128"/>
                <a:cs typeface="Arial"/>
                <a:sym typeface="Myriad Set Text" charset="0"/>
              </a:rPr>
              <a:t>O(10) words/cycle/WG</a:t>
            </a:r>
          </a:p>
          <a:p>
            <a:pPr algn="ctr" fontAlgn="base">
              <a:lnSpc>
                <a:spcPct val="99000"/>
              </a:lnSpc>
              <a:spcBef>
                <a:spcPct val="0"/>
              </a:spcBef>
              <a:spcAft>
                <a:spcPct val="0"/>
              </a:spcAft>
            </a:pPr>
            <a:endParaRPr lang="en-US" sz="2400" dirty="0">
              <a:solidFill>
                <a:schemeClr val="accent6">
                  <a:lumMod val="75000"/>
                </a:schemeClr>
              </a:solidFill>
              <a:latin typeface="+mj-lt"/>
              <a:ea typeface="ヒラギノ角ゴ ProN W3" charset="-128"/>
              <a:cs typeface="Arial"/>
              <a:sym typeface="Myriad Set Text" charset="0"/>
            </a:endParaRPr>
          </a:p>
          <a:p>
            <a:pPr algn="ctr" fontAlgn="base">
              <a:lnSpc>
                <a:spcPct val="99000"/>
              </a:lnSpc>
              <a:spcBef>
                <a:spcPct val="0"/>
              </a:spcBef>
              <a:spcAft>
                <a:spcPct val="0"/>
              </a:spcAft>
            </a:pPr>
            <a:r>
              <a:rPr lang="en-US" sz="2400" dirty="0">
                <a:solidFill>
                  <a:schemeClr val="accent6">
                    <a:lumMod val="75000"/>
                  </a:schemeClr>
                </a:solidFill>
                <a:latin typeface="+mj-lt"/>
                <a:ea typeface="ヒラギノ角ゴ ProN W3" charset="-128"/>
                <a:cs typeface="Arial"/>
                <a:sym typeface="Myriad Set Text" charset="0"/>
              </a:rPr>
              <a:t>Global memory</a:t>
            </a:r>
          </a:p>
          <a:p>
            <a:pPr algn="ctr" fontAlgn="base">
              <a:lnSpc>
                <a:spcPct val="99000"/>
              </a:lnSpc>
              <a:spcBef>
                <a:spcPct val="0"/>
              </a:spcBef>
              <a:spcAft>
                <a:spcPct val="0"/>
              </a:spcAft>
            </a:pPr>
            <a:r>
              <a:rPr lang="en-US" sz="2000" dirty="0">
                <a:solidFill>
                  <a:schemeClr val="accent6">
                    <a:lumMod val="75000"/>
                  </a:schemeClr>
                </a:solidFill>
                <a:latin typeface="+mj-lt"/>
                <a:ea typeface="ヒラギノ角ゴ ProN W3" charset="-128"/>
                <a:cs typeface="Arial"/>
                <a:sym typeface="Myriad Set Text" charset="0"/>
              </a:rPr>
              <a:t>O(800-1,000) </a:t>
            </a:r>
            <a:r>
              <a:rPr lang="en-US" sz="2000" dirty="0" err="1">
                <a:solidFill>
                  <a:schemeClr val="accent6">
                    <a:lumMod val="75000"/>
                  </a:schemeClr>
                </a:solidFill>
                <a:latin typeface="+mj-lt"/>
                <a:ea typeface="ヒラギノ角ゴ ProN W3" charset="-128"/>
                <a:cs typeface="Arial"/>
                <a:sym typeface="Myriad Set Text" charset="0"/>
              </a:rPr>
              <a:t>GBytes</a:t>
            </a:r>
            <a:r>
              <a:rPr lang="en-US" sz="2000" dirty="0">
                <a:solidFill>
                  <a:schemeClr val="accent6">
                    <a:lumMod val="75000"/>
                  </a:schemeClr>
                </a:solidFill>
                <a:latin typeface="+mj-lt"/>
                <a:ea typeface="ヒラギノ角ゴ ProN W3" charset="-128"/>
                <a:cs typeface="Arial"/>
                <a:sym typeface="Myriad Set Text" charset="0"/>
              </a:rPr>
              <a:t>/s</a:t>
            </a:r>
          </a:p>
          <a:p>
            <a:pPr algn="ctr" fontAlgn="base">
              <a:lnSpc>
                <a:spcPct val="99000"/>
              </a:lnSpc>
              <a:spcBef>
                <a:spcPct val="0"/>
              </a:spcBef>
              <a:spcAft>
                <a:spcPct val="0"/>
              </a:spcAft>
            </a:pPr>
            <a:endParaRPr lang="en-US" sz="2400" dirty="0">
              <a:solidFill>
                <a:schemeClr val="accent6">
                  <a:lumMod val="75000"/>
                </a:schemeClr>
              </a:solidFill>
              <a:latin typeface="+mj-lt"/>
              <a:ea typeface="ヒラギノ角ゴ ProN W3" charset="-128"/>
              <a:cs typeface="Arial"/>
              <a:sym typeface="Myriad Set Text" charset="0"/>
            </a:endParaRPr>
          </a:p>
          <a:p>
            <a:pPr algn="ctr" fontAlgn="base">
              <a:lnSpc>
                <a:spcPct val="99000"/>
              </a:lnSpc>
              <a:spcBef>
                <a:spcPct val="0"/>
              </a:spcBef>
              <a:spcAft>
                <a:spcPct val="0"/>
              </a:spcAft>
            </a:pPr>
            <a:r>
              <a:rPr lang="en-US" sz="2400" dirty="0">
                <a:solidFill>
                  <a:schemeClr val="accent6">
                    <a:lumMod val="75000"/>
                  </a:schemeClr>
                </a:solidFill>
                <a:latin typeface="+mj-lt"/>
                <a:ea typeface="ヒラギノ角ゴ ProN W3" charset="-128"/>
                <a:cs typeface="Arial"/>
                <a:sym typeface="Myriad Set Text" charset="0"/>
              </a:rPr>
              <a:t>Host memory</a:t>
            </a:r>
          </a:p>
          <a:p>
            <a:pPr algn="ctr" fontAlgn="base">
              <a:lnSpc>
                <a:spcPct val="99000"/>
              </a:lnSpc>
              <a:spcBef>
                <a:spcPct val="0"/>
              </a:spcBef>
              <a:spcAft>
                <a:spcPct val="0"/>
              </a:spcAft>
            </a:pPr>
            <a:r>
              <a:rPr lang="en-US" sz="2000" dirty="0">
                <a:solidFill>
                  <a:schemeClr val="accent6">
                    <a:lumMod val="75000"/>
                  </a:schemeClr>
                </a:solidFill>
                <a:latin typeface="+mj-lt"/>
                <a:ea typeface="ヒラギノ角ゴ ProN W3" charset="-128"/>
                <a:cs typeface="Arial"/>
                <a:sym typeface="Myriad Set Text" charset="0"/>
              </a:rPr>
              <a:t>O(10) </a:t>
            </a:r>
            <a:r>
              <a:rPr lang="en-US" sz="2000" dirty="0" err="1">
                <a:solidFill>
                  <a:schemeClr val="accent6">
                    <a:lumMod val="75000"/>
                  </a:schemeClr>
                </a:solidFill>
                <a:latin typeface="+mj-lt"/>
                <a:ea typeface="ヒラギノ角ゴ ProN W3" charset="-128"/>
                <a:cs typeface="Arial"/>
                <a:sym typeface="Myriad Set Text" charset="0"/>
              </a:rPr>
              <a:t>GBytes</a:t>
            </a:r>
            <a:r>
              <a:rPr lang="en-US" sz="2000" dirty="0">
                <a:solidFill>
                  <a:schemeClr val="accent6">
                    <a:lumMod val="75000"/>
                  </a:schemeClr>
                </a:solidFill>
                <a:latin typeface="+mj-lt"/>
                <a:ea typeface="ヒラギノ角ゴ ProN W3" charset="-128"/>
                <a:cs typeface="Arial"/>
                <a:sym typeface="Myriad Set Text" charset="0"/>
              </a:rPr>
              <a:t>/s</a:t>
            </a:r>
          </a:p>
        </p:txBody>
      </p:sp>
      <p:sp>
        <p:nvSpPr>
          <p:cNvPr id="15" name="TextBox 14"/>
          <p:cNvSpPr txBox="1"/>
          <p:nvPr/>
        </p:nvSpPr>
        <p:spPr>
          <a:xfrm>
            <a:off x="637827" y="6133234"/>
            <a:ext cx="7740320" cy="397545"/>
          </a:xfrm>
          <a:prstGeom prst="rect">
            <a:avLst/>
          </a:prstGeom>
          <a:noFill/>
        </p:spPr>
        <p:txBody>
          <a:bodyPr wrap="none" rtlCol="0">
            <a:spAutoFit/>
          </a:bodyPr>
          <a:lstStyle/>
          <a:p>
            <a:pPr fontAlgn="base">
              <a:lnSpc>
                <a:spcPct val="99000"/>
              </a:lnSpc>
              <a:spcBef>
                <a:spcPct val="0"/>
              </a:spcBef>
              <a:spcAft>
                <a:spcPct val="0"/>
              </a:spcAft>
            </a:pPr>
            <a:r>
              <a:rPr lang="en-US" sz="2000" dirty="0">
                <a:latin typeface="+mj-lt"/>
                <a:ea typeface="ヒラギノ角ゴ ProN W3" charset="-128"/>
                <a:cs typeface="Arial"/>
                <a:sym typeface="Myriad Set Text" charset="0"/>
              </a:rPr>
              <a:t>Speeds and feeds approx. for a high-end discrete GPU, circa 2018</a:t>
            </a:r>
          </a:p>
        </p:txBody>
      </p:sp>
      <p:sp>
        <p:nvSpPr>
          <p:cNvPr id="16" name="TextBox 15"/>
          <p:cNvSpPr txBox="1"/>
          <p:nvPr/>
        </p:nvSpPr>
        <p:spPr>
          <a:xfrm>
            <a:off x="1248925" y="1177181"/>
            <a:ext cx="1837362" cy="457946"/>
          </a:xfrm>
          <a:prstGeom prst="rect">
            <a:avLst/>
          </a:prstGeom>
          <a:noFill/>
        </p:spPr>
        <p:txBody>
          <a:bodyPr wrap="none" rtlCol="0">
            <a:spAutoFit/>
          </a:bodyPr>
          <a:lstStyle/>
          <a:p>
            <a:pPr fontAlgn="base">
              <a:lnSpc>
                <a:spcPct val="99000"/>
              </a:lnSpc>
              <a:spcBef>
                <a:spcPct val="0"/>
              </a:spcBef>
              <a:spcAft>
                <a:spcPct val="0"/>
              </a:spcAft>
            </a:pPr>
            <a:r>
              <a:rPr lang="en-US" sz="2400" b="1" dirty="0">
                <a:solidFill>
                  <a:schemeClr val="accent2"/>
                </a:solidFill>
                <a:latin typeface="+mj-lt"/>
                <a:ea typeface="ヒラギノ角ゴ ProN W3" charset="-128"/>
                <a:cs typeface="Arial"/>
                <a:sym typeface="Myriad Set Text" charset="0"/>
              </a:rPr>
              <a:t>Bandwidths</a:t>
            </a:r>
          </a:p>
        </p:txBody>
      </p:sp>
      <p:sp>
        <p:nvSpPr>
          <p:cNvPr id="17" name="TextBox 16"/>
          <p:cNvSpPr txBox="1"/>
          <p:nvPr/>
        </p:nvSpPr>
        <p:spPr>
          <a:xfrm>
            <a:off x="6218645" y="1177181"/>
            <a:ext cx="904415" cy="457946"/>
          </a:xfrm>
          <a:prstGeom prst="rect">
            <a:avLst/>
          </a:prstGeom>
          <a:noFill/>
        </p:spPr>
        <p:txBody>
          <a:bodyPr wrap="none" rtlCol="0">
            <a:spAutoFit/>
          </a:bodyPr>
          <a:lstStyle/>
          <a:p>
            <a:pPr fontAlgn="base">
              <a:lnSpc>
                <a:spcPct val="99000"/>
              </a:lnSpc>
              <a:spcBef>
                <a:spcPct val="0"/>
              </a:spcBef>
              <a:spcAft>
                <a:spcPct val="0"/>
              </a:spcAft>
            </a:pPr>
            <a:r>
              <a:rPr lang="en-US" sz="2400" b="1" dirty="0">
                <a:solidFill>
                  <a:schemeClr val="accent2"/>
                </a:solidFill>
                <a:latin typeface="+mj-lt"/>
                <a:ea typeface="ヒラギノ角ゴ ProN W3" charset="-128"/>
                <a:cs typeface="Arial"/>
                <a:sym typeface="Myriad Set Text" charset="0"/>
              </a:rPr>
              <a:t>Sizes</a:t>
            </a:r>
          </a:p>
        </p:txBody>
      </p:sp>
      <p:sp>
        <p:nvSpPr>
          <p:cNvPr id="3" name="Slide Number Placeholder 2">
            <a:extLst>
              <a:ext uri="{FF2B5EF4-FFF2-40B4-BE49-F238E27FC236}">
                <a16:creationId xmlns:a16="http://schemas.microsoft.com/office/drawing/2014/main" id="{09C49299-9B85-5D47-8EED-F867486329AD}"/>
              </a:ext>
            </a:extLst>
          </p:cNvPr>
          <p:cNvSpPr>
            <a:spLocks noGrp="1"/>
          </p:cNvSpPr>
          <p:nvPr>
            <p:ph type="sldNum" sz="quarter" idx="12"/>
          </p:nvPr>
        </p:nvSpPr>
        <p:spPr/>
        <p:txBody>
          <a:bodyPr/>
          <a:lstStyle/>
          <a:p>
            <a:fld id="{10338BC4-165C-45BE-83FF-C9C7D8E962C5}" type="slidenum">
              <a:rPr lang="en-GB" smtClean="0"/>
              <a:pPr/>
              <a:t>121</a:t>
            </a:fld>
            <a:endParaRPr lang="en-GB"/>
          </a:p>
        </p:txBody>
      </p:sp>
    </p:spTree>
    <p:extLst>
      <p:ext uri="{BB962C8B-B14F-4D97-AF65-F5344CB8AC3E}">
        <p14:creationId xmlns:p14="http://schemas.microsoft.com/office/powerpoint/2010/main" val="226607055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9392"/>
            <a:ext cx="8229600" cy="1143000"/>
          </a:xfrm>
        </p:spPr>
        <p:txBody>
          <a:bodyPr/>
          <a:lstStyle/>
          <a:p>
            <a:r>
              <a:rPr lang="en-GB" dirty="0"/>
              <a:t>Memory Consistency</a:t>
            </a:r>
          </a:p>
        </p:txBody>
      </p:sp>
      <p:sp>
        <p:nvSpPr>
          <p:cNvPr id="3" name="Content Placeholder 2"/>
          <p:cNvSpPr>
            <a:spLocks noGrp="1"/>
          </p:cNvSpPr>
          <p:nvPr>
            <p:ph idx="1"/>
          </p:nvPr>
        </p:nvSpPr>
        <p:spPr>
          <a:xfrm>
            <a:off x="179512" y="908720"/>
            <a:ext cx="8784976" cy="5949280"/>
          </a:xfrm>
        </p:spPr>
        <p:txBody>
          <a:bodyPr>
            <a:normAutofit fontScale="77500" lnSpcReduction="20000"/>
          </a:bodyPr>
          <a:lstStyle/>
          <a:p>
            <a:pPr>
              <a:lnSpc>
                <a:spcPct val="110000"/>
              </a:lnSpc>
            </a:pPr>
            <a:r>
              <a:rPr lang="en-GB" dirty="0"/>
              <a:t>OpenCL uses a </a:t>
            </a:r>
            <a:r>
              <a:rPr lang="en-GB" b="1" dirty="0">
                <a:solidFill>
                  <a:schemeClr val="accent1"/>
                </a:solidFill>
              </a:rPr>
              <a:t>relaxed consistency </a:t>
            </a:r>
            <a:r>
              <a:rPr lang="en-GB" dirty="0"/>
              <a:t>memory model; i.e. </a:t>
            </a:r>
          </a:p>
          <a:p>
            <a:pPr lvl="1">
              <a:lnSpc>
                <a:spcPct val="110000"/>
              </a:lnSpc>
            </a:pPr>
            <a:r>
              <a:rPr lang="en-GB" dirty="0"/>
              <a:t>The state of memory visible to a work-item is not guaranteed to be consistent across the collection of work-items at all times.</a:t>
            </a:r>
          </a:p>
          <a:p>
            <a:pPr>
              <a:lnSpc>
                <a:spcPct val="110000"/>
              </a:lnSpc>
            </a:pPr>
            <a:r>
              <a:rPr lang="en-GB" dirty="0"/>
              <a:t>For each work-item:</a:t>
            </a:r>
          </a:p>
          <a:p>
            <a:pPr lvl="1">
              <a:lnSpc>
                <a:spcPct val="110000"/>
              </a:lnSpc>
            </a:pPr>
            <a:r>
              <a:rPr lang="en-GB" dirty="0"/>
              <a:t>Memory has load/store consistency to the work-item’s private view of memory, i.e. it sees its own reads and writes correctly</a:t>
            </a:r>
          </a:p>
          <a:p>
            <a:pPr>
              <a:lnSpc>
                <a:spcPct val="110000"/>
              </a:lnSpc>
            </a:pPr>
            <a:r>
              <a:rPr lang="en-GB" dirty="0"/>
              <a:t>Between work-items in a work-group:</a:t>
            </a:r>
          </a:p>
          <a:p>
            <a:pPr lvl="1">
              <a:lnSpc>
                <a:spcPct val="110000"/>
              </a:lnSpc>
            </a:pPr>
            <a:r>
              <a:rPr lang="en-GB" dirty="0"/>
              <a:t>Local memory is consistent at a </a:t>
            </a:r>
            <a:r>
              <a:rPr lang="en-GB" b="1" u="sng" dirty="0"/>
              <a:t>barrier</a:t>
            </a:r>
            <a:r>
              <a:rPr lang="en-GB" dirty="0"/>
              <a:t>.</a:t>
            </a:r>
          </a:p>
          <a:p>
            <a:pPr>
              <a:lnSpc>
                <a:spcPct val="110000"/>
              </a:lnSpc>
            </a:pPr>
            <a:r>
              <a:rPr lang="en-GB" dirty="0"/>
              <a:t>Global memory is consistent within a work-group at a barrier, </a:t>
            </a:r>
            <a:r>
              <a:rPr lang="en-GB" b="1" u="sng" dirty="0"/>
              <a:t>but </a:t>
            </a:r>
            <a:r>
              <a:rPr lang="en-GB" b="1" i="1" u="sng" dirty="0">
                <a:solidFill>
                  <a:schemeClr val="accent2"/>
                </a:solidFill>
              </a:rPr>
              <a:t>not</a:t>
            </a:r>
            <a:r>
              <a:rPr lang="en-GB" b="1" u="sng" dirty="0">
                <a:solidFill>
                  <a:schemeClr val="accent2"/>
                </a:solidFill>
              </a:rPr>
              <a:t> </a:t>
            </a:r>
            <a:r>
              <a:rPr lang="en-GB" b="1" u="sng" dirty="0"/>
              <a:t>guaranteed across different work-groups!!</a:t>
            </a:r>
          </a:p>
          <a:p>
            <a:pPr lvl="1">
              <a:lnSpc>
                <a:spcPct val="110000"/>
              </a:lnSpc>
            </a:pPr>
            <a:r>
              <a:rPr lang="en-GB" dirty="0"/>
              <a:t>This is a common source of bugs!</a:t>
            </a:r>
            <a:endParaRPr lang="en-GB" b="1" u="sng" dirty="0"/>
          </a:p>
          <a:p>
            <a:pPr>
              <a:lnSpc>
                <a:spcPct val="110000"/>
              </a:lnSpc>
            </a:pPr>
            <a:r>
              <a:rPr lang="en-GB" dirty="0"/>
              <a:t>Consistency of memory shared between </a:t>
            </a:r>
            <a:r>
              <a:rPr lang="en-GB" b="1" dirty="0">
                <a:solidFill>
                  <a:schemeClr val="accent2"/>
                </a:solidFill>
              </a:rPr>
              <a:t>commands</a:t>
            </a:r>
            <a:r>
              <a:rPr lang="en-GB" dirty="0">
                <a:solidFill>
                  <a:schemeClr val="accent2"/>
                </a:solidFill>
              </a:rPr>
              <a:t> </a:t>
            </a:r>
            <a:r>
              <a:rPr lang="en-GB" dirty="0"/>
              <a:t>(e.g. kernel invocations) is enforced by </a:t>
            </a:r>
            <a:r>
              <a:rPr lang="en-GB" b="1" dirty="0">
                <a:solidFill>
                  <a:schemeClr val="accent2"/>
                </a:solidFill>
              </a:rPr>
              <a:t>synchronization</a:t>
            </a:r>
            <a:r>
              <a:rPr lang="en-GB" dirty="0">
                <a:solidFill>
                  <a:schemeClr val="accent2"/>
                </a:solidFill>
              </a:rPr>
              <a:t> </a:t>
            </a:r>
            <a:r>
              <a:rPr lang="en-GB" dirty="0"/>
              <a:t>(barriers, events, in-order queue) </a:t>
            </a:r>
          </a:p>
        </p:txBody>
      </p:sp>
      <p:sp>
        <p:nvSpPr>
          <p:cNvPr id="4" name="Slide Number Placeholder 3">
            <a:extLst>
              <a:ext uri="{FF2B5EF4-FFF2-40B4-BE49-F238E27FC236}">
                <a16:creationId xmlns:a16="http://schemas.microsoft.com/office/drawing/2014/main" id="{23E1D6B6-7D3F-1B43-A65C-AD7BEAF18309}"/>
              </a:ext>
            </a:extLst>
          </p:cNvPr>
          <p:cNvSpPr>
            <a:spLocks noGrp="1"/>
          </p:cNvSpPr>
          <p:nvPr>
            <p:ph type="sldNum" sz="quarter" idx="12"/>
          </p:nvPr>
        </p:nvSpPr>
        <p:spPr/>
        <p:txBody>
          <a:bodyPr/>
          <a:lstStyle/>
          <a:p>
            <a:fld id="{10338BC4-165C-45BE-83FF-C9C7D8E962C5}" type="slidenum">
              <a:rPr lang="en-GB" smtClean="0"/>
              <a:pPr/>
              <a:t>122</a:t>
            </a:fld>
            <a:endParaRPr lang="en-GB"/>
          </a:p>
        </p:txBody>
      </p:sp>
    </p:spTree>
    <p:extLst>
      <p:ext uri="{BB962C8B-B14F-4D97-AF65-F5344CB8AC3E}">
        <p14:creationId xmlns:p14="http://schemas.microsoft.com/office/powerpoint/2010/main" val="1865143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wipe(up)">
                                      <p:cBhvr>
                                        <p:cTn id="7" dur="500"/>
                                        <p:tgtEl>
                                          <p:spTgt spid="3">
                                            <p:txEl>
                                              <p:pRg st="2" end="2"/>
                                            </p:txEl>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wipe(up)">
                                      <p:cBhvr>
                                        <p:cTn id="10" dur="500"/>
                                        <p:tgtEl>
                                          <p:spTgt spid="3">
                                            <p:txEl>
                                              <p:pRg st="3" end="3"/>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Effect transition="in" filter="wipe(up)">
                                      <p:cBhvr>
                                        <p:cTn id="15" dur="500"/>
                                        <p:tgtEl>
                                          <p:spTgt spid="3">
                                            <p:txEl>
                                              <p:pRg st="4" end="4"/>
                                            </p:txEl>
                                          </p:spTgt>
                                        </p:tgtEl>
                                      </p:cBhvr>
                                    </p:animEffect>
                                  </p:childTnLst>
                                </p:cTn>
                              </p:par>
                              <p:par>
                                <p:cTn id="16" presetID="22" presetClass="entr" presetSubtype="1" fill="hold" grpId="0" nodeType="withEffect">
                                  <p:stCondLst>
                                    <p:cond delay="0"/>
                                  </p:stCondLst>
                                  <p:childTnLst>
                                    <p:set>
                                      <p:cBhvr>
                                        <p:cTn id="17" dur="1" fill="hold">
                                          <p:stCondLst>
                                            <p:cond delay="0"/>
                                          </p:stCondLst>
                                        </p:cTn>
                                        <p:tgtEl>
                                          <p:spTgt spid="3">
                                            <p:txEl>
                                              <p:pRg st="5" end="5"/>
                                            </p:txEl>
                                          </p:spTgt>
                                        </p:tgtEl>
                                        <p:attrNameLst>
                                          <p:attrName>style.visibility</p:attrName>
                                        </p:attrNameLst>
                                      </p:cBhvr>
                                      <p:to>
                                        <p:strVal val="visible"/>
                                      </p:to>
                                    </p:set>
                                    <p:animEffect transition="in" filter="wipe(up)">
                                      <p:cBhvr>
                                        <p:cTn id="18" dur="500"/>
                                        <p:tgtEl>
                                          <p:spTgt spid="3">
                                            <p:txEl>
                                              <p:pRg st="5" end="5"/>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1"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animEffect transition="in" filter="wipe(up)">
                                      <p:cBhvr>
                                        <p:cTn id="23" dur="500"/>
                                        <p:tgtEl>
                                          <p:spTgt spid="3">
                                            <p:txEl>
                                              <p:pRg st="6" end="6"/>
                                            </p:txEl>
                                          </p:spTgt>
                                        </p:tgtEl>
                                      </p:cBhvr>
                                    </p:animEffect>
                                  </p:childTnLst>
                                </p:cTn>
                              </p:par>
                              <p:par>
                                <p:cTn id="24" presetID="22" presetClass="entr" presetSubtype="1" fill="hold" grpId="0" nodeType="withEffect">
                                  <p:stCondLst>
                                    <p:cond delay="0"/>
                                  </p:stCondLst>
                                  <p:childTnLst>
                                    <p:set>
                                      <p:cBhvr>
                                        <p:cTn id="25" dur="1" fill="hold">
                                          <p:stCondLst>
                                            <p:cond delay="0"/>
                                          </p:stCondLst>
                                        </p:cTn>
                                        <p:tgtEl>
                                          <p:spTgt spid="3">
                                            <p:txEl>
                                              <p:pRg st="7" end="7"/>
                                            </p:txEl>
                                          </p:spTgt>
                                        </p:tgtEl>
                                        <p:attrNameLst>
                                          <p:attrName>style.visibility</p:attrName>
                                        </p:attrNameLst>
                                      </p:cBhvr>
                                      <p:to>
                                        <p:strVal val="visible"/>
                                      </p:to>
                                    </p:set>
                                    <p:animEffect transition="in" filter="wipe(up)">
                                      <p:cBhvr>
                                        <p:cTn id="26" dur="500"/>
                                        <p:tgtEl>
                                          <p:spTgt spid="3">
                                            <p:txEl>
                                              <p:pRg st="7" end="7"/>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1"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Effect transition="in" filter="wipe(up)">
                                      <p:cBhvr>
                                        <p:cTn id="31"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71400"/>
            <a:ext cx="8229600" cy="1143000"/>
          </a:xfrm>
        </p:spPr>
        <p:txBody>
          <a:bodyPr/>
          <a:lstStyle/>
          <a:p>
            <a:r>
              <a:rPr lang="en-GB" dirty="0"/>
              <a:t>Work-Item Synchronization</a:t>
            </a:r>
          </a:p>
        </p:txBody>
      </p:sp>
      <p:sp>
        <p:nvSpPr>
          <p:cNvPr id="3" name="Content Placeholder 2"/>
          <p:cNvSpPr>
            <a:spLocks noGrp="1"/>
          </p:cNvSpPr>
          <p:nvPr>
            <p:ph idx="1"/>
          </p:nvPr>
        </p:nvSpPr>
        <p:spPr>
          <a:xfrm>
            <a:off x="107504" y="1556792"/>
            <a:ext cx="9036496" cy="5256584"/>
          </a:xfrm>
        </p:spPr>
        <p:txBody>
          <a:bodyPr>
            <a:normAutofit fontScale="70000" lnSpcReduction="20000"/>
          </a:bodyPr>
          <a:lstStyle/>
          <a:p>
            <a:r>
              <a:rPr lang="en-GB" b="1" i="1" u="sng" dirty="0"/>
              <a:t>Within</a:t>
            </a:r>
            <a:r>
              <a:rPr lang="en-GB" dirty="0"/>
              <a:t> a work-group:</a:t>
            </a:r>
          </a:p>
          <a:p>
            <a:pPr marL="457200" lvl="1" indent="0">
              <a:buNone/>
            </a:pPr>
            <a:r>
              <a:rPr lang="en-GB" sz="3400" b="1" dirty="0">
                <a:solidFill>
                  <a:schemeClr val="accent2"/>
                </a:solidFill>
                <a:latin typeface="Courier New Bold"/>
              </a:rPr>
              <a:t>void</a:t>
            </a:r>
            <a:r>
              <a:rPr lang="en-GB" sz="3400" b="1" dirty="0">
                <a:latin typeface="Courier New Bold"/>
              </a:rPr>
              <a:t> </a:t>
            </a:r>
            <a:r>
              <a:rPr lang="en-GB" sz="3400" b="1" dirty="0">
                <a:solidFill>
                  <a:schemeClr val="accent4"/>
                </a:solidFill>
                <a:latin typeface="Courier New Bold"/>
              </a:rPr>
              <a:t>barrier</a:t>
            </a:r>
            <a:r>
              <a:rPr lang="en-GB" sz="3400" b="1" dirty="0">
                <a:latin typeface="Courier New Bold"/>
              </a:rPr>
              <a:t>()</a:t>
            </a:r>
          </a:p>
          <a:p>
            <a:pPr lvl="1"/>
            <a:r>
              <a:rPr lang="en-GB" dirty="0"/>
              <a:t>Takes optional flags</a:t>
            </a:r>
          </a:p>
          <a:p>
            <a:pPr marL="457200" lvl="1" indent="0">
              <a:buNone/>
            </a:pPr>
            <a:r>
              <a:rPr lang="en-GB" dirty="0"/>
              <a:t>	</a:t>
            </a:r>
            <a:r>
              <a:rPr lang="en-GB" dirty="0">
                <a:solidFill>
                  <a:schemeClr val="accent4"/>
                </a:solidFill>
              </a:rPr>
              <a:t>CLK_LOCAL_MEM_FENCE</a:t>
            </a:r>
            <a:r>
              <a:rPr lang="en-GB" dirty="0"/>
              <a:t> and/or </a:t>
            </a:r>
            <a:r>
              <a:rPr lang="en-GB" dirty="0">
                <a:solidFill>
                  <a:schemeClr val="accent4"/>
                </a:solidFill>
              </a:rPr>
              <a:t>CLK_GLOBAL_MEM_FENCE</a:t>
            </a:r>
          </a:p>
          <a:p>
            <a:pPr lvl="1"/>
            <a:r>
              <a:rPr lang="en-GB" dirty="0"/>
              <a:t>A work-item that encounters a </a:t>
            </a:r>
            <a:r>
              <a:rPr lang="en-GB" dirty="0">
                <a:solidFill>
                  <a:schemeClr val="accent4"/>
                </a:solidFill>
              </a:rPr>
              <a:t>barrier</a:t>
            </a:r>
            <a:r>
              <a:rPr lang="en-GB" dirty="0"/>
              <a:t>() will wait until ALL work-items in its work-group reach the </a:t>
            </a:r>
            <a:r>
              <a:rPr lang="en-GB" dirty="0">
                <a:solidFill>
                  <a:schemeClr val="accent4"/>
                </a:solidFill>
              </a:rPr>
              <a:t>barrier</a:t>
            </a:r>
            <a:r>
              <a:rPr lang="en-GB" dirty="0"/>
              <a:t>()</a:t>
            </a:r>
          </a:p>
          <a:p>
            <a:pPr lvl="1"/>
            <a:r>
              <a:rPr lang="en-GB" dirty="0">
                <a:solidFill>
                  <a:schemeClr val="accent2"/>
                </a:solidFill>
              </a:rPr>
              <a:t>Corollary</a:t>
            </a:r>
            <a:r>
              <a:rPr lang="en-GB" dirty="0"/>
              <a:t>: If a </a:t>
            </a:r>
            <a:r>
              <a:rPr lang="en-GB" dirty="0">
                <a:solidFill>
                  <a:schemeClr val="accent4"/>
                </a:solidFill>
              </a:rPr>
              <a:t>barrier</a:t>
            </a:r>
            <a:r>
              <a:rPr lang="en-GB" dirty="0"/>
              <a:t>() is inside a branch, then the branch </a:t>
            </a:r>
            <a:r>
              <a:rPr lang="en-GB" sz="3400" dirty="0">
                <a:solidFill>
                  <a:schemeClr val="accent2"/>
                </a:solidFill>
              </a:rPr>
              <a:t>must</a:t>
            </a:r>
            <a:r>
              <a:rPr lang="en-GB" sz="3400" dirty="0"/>
              <a:t> </a:t>
            </a:r>
            <a:r>
              <a:rPr lang="en-GB" dirty="0"/>
              <a:t>be </a:t>
            </a:r>
            <a:r>
              <a:rPr lang="en-GB" b="1" i="1" u="sng" dirty="0">
                <a:solidFill>
                  <a:srgbClr val="FF0000"/>
                </a:solidFill>
              </a:rPr>
              <a:t>uniform</a:t>
            </a:r>
            <a:r>
              <a:rPr lang="en-GB" dirty="0"/>
              <a:t>, i.e. taken by either:</a:t>
            </a:r>
          </a:p>
          <a:p>
            <a:pPr lvl="2"/>
            <a:r>
              <a:rPr lang="en-GB" sz="2600" dirty="0">
                <a:solidFill>
                  <a:schemeClr val="accent2"/>
                </a:solidFill>
              </a:rPr>
              <a:t>ALL</a:t>
            </a:r>
            <a:r>
              <a:rPr lang="en-GB" sz="2600" dirty="0"/>
              <a:t> </a:t>
            </a:r>
            <a:r>
              <a:rPr lang="en-GB" dirty="0"/>
              <a:t>work-items in the work-group, OR</a:t>
            </a:r>
          </a:p>
          <a:p>
            <a:pPr lvl="2"/>
            <a:r>
              <a:rPr lang="en-GB" sz="2600" dirty="0">
                <a:solidFill>
                  <a:schemeClr val="accent2"/>
                </a:solidFill>
              </a:rPr>
              <a:t>NO</a:t>
            </a:r>
            <a:r>
              <a:rPr lang="en-GB" sz="2600" dirty="0"/>
              <a:t> </a:t>
            </a:r>
            <a:r>
              <a:rPr lang="en-GB" dirty="0"/>
              <a:t>work-item in the work-group</a:t>
            </a:r>
          </a:p>
          <a:p>
            <a:endParaRPr lang="en-GB" dirty="0"/>
          </a:p>
          <a:p>
            <a:r>
              <a:rPr lang="en-GB" dirty="0"/>
              <a:t>Between different work-groups:</a:t>
            </a:r>
          </a:p>
          <a:p>
            <a:pPr lvl="1"/>
            <a:r>
              <a:rPr lang="en-GB" dirty="0"/>
              <a:t>No guarantees as to where and when a particular work-group will be executed relative to other work-groups</a:t>
            </a:r>
          </a:p>
          <a:p>
            <a:pPr lvl="1"/>
            <a:r>
              <a:rPr lang="en-GB" dirty="0">
                <a:solidFill>
                  <a:schemeClr val="accent4"/>
                </a:solidFill>
              </a:rPr>
              <a:t>Cannot exchange data, or have barrier-like synchronization between two different work-groups! (Critical issue!)</a:t>
            </a:r>
          </a:p>
          <a:p>
            <a:pPr lvl="1"/>
            <a:r>
              <a:rPr lang="en-GB" b="1" u="sng" dirty="0">
                <a:solidFill>
                  <a:schemeClr val="accent2"/>
                </a:solidFill>
              </a:rPr>
              <a:t>Only solution</a:t>
            </a:r>
            <a:r>
              <a:rPr lang="en-GB" dirty="0">
                <a:solidFill>
                  <a:schemeClr val="accent2"/>
                </a:solidFill>
              </a:rPr>
              <a:t>: finish executing the kernel and start executing another</a:t>
            </a:r>
          </a:p>
          <a:p>
            <a:endParaRPr lang="en-GB" dirty="0"/>
          </a:p>
        </p:txBody>
      </p:sp>
      <p:sp>
        <p:nvSpPr>
          <p:cNvPr id="4" name="TextBox 3"/>
          <p:cNvSpPr txBox="1"/>
          <p:nvPr/>
        </p:nvSpPr>
        <p:spPr>
          <a:xfrm>
            <a:off x="3635896" y="836712"/>
            <a:ext cx="5256584" cy="923330"/>
          </a:xfrm>
          <a:prstGeom prst="rect">
            <a:avLst/>
          </a:prstGeom>
          <a:noFill/>
        </p:spPr>
        <p:txBody>
          <a:bodyPr wrap="square" rtlCol="0">
            <a:spAutoFit/>
          </a:bodyPr>
          <a:lstStyle/>
          <a:p>
            <a:r>
              <a:rPr lang="en-US" dirty="0">
                <a:solidFill>
                  <a:schemeClr val="accent1"/>
                </a:solidFill>
              </a:rPr>
              <a:t>Ensure correct order of memory operations to local or global memory (with flushes or queuing a memory fence)</a:t>
            </a:r>
          </a:p>
        </p:txBody>
      </p:sp>
      <p:cxnSp>
        <p:nvCxnSpPr>
          <p:cNvPr id="6" name="Straight Arrow Connector 5"/>
          <p:cNvCxnSpPr>
            <a:stCxn id="4" idx="2"/>
          </p:cNvCxnSpPr>
          <p:nvPr/>
        </p:nvCxnSpPr>
        <p:spPr>
          <a:xfrm flipH="1">
            <a:off x="3635896" y="1760042"/>
            <a:ext cx="2628292" cy="734199"/>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a:stCxn id="4" idx="2"/>
          </p:cNvCxnSpPr>
          <p:nvPr/>
        </p:nvCxnSpPr>
        <p:spPr>
          <a:xfrm>
            <a:off x="6264188" y="1760042"/>
            <a:ext cx="180020" cy="734199"/>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8951305D-139F-4847-960B-D34E96B4AA8D}"/>
              </a:ext>
            </a:extLst>
          </p:cNvPr>
          <p:cNvSpPr>
            <a:spLocks noGrp="1"/>
          </p:cNvSpPr>
          <p:nvPr>
            <p:ph type="sldNum" sz="quarter" idx="12"/>
          </p:nvPr>
        </p:nvSpPr>
        <p:spPr>
          <a:xfrm>
            <a:off x="6902896" y="6492875"/>
            <a:ext cx="2133600" cy="365125"/>
          </a:xfrm>
        </p:spPr>
        <p:txBody>
          <a:bodyPr/>
          <a:lstStyle/>
          <a:p>
            <a:fld id="{10338BC4-165C-45BE-83FF-C9C7D8E962C5}" type="slidenum">
              <a:rPr lang="en-GB" smtClean="0"/>
              <a:pPr/>
              <a:t>123</a:t>
            </a:fld>
            <a:endParaRPr lang="en-GB" dirty="0"/>
          </a:p>
        </p:txBody>
      </p:sp>
    </p:spTree>
    <p:extLst>
      <p:ext uri="{BB962C8B-B14F-4D97-AF65-F5344CB8AC3E}">
        <p14:creationId xmlns:p14="http://schemas.microsoft.com/office/powerpoint/2010/main" val="3688920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
                                            <p:txEl>
                                              <p:pRg st="9" end="9"/>
                                            </p:txEl>
                                          </p:spTgt>
                                        </p:tgtEl>
                                        <p:attrNameLst>
                                          <p:attrName>style.visibility</p:attrName>
                                        </p:attrNameLst>
                                      </p:cBhvr>
                                      <p:to>
                                        <p:strVal val="visible"/>
                                      </p:to>
                                    </p:set>
                                    <p:animEffect transition="in" filter="wipe(up)">
                                      <p:cBhvr>
                                        <p:cTn id="7" dur="500"/>
                                        <p:tgtEl>
                                          <p:spTgt spid="3">
                                            <p:txEl>
                                              <p:pRg st="9" end="9"/>
                                            </p:txEl>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3">
                                            <p:txEl>
                                              <p:pRg st="10" end="10"/>
                                            </p:txEl>
                                          </p:spTgt>
                                        </p:tgtEl>
                                        <p:attrNameLst>
                                          <p:attrName>style.visibility</p:attrName>
                                        </p:attrNameLst>
                                      </p:cBhvr>
                                      <p:to>
                                        <p:strVal val="visible"/>
                                      </p:to>
                                    </p:set>
                                    <p:animEffect transition="in" filter="wipe(up)">
                                      <p:cBhvr>
                                        <p:cTn id="10" dur="500"/>
                                        <p:tgtEl>
                                          <p:spTgt spid="3">
                                            <p:txEl>
                                              <p:pRg st="10" end="10"/>
                                            </p:txEl>
                                          </p:spTgt>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3">
                                            <p:txEl>
                                              <p:pRg st="11" end="11"/>
                                            </p:txEl>
                                          </p:spTgt>
                                        </p:tgtEl>
                                        <p:attrNameLst>
                                          <p:attrName>style.visibility</p:attrName>
                                        </p:attrNameLst>
                                      </p:cBhvr>
                                      <p:to>
                                        <p:strVal val="visible"/>
                                      </p:to>
                                    </p:set>
                                    <p:animEffect transition="in" filter="wipe(up)">
                                      <p:cBhvr>
                                        <p:cTn id="13" dur="500"/>
                                        <p:tgtEl>
                                          <p:spTgt spid="3">
                                            <p:txEl>
                                              <p:pRg st="11" end="11"/>
                                            </p:txEl>
                                          </p:spTgt>
                                        </p:tgtEl>
                                      </p:cBhvr>
                                    </p:animEffect>
                                  </p:childTnLst>
                                </p:cTn>
                              </p:par>
                              <p:par>
                                <p:cTn id="14" presetID="22" presetClass="entr" presetSubtype="1" fill="hold" grpId="0" nodeType="withEffect">
                                  <p:stCondLst>
                                    <p:cond delay="0"/>
                                  </p:stCondLst>
                                  <p:childTnLst>
                                    <p:set>
                                      <p:cBhvr>
                                        <p:cTn id="15" dur="1" fill="hold">
                                          <p:stCondLst>
                                            <p:cond delay="0"/>
                                          </p:stCondLst>
                                        </p:cTn>
                                        <p:tgtEl>
                                          <p:spTgt spid="3">
                                            <p:txEl>
                                              <p:pRg st="12" end="12"/>
                                            </p:txEl>
                                          </p:spTgt>
                                        </p:tgtEl>
                                        <p:attrNameLst>
                                          <p:attrName>style.visibility</p:attrName>
                                        </p:attrNameLst>
                                      </p:cBhvr>
                                      <p:to>
                                        <p:strVal val="visible"/>
                                      </p:to>
                                    </p:set>
                                    <p:animEffect transition="in" filter="wipe(up)">
                                      <p:cBhvr>
                                        <p:cTn id="16"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07504" y="197768"/>
            <a:ext cx="8928992" cy="1143000"/>
          </a:xfrm>
        </p:spPr>
        <p:txBody>
          <a:bodyPr>
            <a:normAutofit/>
          </a:bodyPr>
          <a:lstStyle/>
          <a:p>
            <a:r>
              <a:rPr lang="en-GB" dirty="0"/>
              <a:t>Optimizing matrix multiplication</a:t>
            </a:r>
          </a:p>
        </p:txBody>
      </p:sp>
      <p:sp>
        <p:nvSpPr>
          <p:cNvPr id="5" name="Content Placeholder 4"/>
          <p:cNvSpPr>
            <a:spLocks noGrp="1"/>
          </p:cNvSpPr>
          <p:nvPr>
            <p:ph idx="1"/>
          </p:nvPr>
        </p:nvSpPr>
        <p:spPr>
          <a:xfrm>
            <a:off x="123702" y="1700808"/>
            <a:ext cx="8784976" cy="2161135"/>
          </a:xfrm>
        </p:spPr>
        <p:txBody>
          <a:bodyPr>
            <a:noAutofit/>
          </a:bodyPr>
          <a:lstStyle/>
          <a:p>
            <a:r>
              <a:rPr lang="en-GB" sz="2400" dirty="0"/>
              <a:t>There may be significant overhead to manage work-items and work-groups.</a:t>
            </a:r>
          </a:p>
          <a:p>
            <a:r>
              <a:rPr lang="en-GB" sz="2400" dirty="0"/>
              <a:t>So let’s try having each work-item compute a full row of C</a:t>
            </a:r>
          </a:p>
        </p:txBody>
      </p:sp>
      <p:sp>
        <p:nvSpPr>
          <p:cNvPr id="8" name="Rectangle 5"/>
          <p:cNvSpPr>
            <a:spLocks noChangeArrowheads="1"/>
          </p:cNvSpPr>
          <p:nvPr/>
        </p:nvSpPr>
        <p:spPr bwMode="auto">
          <a:xfrm>
            <a:off x="4067944" y="3573016"/>
            <a:ext cx="1150938" cy="1079500"/>
          </a:xfrm>
          <a:prstGeom prst="rect">
            <a:avLst/>
          </a:prstGeom>
          <a:noFill/>
          <a:ln w="12700">
            <a:solidFill>
              <a:schemeClr val="tx1"/>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9" name="Text Box 6"/>
          <p:cNvSpPr txBox="1">
            <a:spLocks noChangeArrowheads="1"/>
          </p:cNvSpPr>
          <p:nvPr/>
        </p:nvSpPr>
        <p:spPr bwMode="auto">
          <a:xfrm>
            <a:off x="3454599" y="3915558"/>
            <a:ext cx="541337" cy="461665"/>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2400" b="1" dirty="0">
                <a:latin typeface="Arial" charset="0"/>
                <a:ea typeface="MS PGothic"/>
                <a:cs typeface="Arial"/>
                <a:sym typeface="Myriad Set Text" charset="0"/>
              </a:rPr>
              <a:t>=</a:t>
            </a:r>
          </a:p>
        </p:txBody>
      </p:sp>
      <p:sp>
        <p:nvSpPr>
          <p:cNvPr id="11" name="Text Box 8"/>
          <p:cNvSpPr txBox="1">
            <a:spLocks noChangeArrowheads="1"/>
          </p:cNvSpPr>
          <p:nvPr/>
        </p:nvSpPr>
        <p:spPr bwMode="auto">
          <a:xfrm>
            <a:off x="5283185" y="3915558"/>
            <a:ext cx="163512" cy="461665"/>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2400" b="1" dirty="0">
                <a:latin typeface="Arial" charset="0"/>
                <a:ea typeface="MS PGothic"/>
                <a:cs typeface="Arial"/>
                <a:sym typeface="Myriad Set Text" charset="0"/>
              </a:rPr>
              <a:t>x</a:t>
            </a:r>
          </a:p>
        </p:txBody>
      </p:sp>
      <p:sp>
        <p:nvSpPr>
          <p:cNvPr id="13" name="Rectangle 10"/>
          <p:cNvSpPr>
            <a:spLocks noChangeArrowheads="1"/>
          </p:cNvSpPr>
          <p:nvPr/>
        </p:nvSpPr>
        <p:spPr bwMode="auto">
          <a:xfrm>
            <a:off x="4067944" y="4017516"/>
            <a:ext cx="1150938" cy="127000"/>
          </a:xfrm>
          <a:prstGeom prst="rect">
            <a:avLst/>
          </a:prstGeom>
          <a:solidFill>
            <a:srgbClr val="FC0128"/>
          </a:solidFill>
          <a:ln w="12700">
            <a:solidFill>
              <a:srgbClr val="000000"/>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15" name="Text Box 12"/>
          <p:cNvSpPr txBox="1">
            <a:spLocks noChangeArrowheads="1"/>
          </p:cNvSpPr>
          <p:nvPr/>
        </p:nvSpPr>
        <p:spPr bwMode="auto">
          <a:xfrm>
            <a:off x="4136236" y="3700030"/>
            <a:ext cx="676275" cy="307777"/>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1400">
                <a:latin typeface="+mj-lt"/>
                <a:ea typeface="MS PGothic"/>
                <a:cs typeface="Arial"/>
                <a:sym typeface="Myriad Set Text" charset="0"/>
              </a:rPr>
              <a:t>A(i,:)</a:t>
            </a:r>
          </a:p>
        </p:txBody>
      </p:sp>
      <p:sp>
        <p:nvSpPr>
          <p:cNvPr id="16" name="Rectangle 13"/>
          <p:cNvSpPr>
            <a:spLocks noChangeArrowheads="1"/>
          </p:cNvSpPr>
          <p:nvPr/>
        </p:nvSpPr>
        <p:spPr bwMode="auto">
          <a:xfrm>
            <a:off x="5617347" y="3573016"/>
            <a:ext cx="1152525" cy="1079500"/>
          </a:xfrm>
          <a:prstGeom prst="rect">
            <a:avLst/>
          </a:prstGeom>
          <a:noFill/>
          <a:ln w="12700">
            <a:solidFill>
              <a:schemeClr val="tx1"/>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17" name="Rectangle 14"/>
          <p:cNvSpPr>
            <a:spLocks noChangeArrowheads="1"/>
          </p:cNvSpPr>
          <p:nvPr/>
        </p:nvSpPr>
        <p:spPr bwMode="auto">
          <a:xfrm>
            <a:off x="5845944" y="3573016"/>
            <a:ext cx="134938" cy="1079500"/>
          </a:xfrm>
          <a:prstGeom prst="rect">
            <a:avLst/>
          </a:prstGeom>
          <a:solidFill>
            <a:srgbClr val="FC0128"/>
          </a:solidFill>
          <a:ln w="12700">
            <a:solidFill>
              <a:srgbClr val="000000"/>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18" name="Text Box 15"/>
          <p:cNvSpPr txBox="1">
            <a:spLocks noChangeArrowheads="1"/>
          </p:cNvSpPr>
          <p:nvPr/>
        </p:nvSpPr>
        <p:spPr bwMode="auto">
          <a:xfrm>
            <a:off x="6031682" y="3954030"/>
            <a:ext cx="677862" cy="307777"/>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1400">
                <a:latin typeface="+mj-lt"/>
                <a:ea typeface="MS PGothic"/>
                <a:cs typeface="Arial"/>
                <a:sym typeface="Myriad Set Text" charset="0"/>
              </a:rPr>
              <a:t>B(:,j)</a:t>
            </a:r>
          </a:p>
        </p:txBody>
      </p:sp>
      <p:sp>
        <p:nvSpPr>
          <p:cNvPr id="19" name="Rectangle 16"/>
          <p:cNvSpPr>
            <a:spLocks noChangeArrowheads="1"/>
          </p:cNvSpPr>
          <p:nvPr/>
        </p:nvSpPr>
        <p:spPr bwMode="auto">
          <a:xfrm>
            <a:off x="2037425" y="3573016"/>
            <a:ext cx="1150938" cy="1079500"/>
          </a:xfrm>
          <a:prstGeom prst="rect">
            <a:avLst/>
          </a:prstGeom>
          <a:noFill/>
          <a:ln w="12700">
            <a:solidFill>
              <a:schemeClr val="tx1"/>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21" name="Text Box 18"/>
          <p:cNvSpPr txBox="1">
            <a:spLocks noChangeArrowheads="1"/>
          </p:cNvSpPr>
          <p:nvPr/>
        </p:nvSpPr>
        <p:spPr bwMode="auto">
          <a:xfrm>
            <a:off x="2223163" y="3763530"/>
            <a:ext cx="677862" cy="307777"/>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1400" dirty="0">
                <a:latin typeface="+mj-lt"/>
                <a:ea typeface="MS PGothic"/>
                <a:cs typeface="Arial"/>
                <a:sym typeface="Myriad Set Text" charset="0"/>
              </a:rPr>
              <a:t>C(</a:t>
            </a:r>
            <a:r>
              <a:rPr lang="en-US" sz="1400" dirty="0" err="1">
                <a:latin typeface="+mj-lt"/>
                <a:ea typeface="MS PGothic"/>
                <a:cs typeface="Arial"/>
                <a:sym typeface="Myriad Set Text" charset="0"/>
              </a:rPr>
              <a:t>i,j</a:t>
            </a:r>
            <a:r>
              <a:rPr lang="en-US" sz="1400" dirty="0">
                <a:latin typeface="+mj-lt"/>
                <a:ea typeface="MS PGothic"/>
                <a:cs typeface="Arial"/>
                <a:sym typeface="Myriad Set Text" charset="0"/>
              </a:rPr>
              <a:t>)</a:t>
            </a:r>
          </a:p>
        </p:txBody>
      </p:sp>
      <p:sp>
        <p:nvSpPr>
          <p:cNvPr id="22" name="TextBox 21"/>
          <p:cNvSpPr txBox="1"/>
          <p:nvPr/>
        </p:nvSpPr>
        <p:spPr>
          <a:xfrm>
            <a:off x="611560" y="5013176"/>
            <a:ext cx="8064896" cy="397032"/>
          </a:xfrm>
          <a:prstGeom prst="rect">
            <a:avLst/>
          </a:prstGeom>
          <a:noFill/>
        </p:spPr>
        <p:txBody>
          <a:bodyPr wrap="square" rtlCol="0">
            <a:spAutoFit/>
          </a:bodyPr>
          <a:lstStyle/>
          <a:p>
            <a:pPr algn="ctr" fontAlgn="base">
              <a:lnSpc>
                <a:spcPct val="99000"/>
              </a:lnSpc>
              <a:spcBef>
                <a:spcPct val="0"/>
              </a:spcBef>
              <a:spcAft>
                <a:spcPct val="0"/>
              </a:spcAft>
            </a:pPr>
            <a:r>
              <a:rPr lang="en-US" sz="2000" b="1" dirty="0">
                <a:latin typeface="+mj-lt"/>
                <a:ea typeface="ヒラギノ角ゴ ProN W3" charset="-128"/>
                <a:cs typeface="Arial"/>
                <a:sym typeface="Myriad Set Text" charset="0"/>
              </a:rPr>
              <a:t>Dot product of a row of A and a column of B for each element of C</a:t>
            </a:r>
          </a:p>
        </p:txBody>
      </p:sp>
      <p:sp>
        <p:nvSpPr>
          <p:cNvPr id="24" name="Rectangle 10"/>
          <p:cNvSpPr>
            <a:spLocks noChangeArrowheads="1"/>
          </p:cNvSpPr>
          <p:nvPr/>
        </p:nvSpPr>
        <p:spPr bwMode="auto">
          <a:xfrm>
            <a:off x="2037425" y="4024260"/>
            <a:ext cx="1150938" cy="127000"/>
          </a:xfrm>
          <a:prstGeom prst="rect">
            <a:avLst/>
          </a:prstGeom>
          <a:solidFill>
            <a:srgbClr val="FC0128"/>
          </a:solidFill>
          <a:ln w="12700">
            <a:solidFill>
              <a:srgbClr val="000000"/>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25" name="Rectangle 9"/>
          <p:cNvSpPr>
            <a:spLocks noChangeArrowheads="1"/>
          </p:cNvSpPr>
          <p:nvPr/>
        </p:nvSpPr>
        <p:spPr bwMode="auto">
          <a:xfrm>
            <a:off x="2377437" y="4022386"/>
            <a:ext cx="136525" cy="127000"/>
          </a:xfrm>
          <a:prstGeom prst="rect">
            <a:avLst/>
          </a:prstGeom>
          <a:solidFill>
            <a:schemeClr val="accent2"/>
          </a:solidFill>
          <a:ln w="12700">
            <a:solidFill>
              <a:srgbClr val="000000"/>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2" name="Slide Number Placeholder 1">
            <a:extLst>
              <a:ext uri="{FF2B5EF4-FFF2-40B4-BE49-F238E27FC236}">
                <a16:creationId xmlns:a16="http://schemas.microsoft.com/office/drawing/2014/main" id="{B6D1FC63-D89F-944D-B2C9-7D561416356A}"/>
              </a:ext>
            </a:extLst>
          </p:cNvPr>
          <p:cNvSpPr>
            <a:spLocks noGrp="1"/>
          </p:cNvSpPr>
          <p:nvPr>
            <p:ph type="sldNum" sz="quarter" idx="12"/>
          </p:nvPr>
        </p:nvSpPr>
        <p:spPr/>
        <p:txBody>
          <a:bodyPr/>
          <a:lstStyle/>
          <a:p>
            <a:fld id="{10338BC4-165C-45BE-83FF-C9C7D8E962C5}" type="slidenum">
              <a:rPr lang="en-GB" smtClean="0"/>
              <a:pPr/>
              <a:t>124</a:t>
            </a:fld>
            <a:endParaRPr lang="en-GB"/>
          </a:p>
        </p:txBody>
      </p:sp>
    </p:spTree>
    <p:extLst>
      <p:ext uri="{BB962C8B-B14F-4D97-AF65-F5344CB8AC3E}">
        <p14:creationId xmlns:p14="http://schemas.microsoft.com/office/powerpoint/2010/main" val="50672881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13394"/>
            <a:ext cx="8856984" cy="994122"/>
          </a:xfrm>
        </p:spPr>
        <p:txBody>
          <a:bodyPr>
            <a:normAutofit/>
          </a:bodyPr>
          <a:lstStyle/>
          <a:p>
            <a:r>
              <a:rPr lang="en-GB" sz="3600" dirty="0"/>
              <a:t>An N-dimension domain of work-items</a:t>
            </a:r>
          </a:p>
        </p:txBody>
      </p:sp>
      <p:sp>
        <p:nvSpPr>
          <p:cNvPr id="3" name="Content Placeholder 2"/>
          <p:cNvSpPr>
            <a:spLocks noGrp="1"/>
          </p:cNvSpPr>
          <p:nvPr>
            <p:ph idx="1"/>
          </p:nvPr>
        </p:nvSpPr>
        <p:spPr>
          <a:xfrm>
            <a:off x="107504" y="1124744"/>
            <a:ext cx="8856984" cy="1735798"/>
          </a:xfrm>
        </p:spPr>
        <p:txBody>
          <a:bodyPr>
            <a:normAutofit lnSpcReduction="10000"/>
          </a:bodyPr>
          <a:lstStyle/>
          <a:p>
            <a:r>
              <a:rPr lang="en-GB" dirty="0">
                <a:solidFill>
                  <a:schemeClr val="accent2"/>
                </a:solidFill>
              </a:rPr>
              <a:t>Global </a:t>
            </a:r>
            <a:r>
              <a:rPr lang="en-GB" dirty="0"/>
              <a:t>Dimensions: 1024 (1D)</a:t>
            </a:r>
          </a:p>
          <a:p>
            <a:pPr marL="0" indent="0">
              <a:buNone/>
            </a:pPr>
            <a:r>
              <a:rPr lang="en-GB" dirty="0"/>
              <a:t>	Whole problem space (index space)</a:t>
            </a:r>
          </a:p>
          <a:p>
            <a:r>
              <a:rPr lang="en-GB" dirty="0">
                <a:solidFill>
                  <a:schemeClr val="accent2"/>
                </a:solidFill>
              </a:rPr>
              <a:t>Local </a:t>
            </a:r>
            <a:r>
              <a:rPr lang="en-GB" dirty="0"/>
              <a:t>Dimensions:  leave to the run-time</a:t>
            </a:r>
          </a:p>
          <a:p>
            <a:endParaRPr lang="en-GB" dirty="0"/>
          </a:p>
        </p:txBody>
      </p:sp>
      <p:sp>
        <p:nvSpPr>
          <p:cNvPr id="4" name="Content Placeholder 2"/>
          <p:cNvSpPr txBox="1">
            <a:spLocks/>
          </p:cNvSpPr>
          <p:nvPr/>
        </p:nvSpPr>
        <p:spPr>
          <a:xfrm>
            <a:off x="107504" y="5445224"/>
            <a:ext cx="8856984" cy="1224136"/>
          </a:xfrm>
          <a:prstGeom prst="rect">
            <a:avLst/>
          </a:prstGeom>
        </p:spPr>
        <p:txBody>
          <a:bodyPr vert="horz" lIns="91440" tIns="45720" rIns="91440" bIns="45720" rtlCol="0">
            <a:normAutofit fontScale="925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b="1" dirty="0"/>
              <a:t>Important implication</a:t>
            </a:r>
            <a:r>
              <a:rPr lang="en-GB" dirty="0"/>
              <a:t>: we will have a lot fewer work-items and work-groups. Why might this matter?</a:t>
            </a:r>
          </a:p>
        </p:txBody>
      </p:sp>
      <p:sp>
        <p:nvSpPr>
          <p:cNvPr id="5" name="Rectangle 3"/>
          <p:cNvSpPr>
            <a:spLocks/>
          </p:cNvSpPr>
          <p:nvPr/>
        </p:nvSpPr>
        <p:spPr bwMode="auto">
          <a:xfrm>
            <a:off x="862012" y="2204864"/>
            <a:ext cx="37190" cy="323165"/>
          </a:xfrm>
          <a:prstGeom prst="rect">
            <a:avLst/>
          </a:prstGeom>
          <a:noFill/>
          <a:ln w="12700">
            <a:noFill/>
            <a:miter lim="800000"/>
            <a:headEnd/>
            <a:tailEnd/>
          </a:ln>
        </p:spPr>
        <p:txBody>
          <a:bodyPr wrap="none" lIns="0" tIns="0" rIns="0" bIns="0">
            <a:spAutoFit/>
          </a:bodyPr>
          <a:lstStyle/>
          <a:p>
            <a:pPr marL="36513">
              <a:lnSpc>
                <a:spcPct val="100000"/>
              </a:lnSpc>
              <a:tabLst>
                <a:tab pos="66675" algn="l"/>
                <a:tab pos="752475" algn="l"/>
                <a:tab pos="1438275" algn="l"/>
                <a:tab pos="2122488" algn="l"/>
                <a:tab pos="2806700" algn="l"/>
              </a:tabLst>
            </a:pPr>
            <a:endParaRPr lang="en-US" sz="2100">
              <a:solidFill>
                <a:schemeClr val="tx1"/>
              </a:solidFill>
              <a:latin typeface="Arial" pitchFamily="34" charset="0"/>
            </a:endParaRPr>
          </a:p>
        </p:txBody>
      </p:sp>
      <p:sp>
        <p:nvSpPr>
          <p:cNvPr id="8" name="Line 9"/>
          <p:cNvSpPr>
            <a:spLocks noChangeShapeType="1"/>
          </p:cNvSpPr>
          <p:nvPr/>
        </p:nvSpPr>
        <p:spPr bwMode="auto">
          <a:xfrm rot="10800000">
            <a:off x="3242410" y="3212969"/>
            <a:ext cx="0" cy="2003425"/>
          </a:xfrm>
          <a:prstGeom prst="line">
            <a:avLst/>
          </a:prstGeom>
          <a:noFill/>
          <a:ln w="63500">
            <a:solidFill>
              <a:schemeClr val="tx1"/>
            </a:solidFill>
            <a:miter lim="800000"/>
            <a:headEnd type="triangle" w="med" len="med"/>
            <a:tailEnd type="triangle" w="med" len="med"/>
          </a:ln>
          <a:effectLst/>
        </p:spPr>
        <p:txBody>
          <a:bodyPr lIns="0" tIns="0" rIns="0" bIns="0"/>
          <a:lstStyle/>
          <a:p>
            <a:pPr>
              <a:defRPr/>
            </a:pPr>
            <a:endParaRPr lang="en-US"/>
          </a:p>
        </p:txBody>
      </p:sp>
      <p:sp>
        <p:nvSpPr>
          <p:cNvPr id="9" name="Rectangle 10"/>
          <p:cNvSpPr>
            <a:spLocks/>
          </p:cNvSpPr>
          <p:nvPr/>
        </p:nvSpPr>
        <p:spPr bwMode="auto">
          <a:xfrm rot="-5400000">
            <a:off x="2816307" y="4174838"/>
            <a:ext cx="427927" cy="228909"/>
          </a:xfrm>
          <a:prstGeom prst="rect">
            <a:avLst/>
          </a:prstGeom>
          <a:noFill/>
          <a:ln w="12700">
            <a:noFill/>
            <a:miter lim="800000"/>
            <a:headEnd/>
            <a:tailEnd/>
          </a:ln>
        </p:spPr>
        <p:txBody>
          <a:bodyPr wrap="none" lIns="0" tIns="0" rIns="0" bIns="0">
            <a:spAutoFit/>
          </a:bodyPr>
          <a:lstStyle/>
          <a:p>
            <a:pPr marL="36513">
              <a:tabLst>
                <a:tab pos="66675" algn="l"/>
                <a:tab pos="752475" algn="l"/>
                <a:tab pos="1438275" algn="l"/>
                <a:tab pos="2122488" algn="l"/>
                <a:tab pos="2806700" algn="l"/>
              </a:tabLst>
            </a:pPr>
            <a:r>
              <a:rPr lang="en-US" dirty="0">
                <a:solidFill>
                  <a:schemeClr val="tx1"/>
                </a:solidFill>
                <a:latin typeface="Arial" pitchFamily="34" charset="0"/>
              </a:rPr>
              <a:t>1024</a:t>
            </a:r>
          </a:p>
        </p:txBody>
      </p:sp>
      <p:sp>
        <p:nvSpPr>
          <p:cNvPr id="10" name="Rectangle 9"/>
          <p:cNvSpPr/>
          <p:nvPr/>
        </p:nvSpPr>
        <p:spPr>
          <a:xfrm>
            <a:off x="3450410" y="3328300"/>
            <a:ext cx="1903228" cy="18606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p:cNvCxnSpPr/>
          <p:nvPr/>
        </p:nvCxnSpPr>
        <p:spPr>
          <a:xfrm>
            <a:off x="3450410" y="3780229"/>
            <a:ext cx="189259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3450410" y="4250305"/>
            <a:ext cx="189259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3450410" y="4726890"/>
            <a:ext cx="189259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3450410" y="4007275"/>
            <a:ext cx="189259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3450410" y="4486247"/>
            <a:ext cx="189259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3450410" y="4980769"/>
            <a:ext cx="189259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3450410" y="3556295"/>
            <a:ext cx="189259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3450410" y="3671372"/>
            <a:ext cx="189259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3450410" y="4132117"/>
            <a:ext cx="189259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3450410" y="4608702"/>
            <a:ext cx="189259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3450410" y="3889087"/>
            <a:ext cx="189259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3450410" y="4368059"/>
            <a:ext cx="189259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3450410" y="3438107"/>
            <a:ext cx="189259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3450410" y="4860629"/>
            <a:ext cx="189259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3450410" y="5084564"/>
            <a:ext cx="189259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Slide Number Placeholder 5">
            <a:extLst>
              <a:ext uri="{FF2B5EF4-FFF2-40B4-BE49-F238E27FC236}">
                <a16:creationId xmlns:a16="http://schemas.microsoft.com/office/drawing/2014/main" id="{50C5BB49-0164-5B42-94E2-F15C25E624D2}"/>
              </a:ext>
            </a:extLst>
          </p:cNvPr>
          <p:cNvSpPr>
            <a:spLocks noGrp="1"/>
          </p:cNvSpPr>
          <p:nvPr>
            <p:ph type="sldNum" sz="quarter" idx="12"/>
          </p:nvPr>
        </p:nvSpPr>
        <p:spPr/>
        <p:txBody>
          <a:bodyPr/>
          <a:lstStyle/>
          <a:p>
            <a:fld id="{10338BC4-165C-45BE-83FF-C9C7D8E962C5}" type="slidenum">
              <a:rPr lang="en-GB" smtClean="0"/>
              <a:pPr/>
              <a:t>125</a:t>
            </a:fld>
            <a:endParaRPr lang="en-GB"/>
          </a:p>
        </p:txBody>
      </p:sp>
    </p:spTree>
    <p:extLst>
      <p:ext uri="{BB962C8B-B14F-4D97-AF65-F5344CB8AC3E}">
        <p14:creationId xmlns:p14="http://schemas.microsoft.com/office/powerpoint/2010/main" val="4220684454"/>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7504" y="1152128"/>
            <a:ext cx="8928992" cy="5157192"/>
          </a:xfrm>
        </p:spPr>
        <p:txBody>
          <a:bodyPr>
            <a:noAutofit/>
          </a:bodyPr>
          <a:lstStyle/>
          <a:p>
            <a:pPr marL="0" indent="0">
              <a:buNone/>
            </a:pPr>
            <a:r>
              <a:rPr lang="en-GB" sz="2000" b="1" dirty="0">
                <a:solidFill>
                  <a:schemeClr val="accent4"/>
                </a:solidFill>
                <a:latin typeface="Courier New Bold"/>
              </a:rPr>
              <a:t>__kernel </a:t>
            </a:r>
            <a:r>
              <a:rPr lang="en-GB" sz="2000" b="1" dirty="0">
                <a:solidFill>
                  <a:schemeClr val="accent2"/>
                </a:solidFill>
                <a:latin typeface="Courier New Bold"/>
              </a:rPr>
              <a:t>void</a:t>
            </a:r>
            <a:r>
              <a:rPr lang="en-GB" sz="2000" b="1" dirty="0">
                <a:latin typeface="Courier New Bold"/>
              </a:rPr>
              <a:t> </a:t>
            </a:r>
            <a:r>
              <a:rPr lang="en-GB" sz="2000" b="1" dirty="0" err="1">
                <a:solidFill>
                  <a:schemeClr val="tx2">
                    <a:lumMod val="75000"/>
                  </a:schemeClr>
                </a:solidFill>
                <a:latin typeface="Courier New Bold"/>
              </a:rPr>
              <a:t>mmul</a:t>
            </a:r>
            <a:r>
              <a:rPr lang="en-GB" sz="2000" b="1" dirty="0">
                <a:latin typeface="Courier New Bold"/>
              </a:rPr>
              <a:t>(</a:t>
            </a:r>
            <a:r>
              <a:rPr lang="en-GB" sz="2000" b="1" dirty="0" err="1">
                <a:solidFill>
                  <a:schemeClr val="accent2"/>
                </a:solidFill>
                <a:latin typeface="Courier New Bold"/>
              </a:rPr>
              <a:t>const</a:t>
            </a:r>
            <a:r>
              <a:rPr lang="en-GB" sz="2000" b="1" dirty="0">
                <a:solidFill>
                  <a:schemeClr val="accent2"/>
                </a:solidFill>
                <a:latin typeface="Courier New Bold"/>
              </a:rPr>
              <a:t> </a:t>
            </a:r>
            <a:r>
              <a:rPr lang="en-GB" sz="2000" b="1" dirty="0" err="1">
                <a:solidFill>
                  <a:schemeClr val="accent2"/>
                </a:solidFill>
                <a:latin typeface="Courier New Bold"/>
              </a:rPr>
              <a:t>int</a:t>
            </a:r>
            <a:r>
              <a:rPr lang="en-GB" sz="2000" b="1" dirty="0">
                <a:solidFill>
                  <a:schemeClr val="accent2"/>
                </a:solidFill>
                <a:latin typeface="Courier New Bold"/>
              </a:rPr>
              <a:t> </a:t>
            </a:r>
            <a:r>
              <a:rPr lang="en-GB" sz="2000" b="1" dirty="0">
                <a:latin typeface="Courier New Bold"/>
              </a:rPr>
              <a:t>N,</a:t>
            </a:r>
          </a:p>
          <a:p>
            <a:pPr marL="0" indent="0">
              <a:buNone/>
            </a:pPr>
            <a:r>
              <a:rPr lang="en-GB" sz="2000" b="1" dirty="0">
                <a:solidFill>
                  <a:schemeClr val="accent4"/>
                </a:solidFill>
                <a:latin typeface="Courier New Bold"/>
              </a:rPr>
              <a:t> __global</a:t>
            </a:r>
            <a:r>
              <a:rPr lang="en-GB" sz="2000" b="1" dirty="0">
                <a:solidFill>
                  <a:schemeClr val="accent3"/>
                </a:solidFill>
                <a:latin typeface="Courier New Bold"/>
              </a:rPr>
              <a:t> </a:t>
            </a:r>
            <a:r>
              <a:rPr lang="en-GB" sz="2000" b="1" dirty="0">
                <a:solidFill>
                  <a:schemeClr val="accent2"/>
                </a:solidFill>
                <a:latin typeface="Courier New Bold"/>
              </a:rPr>
              <a:t>float</a:t>
            </a:r>
            <a:r>
              <a:rPr lang="en-GB" sz="2000" b="1" dirty="0">
                <a:latin typeface="Courier New Bold"/>
              </a:rPr>
              <a:t> *A, </a:t>
            </a:r>
            <a:r>
              <a:rPr lang="en-GB" sz="2000" b="1" dirty="0">
                <a:solidFill>
                  <a:schemeClr val="accent4"/>
                </a:solidFill>
                <a:latin typeface="Courier New Bold"/>
              </a:rPr>
              <a:t>__global </a:t>
            </a:r>
            <a:r>
              <a:rPr lang="en-GB" sz="2000" b="1" dirty="0">
                <a:solidFill>
                  <a:schemeClr val="accent2"/>
                </a:solidFill>
                <a:latin typeface="Courier New Bold"/>
              </a:rPr>
              <a:t>float</a:t>
            </a:r>
            <a:r>
              <a:rPr lang="en-GB" sz="2000" b="1" dirty="0">
                <a:latin typeface="Courier New Bold"/>
              </a:rPr>
              <a:t> *B, </a:t>
            </a:r>
            <a:r>
              <a:rPr lang="en-GB" sz="2000" b="1" dirty="0">
                <a:solidFill>
                  <a:schemeClr val="accent4"/>
                </a:solidFill>
                <a:latin typeface="Courier New Bold"/>
              </a:rPr>
              <a:t>__global</a:t>
            </a:r>
            <a:r>
              <a:rPr lang="en-GB" sz="2000" b="1" dirty="0">
                <a:latin typeface="Courier New Bold"/>
              </a:rPr>
              <a:t> </a:t>
            </a:r>
            <a:r>
              <a:rPr lang="en-GB" sz="2000" b="1" dirty="0">
                <a:solidFill>
                  <a:schemeClr val="accent2"/>
                </a:solidFill>
                <a:latin typeface="Courier New Bold"/>
              </a:rPr>
              <a:t>float</a:t>
            </a:r>
            <a:r>
              <a:rPr lang="en-GB" sz="2000" b="1" dirty="0">
                <a:latin typeface="Courier New Bold"/>
              </a:rPr>
              <a:t> *C)</a:t>
            </a:r>
          </a:p>
          <a:p>
            <a:pPr marL="0" indent="0">
              <a:buNone/>
            </a:pPr>
            <a:r>
              <a:rPr lang="en-GB" sz="2000" b="1" dirty="0">
                <a:latin typeface="Courier New Bold"/>
              </a:rPr>
              <a:t>{</a:t>
            </a:r>
          </a:p>
          <a:p>
            <a:pPr marL="0" indent="0">
              <a:buNone/>
            </a:pPr>
            <a:r>
              <a:rPr lang="en-GB" sz="2000" b="1" dirty="0">
                <a:latin typeface="Courier New Bold"/>
              </a:rPr>
              <a:t>    </a:t>
            </a:r>
            <a:r>
              <a:rPr lang="en-GB" sz="2000" b="1" dirty="0" err="1">
                <a:solidFill>
                  <a:schemeClr val="accent2"/>
                </a:solidFill>
                <a:latin typeface="Courier New Bold"/>
              </a:rPr>
              <a:t>int</a:t>
            </a:r>
            <a:r>
              <a:rPr lang="en-GB" sz="2000" b="1" dirty="0">
                <a:solidFill>
                  <a:schemeClr val="accent2"/>
                </a:solidFill>
                <a:latin typeface="Courier New Bold"/>
              </a:rPr>
              <a:t> </a:t>
            </a:r>
            <a:r>
              <a:rPr lang="en-GB" sz="2000" b="1" dirty="0">
                <a:latin typeface="Courier New Bold"/>
              </a:rPr>
              <a:t>k, j;</a:t>
            </a:r>
          </a:p>
          <a:p>
            <a:pPr marL="0" indent="0">
              <a:buNone/>
            </a:pPr>
            <a:r>
              <a:rPr lang="en-GB" sz="2000" b="1" dirty="0">
                <a:latin typeface="Courier New Bold"/>
              </a:rPr>
              <a:t>    </a:t>
            </a:r>
            <a:r>
              <a:rPr lang="en-GB" sz="2000" b="1" dirty="0" err="1">
                <a:solidFill>
                  <a:schemeClr val="accent2"/>
                </a:solidFill>
                <a:latin typeface="Courier New Bold"/>
              </a:rPr>
              <a:t>int</a:t>
            </a:r>
            <a:r>
              <a:rPr lang="en-GB" sz="2000" b="1" dirty="0">
                <a:solidFill>
                  <a:schemeClr val="accent2"/>
                </a:solidFill>
                <a:latin typeface="Courier New Bold"/>
              </a:rPr>
              <a:t> </a:t>
            </a:r>
            <a:r>
              <a:rPr lang="en-GB" sz="2000" b="1" dirty="0" err="1">
                <a:latin typeface="Courier New Bold"/>
              </a:rPr>
              <a:t>i</a:t>
            </a:r>
            <a:r>
              <a:rPr lang="en-GB" sz="2000" b="1" dirty="0">
                <a:latin typeface="Courier New Bold"/>
              </a:rPr>
              <a:t> = </a:t>
            </a:r>
            <a:r>
              <a:rPr lang="en-GB" sz="2000" b="1" dirty="0" err="1">
                <a:solidFill>
                  <a:schemeClr val="tx2">
                    <a:lumMod val="75000"/>
                  </a:schemeClr>
                </a:solidFill>
                <a:latin typeface="Courier New Bold"/>
              </a:rPr>
              <a:t>get_global_id</a:t>
            </a:r>
            <a:r>
              <a:rPr lang="en-GB" sz="2000" b="1" dirty="0">
                <a:latin typeface="Courier New Bold"/>
              </a:rPr>
              <a:t>(0);</a:t>
            </a:r>
          </a:p>
          <a:p>
            <a:pPr marL="0" indent="0">
              <a:buNone/>
            </a:pPr>
            <a:r>
              <a:rPr lang="en-GB" sz="2000" b="1" dirty="0">
                <a:latin typeface="Courier New Bold"/>
              </a:rPr>
              <a:t>    </a:t>
            </a:r>
            <a:r>
              <a:rPr lang="en-GB" sz="2000" b="1" dirty="0">
                <a:solidFill>
                  <a:schemeClr val="accent2"/>
                </a:solidFill>
                <a:latin typeface="Courier New Bold"/>
              </a:rPr>
              <a:t>float</a:t>
            </a:r>
            <a:r>
              <a:rPr lang="en-GB" sz="2000" b="1" dirty="0">
                <a:latin typeface="Courier New Bold"/>
              </a:rPr>
              <a:t> </a:t>
            </a:r>
            <a:r>
              <a:rPr lang="en-GB" sz="2000" b="1" dirty="0" err="1">
                <a:latin typeface="Courier New Bold"/>
              </a:rPr>
              <a:t>tmp</a:t>
            </a:r>
            <a:r>
              <a:rPr lang="en-GB" sz="2000" b="1" dirty="0">
                <a:latin typeface="Courier New Bold"/>
              </a:rPr>
              <a:t>;</a:t>
            </a:r>
          </a:p>
          <a:p>
            <a:pPr marL="0" indent="0">
              <a:buNone/>
            </a:pPr>
            <a:r>
              <a:rPr lang="en-GB" sz="2000" b="1" dirty="0">
                <a:solidFill>
                  <a:schemeClr val="accent1"/>
                </a:solidFill>
                <a:latin typeface="Courier New Bold"/>
              </a:rPr>
              <a:t>    for</a:t>
            </a:r>
            <a:r>
              <a:rPr lang="en-GB" sz="2000" b="1" dirty="0">
                <a:latin typeface="Courier New Bold"/>
              </a:rPr>
              <a:t> (j = 0; j &lt; N; j++) {</a:t>
            </a:r>
          </a:p>
          <a:p>
            <a:pPr marL="0" indent="0">
              <a:buNone/>
            </a:pPr>
            <a:r>
              <a:rPr lang="en-GB" sz="2000" b="1" dirty="0">
                <a:latin typeface="Courier New Bold"/>
              </a:rPr>
              <a:t>        </a:t>
            </a:r>
            <a:r>
              <a:rPr lang="en-GB" sz="2000" b="1" dirty="0">
                <a:solidFill>
                  <a:schemeClr val="tx1">
                    <a:lumMod val="85000"/>
                  </a:schemeClr>
                </a:solidFill>
                <a:latin typeface="Courier New Bold"/>
              </a:rPr>
              <a:t>// N is width of rows in C</a:t>
            </a:r>
          </a:p>
          <a:p>
            <a:pPr marL="0" indent="0">
              <a:buNone/>
            </a:pPr>
            <a:r>
              <a:rPr lang="en-GB" sz="2000" b="1" dirty="0">
                <a:solidFill>
                  <a:schemeClr val="tx1">
                    <a:lumMod val="85000"/>
                  </a:schemeClr>
                </a:solidFill>
                <a:latin typeface="Courier New Bold"/>
              </a:rPr>
              <a:t>  </a:t>
            </a:r>
            <a:r>
              <a:rPr lang="en-GB" sz="2000" b="1" dirty="0">
                <a:latin typeface="Courier New Bold"/>
              </a:rPr>
              <a:t>      </a:t>
            </a:r>
            <a:r>
              <a:rPr lang="en-GB" sz="2000" b="1" dirty="0" err="1">
                <a:latin typeface="Courier New Bold"/>
              </a:rPr>
              <a:t>tmp</a:t>
            </a:r>
            <a:r>
              <a:rPr lang="en-GB" sz="2000" b="1" dirty="0">
                <a:latin typeface="Courier New Bold"/>
              </a:rPr>
              <a:t> = 0.0f;</a:t>
            </a:r>
          </a:p>
          <a:p>
            <a:pPr marL="0" indent="0">
              <a:buNone/>
            </a:pPr>
            <a:r>
              <a:rPr lang="en-GB" sz="2000" b="1" dirty="0">
                <a:latin typeface="Courier New Bold"/>
              </a:rPr>
              <a:t>        </a:t>
            </a:r>
            <a:r>
              <a:rPr lang="en-GB" sz="2000" b="1" dirty="0">
                <a:solidFill>
                  <a:schemeClr val="accent1"/>
                </a:solidFill>
                <a:latin typeface="Courier New Bold"/>
              </a:rPr>
              <a:t>for</a:t>
            </a:r>
            <a:r>
              <a:rPr lang="en-GB" sz="2000" b="1" dirty="0">
                <a:latin typeface="Courier New Bold"/>
              </a:rPr>
              <a:t> (k = 0; k &lt; N; k++)</a:t>
            </a:r>
          </a:p>
          <a:p>
            <a:pPr marL="0" indent="0">
              <a:buNone/>
            </a:pPr>
            <a:r>
              <a:rPr lang="en-GB" sz="2000" b="1" dirty="0">
                <a:latin typeface="Courier New Bold"/>
              </a:rPr>
              <a:t>            </a:t>
            </a:r>
            <a:r>
              <a:rPr lang="en-GB" sz="2000" b="1" dirty="0" err="1">
                <a:latin typeface="Courier New Bold"/>
              </a:rPr>
              <a:t>tmp</a:t>
            </a:r>
            <a:r>
              <a:rPr lang="en-GB" sz="2000" b="1" dirty="0">
                <a:latin typeface="Courier New Bold"/>
              </a:rPr>
              <a:t> += A[</a:t>
            </a:r>
            <a:r>
              <a:rPr lang="en-GB" sz="2000" b="1" dirty="0" err="1">
                <a:latin typeface="Courier New Bold"/>
              </a:rPr>
              <a:t>i</a:t>
            </a:r>
            <a:r>
              <a:rPr lang="en-GB" sz="2000" b="1" dirty="0">
                <a:latin typeface="Courier New Bold"/>
              </a:rPr>
              <a:t>*</a:t>
            </a:r>
            <a:r>
              <a:rPr lang="en-GB" sz="2000" b="1" dirty="0" err="1">
                <a:latin typeface="Courier New Bold"/>
              </a:rPr>
              <a:t>N+k</a:t>
            </a:r>
            <a:r>
              <a:rPr lang="en-GB" sz="2000" b="1" dirty="0">
                <a:latin typeface="Courier New Bold"/>
              </a:rPr>
              <a:t>] * B[k*</a:t>
            </a:r>
            <a:r>
              <a:rPr lang="en-GB" sz="2000" b="1" dirty="0" err="1">
                <a:latin typeface="Courier New Bold"/>
              </a:rPr>
              <a:t>N+j</a:t>
            </a:r>
            <a:r>
              <a:rPr lang="en-GB" sz="2000" b="1" dirty="0">
                <a:latin typeface="Courier New Bold"/>
              </a:rPr>
              <a:t>];</a:t>
            </a:r>
          </a:p>
          <a:p>
            <a:pPr marL="0" indent="0">
              <a:buNone/>
            </a:pPr>
            <a:r>
              <a:rPr lang="en-GB" sz="2000" b="1" dirty="0">
                <a:latin typeface="Courier New Bold"/>
              </a:rPr>
              <a:t>        C[</a:t>
            </a:r>
            <a:r>
              <a:rPr lang="en-GB" sz="2000" b="1" dirty="0" err="1">
                <a:latin typeface="Courier New Bold"/>
              </a:rPr>
              <a:t>i</a:t>
            </a:r>
            <a:r>
              <a:rPr lang="en-GB" sz="2000" b="1" dirty="0">
                <a:latin typeface="Courier New Bold"/>
              </a:rPr>
              <a:t>*</a:t>
            </a:r>
            <a:r>
              <a:rPr lang="en-GB" sz="2000" b="1" dirty="0" err="1">
                <a:latin typeface="Courier New Bold"/>
              </a:rPr>
              <a:t>N+j</a:t>
            </a:r>
            <a:r>
              <a:rPr lang="en-GB" sz="2000" b="1" dirty="0">
                <a:latin typeface="Courier New Bold"/>
              </a:rPr>
              <a:t>]  = </a:t>
            </a:r>
            <a:r>
              <a:rPr lang="en-GB" sz="2000" b="1" dirty="0" err="1">
                <a:latin typeface="Courier New Bold"/>
              </a:rPr>
              <a:t>tmp</a:t>
            </a:r>
            <a:r>
              <a:rPr lang="en-GB" sz="2000" b="1" dirty="0">
                <a:latin typeface="Courier New Bold"/>
              </a:rPr>
              <a:t>;</a:t>
            </a:r>
          </a:p>
          <a:p>
            <a:pPr marL="0" indent="0">
              <a:buNone/>
            </a:pPr>
            <a:r>
              <a:rPr lang="en-GB" sz="2000" b="1" dirty="0">
                <a:latin typeface="Courier New Bold"/>
              </a:rPr>
              <a:t>    }</a:t>
            </a:r>
          </a:p>
          <a:p>
            <a:pPr marL="0" indent="0">
              <a:buNone/>
            </a:pPr>
            <a:r>
              <a:rPr lang="en-GB" sz="2000" b="1" dirty="0">
                <a:latin typeface="Courier New Bold"/>
              </a:rPr>
              <a:t>}</a:t>
            </a:r>
          </a:p>
        </p:txBody>
      </p:sp>
      <p:sp>
        <p:nvSpPr>
          <p:cNvPr id="2" name="Title 1"/>
          <p:cNvSpPr>
            <a:spLocks noGrp="1"/>
          </p:cNvSpPr>
          <p:nvPr>
            <p:ph type="title"/>
          </p:nvPr>
        </p:nvSpPr>
        <p:spPr>
          <a:xfrm>
            <a:off x="107504" y="-234280"/>
            <a:ext cx="8928992" cy="1143000"/>
          </a:xfrm>
        </p:spPr>
        <p:txBody>
          <a:bodyPr>
            <a:noAutofit/>
          </a:bodyPr>
          <a:lstStyle/>
          <a:p>
            <a:r>
              <a:rPr lang="en-GB" sz="3600" dirty="0"/>
              <a:t>Reduce work-item overhead</a:t>
            </a:r>
          </a:p>
        </p:txBody>
      </p:sp>
      <p:sp>
        <p:nvSpPr>
          <p:cNvPr id="4" name="TextBox 3"/>
          <p:cNvSpPr txBox="1"/>
          <p:nvPr/>
        </p:nvSpPr>
        <p:spPr>
          <a:xfrm>
            <a:off x="467544" y="620688"/>
            <a:ext cx="5328592" cy="461665"/>
          </a:xfrm>
          <a:prstGeom prst="rect">
            <a:avLst/>
          </a:prstGeom>
          <a:noFill/>
        </p:spPr>
        <p:txBody>
          <a:bodyPr wrap="square" rtlCol="0">
            <a:spAutoFit/>
          </a:bodyPr>
          <a:lstStyle/>
          <a:p>
            <a:r>
              <a:rPr lang="en-GB" sz="2400" dirty="0"/>
              <a:t>Do a whole row of C per work-item</a:t>
            </a:r>
          </a:p>
        </p:txBody>
      </p:sp>
      <p:sp>
        <p:nvSpPr>
          <p:cNvPr id="5" name="Slide Number Placeholder 4">
            <a:extLst>
              <a:ext uri="{FF2B5EF4-FFF2-40B4-BE49-F238E27FC236}">
                <a16:creationId xmlns:a16="http://schemas.microsoft.com/office/drawing/2014/main" id="{176654AB-BF22-964F-ACFE-EA1879F9039B}"/>
              </a:ext>
            </a:extLst>
          </p:cNvPr>
          <p:cNvSpPr>
            <a:spLocks noGrp="1"/>
          </p:cNvSpPr>
          <p:nvPr>
            <p:ph type="sldNum" sz="quarter" idx="12"/>
          </p:nvPr>
        </p:nvSpPr>
        <p:spPr/>
        <p:txBody>
          <a:bodyPr/>
          <a:lstStyle/>
          <a:p>
            <a:fld id="{10338BC4-165C-45BE-83FF-C9C7D8E962C5}" type="slidenum">
              <a:rPr lang="en-GB" smtClean="0"/>
              <a:pPr/>
              <a:t>126</a:t>
            </a:fld>
            <a:endParaRPr lang="en-GB"/>
          </a:p>
        </p:txBody>
      </p:sp>
    </p:spTree>
    <p:extLst>
      <p:ext uri="{BB962C8B-B14F-4D97-AF65-F5344CB8AC3E}">
        <p14:creationId xmlns:p14="http://schemas.microsoft.com/office/powerpoint/2010/main" val="248402652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4314307" y="1549235"/>
            <a:ext cx="4829693" cy="4662815"/>
          </a:xfrm>
          <a:prstGeom prst="rect">
            <a:avLst/>
          </a:prstGeom>
          <a:solidFill>
            <a:srgbClr val="FFFFFF"/>
          </a:solidFill>
        </p:spPr>
        <p:txBody>
          <a:bodyPr wrap="square">
            <a:spAutoFit/>
          </a:bodyPr>
          <a:lstStyle/>
          <a:p>
            <a:r>
              <a:rPr lang="en-US" sz="1100" b="1" dirty="0">
                <a:solidFill>
                  <a:schemeClr val="tx1"/>
                </a:solidFill>
                <a:latin typeface="Courier New Bold"/>
              </a:rPr>
              <a:t>  // Setup the buffers, initialize matrices,</a:t>
            </a:r>
          </a:p>
          <a:p>
            <a:r>
              <a:rPr lang="en-US" sz="1100" b="1" dirty="0">
                <a:latin typeface="Courier New Bold"/>
              </a:rPr>
              <a:t>  //</a:t>
            </a:r>
            <a:r>
              <a:rPr lang="en-US" sz="1100" b="1" dirty="0">
                <a:solidFill>
                  <a:schemeClr val="tx1"/>
                </a:solidFill>
                <a:latin typeface="Courier New Bold"/>
              </a:rPr>
              <a:t> and write them into global memory</a:t>
            </a:r>
          </a:p>
          <a:p>
            <a:r>
              <a:rPr lang="en-GB" sz="1100" b="1" dirty="0">
                <a:solidFill>
                  <a:schemeClr val="tx1"/>
                </a:solidFill>
                <a:latin typeface="Courier New Bold"/>
              </a:rPr>
              <a:t>  cl::Buffer </a:t>
            </a:r>
            <a:r>
              <a:rPr lang="en-GB" sz="1100" b="1" dirty="0" err="1">
                <a:solidFill>
                  <a:schemeClr val="tx1"/>
                </a:solidFill>
                <a:latin typeface="Courier New Bold"/>
              </a:rPr>
              <a:t>d_a</a:t>
            </a:r>
            <a:r>
              <a:rPr lang="en-GB" sz="1100" b="1" dirty="0">
                <a:solidFill>
                  <a:schemeClr val="tx1"/>
                </a:solidFill>
                <a:latin typeface="Courier New Bold"/>
              </a:rPr>
              <a:t>(context, begin(</a:t>
            </a:r>
            <a:r>
              <a:rPr lang="en-GB" sz="1100" b="1" dirty="0" err="1">
                <a:solidFill>
                  <a:schemeClr val="tx1"/>
                </a:solidFill>
                <a:latin typeface="Courier New Bold"/>
              </a:rPr>
              <a:t>h_A</a:t>
            </a:r>
            <a:r>
              <a:rPr lang="en-GB" sz="1100" b="1" dirty="0">
                <a:solidFill>
                  <a:schemeClr val="tx1"/>
                </a:solidFill>
                <a:latin typeface="Courier New Bold"/>
              </a:rPr>
              <a:t>), end(</a:t>
            </a:r>
            <a:r>
              <a:rPr lang="en-GB" sz="1100" b="1" dirty="0" err="1">
                <a:solidFill>
                  <a:schemeClr val="tx1"/>
                </a:solidFill>
                <a:latin typeface="Courier New Bold"/>
              </a:rPr>
              <a:t>h_A</a:t>
            </a:r>
            <a:r>
              <a:rPr lang="en-GB" sz="1100" b="1" dirty="0">
                <a:solidFill>
                  <a:schemeClr val="tx1"/>
                </a:solidFill>
                <a:latin typeface="Courier New Bold"/>
              </a:rPr>
              <a:t>), true);</a:t>
            </a:r>
            <a:endParaRPr lang="en-US" sz="1100" b="1" dirty="0">
              <a:solidFill>
                <a:schemeClr val="tx1"/>
              </a:solidFill>
              <a:latin typeface="Courier New Bold"/>
            </a:endParaRPr>
          </a:p>
          <a:p>
            <a:r>
              <a:rPr lang="en-GB" sz="1100" b="1" dirty="0">
                <a:solidFill>
                  <a:schemeClr val="tx1"/>
                </a:solidFill>
                <a:latin typeface="Courier New Bold"/>
              </a:rPr>
              <a:t>  cl::Buffer </a:t>
            </a:r>
            <a:r>
              <a:rPr lang="en-GB" sz="1100" b="1" dirty="0" err="1">
                <a:solidFill>
                  <a:schemeClr val="tx1"/>
                </a:solidFill>
                <a:latin typeface="Courier New Bold"/>
              </a:rPr>
              <a:t>d_b</a:t>
            </a:r>
            <a:r>
              <a:rPr lang="en-GB" sz="1100" b="1" dirty="0">
                <a:solidFill>
                  <a:schemeClr val="tx1"/>
                </a:solidFill>
                <a:latin typeface="Courier New Bold"/>
              </a:rPr>
              <a:t>(context, begin(</a:t>
            </a:r>
            <a:r>
              <a:rPr lang="en-GB" sz="1100" b="1" dirty="0" err="1">
                <a:solidFill>
                  <a:schemeClr val="tx1"/>
                </a:solidFill>
                <a:latin typeface="Courier New Bold"/>
              </a:rPr>
              <a:t>h_B</a:t>
            </a:r>
            <a:r>
              <a:rPr lang="en-GB" sz="1100" b="1" dirty="0">
                <a:solidFill>
                  <a:schemeClr val="tx1"/>
                </a:solidFill>
                <a:latin typeface="Courier New Bold"/>
              </a:rPr>
              <a:t>), end(</a:t>
            </a:r>
            <a:r>
              <a:rPr lang="en-GB" sz="1100" b="1" dirty="0" err="1">
                <a:solidFill>
                  <a:schemeClr val="tx1"/>
                </a:solidFill>
                <a:latin typeface="Courier New Bold"/>
              </a:rPr>
              <a:t>h_B</a:t>
            </a:r>
            <a:r>
              <a:rPr lang="en-GB" sz="1100" b="1" dirty="0">
                <a:solidFill>
                  <a:schemeClr val="tx1"/>
                </a:solidFill>
                <a:latin typeface="Courier New Bold"/>
              </a:rPr>
              <a:t>), true);</a:t>
            </a:r>
            <a:endParaRPr lang="en-US" sz="1100" b="1" dirty="0">
              <a:solidFill>
                <a:schemeClr val="tx1"/>
              </a:solidFill>
              <a:latin typeface="Courier New Bold"/>
            </a:endParaRPr>
          </a:p>
          <a:p>
            <a:r>
              <a:rPr lang="en-US" sz="1100" b="1" dirty="0">
                <a:solidFill>
                  <a:schemeClr val="tx1"/>
                </a:solidFill>
                <a:latin typeface="Courier New Bold"/>
              </a:rPr>
              <a:t>  cl::Buffer </a:t>
            </a:r>
            <a:r>
              <a:rPr lang="en-US" sz="1100" b="1" dirty="0" err="1">
                <a:solidFill>
                  <a:schemeClr val="tx1"/>
                </a:solidFill>
                <a:latin typeface="Courier New Bold"/>
              </a:rPr>
              <a:t>d_c</a:t>
            </a:r>
            <a:r>
              <a:rPr lang="en-US" sz="1100" b="1" dirty="0">
                <a:latin typeface="Courier New Bold"/>
              </a:rPr>
              <a:t>(</a:t>
            </a:r>
            <a:r>
              <a:rPr lang="en-US" sz="1100" b="1" dirty="0">
                <a:solidFill>
                  <a:schemeClr val="tx1"/>
                </a:solidFill>
                <a:latin typeface="Courier New Bold"/>
              </a:rPr>
              <a:t>context, CL_MEM_WRITE_ONLY,</a:t>
            </a:r>
          </a:p>
          <a:p>
            <a:r>
              <a:rPr lang="en-US" sz="1100" b="1" dirty="0">
                <a:solidFill>
                  <a:schemeClr val="tx1"/>
                </a:solidFill>
                <a:latin typeface="Courier New Bold"/>
              </a:rPr>
              <a:t>                              </a:t>
            </a:r>
            <a:r>
              <a:rPr lang="en-US" sz="1100" b="1" dirty="0" err="1">
                <a:solidFill>
                  <a:schemeClr val="tx1"/>
                </a:solidFill>
                <a:latin typeface="Courier New Bold"/>
              </a:rPr>
              <a:t>sizeof</a:t>
            </a:r>
            <a:r>
              <a:rPr lang="en-US" sz="1100" b="1" dirty="0">
                <a:solidFill>
                  <a:schemeClr val="tx1"/>
                </a:solidFill>
                <a:latin typeface="Courier New Bold"/>
              </a:rPr>
              <a:t>(float) * </a:t>
            </a:r>
            <a:r>
              <a:rPr lang="en-US" sz="1100" b="1" dirty="0">
                <a:latin typeface="Courier New Bold"/>
              </a:rPr>
              <a:t>size</a:t>
            </a:r>
            <a:r>
              <a:rPr lang="en-US" sz="1100" b="1" dirty="0">
                <a:solidFill>
                  <a:schemeClr val="tx1"/>
                </a:solidFill>
                <a:latin typeface="Courier New Bold"/>
              </a:rPr>
              <a:t>);</a:t>
            </a:r>
          </a:p>
          <a:p>
            <a:endParaRPr lang="en-US" sz="1100" b="1" dirty="0">
              <a:solidFill>
                <a:schemeClr val="tx1"/>
              </a:solidFill>
              <a:latin typeface="Courier New Bold"/>
            </a:endParaRPr>
          </a:p>
          <a:p>
            <a:r>
              <a:rPr lang="en-US" sz="1100" b="1" dirty="0">
                <a:solidFill>
                  <a:schemeClr val="tx1"/>
                </a:solidFill>
                <a:latin typeface="Courier New Bold"/>
              </a:rPr>
              <a:t> </a:t>
            </a:r>
          </a:p>
          <a:p>
            <a:endParaRPr lang="en-US" sz="1100" b="1" dirty="0">
              <a:solidFill>
                <a:schemeClr val="tx1"/>
              </a:solidFill>
              <a:latin typeface="Courier New Bold"/>
            </a:endParaRPr>
          </a:p>
          <a:p>
            <a:r>
              <a:rPr lang="da-DK" sz="1100" b="1" dirty="0">
                <a:solidFill>
                  <a:schemeClr val="tx1"/>
                </a:solidFill>
                <a:latin typeface="Courier New Bold"/>
              </a:rPr>
              <a:t>  cl::</a:t>
            </a:r>
            <a:r>
              <a:rPr lang="da-DK" sz="1100" b="1" dirty="0" err="1">
                <a:solidFill>
                  <a:schemeClr val="tx1"/>
                </a:solidFill>
                <a:latin typeface="Courier New Bold"/>
              </a:rPr>
              <a:t>KernelFunctor</a:t>
            </a:r>
            <a:endParaRPr lang="da-DK" sz="1100" b="1" dirty="0">
              <a:solidFill>
                <a:schemeClr val="tx1"/>
              </a:solidFill>
              <a:latin typeface="Courier New Bold"/>
            </a:endParaRPr>
          </a:p>
          <a:p>
            <a:r>
              <a:rPr lang="da-DK" sz="1100" b="1" dirty="0">
                <a:latin typeface="Courier New Bold"/>
              </a:rPr>
              <a:t>               &lt;</a:t>
            </a:r>
            <a:r>
              <a:rPr lang="da-DK" sz="1100" b="1" dirty="0" err="1">
                <a:latin typeface="Courier New Bold"/>
              </a:rPr>
              <a:t>int,cl</a:t>
            </a:r>
            <a:r>
              <a:rPr lang="da-DK" sz="1100" b="1" dirty="0">
                <a:solidFill>
                  <a:schemeClr val="tx1"/>
                </a:solidFill>
                <a:latin typeface="Courier New Bold"/>
              </a:rPr>
              <a:t>::Buffer, cl::Buffer, cl::Buffer&gt; </a:t>
            </a:r>
          </a:p>
          <a:p>
            <a:r>
              <a:rPr lang="da-DK" sz="1100" b="1" dirty="0">
                <a:latin typeface="Courier New Bold"/>
              </a:rPr>
              <a:t>               </a:t>
            </a:r>
            <a:r>
              <a:rPr lang="da-DK" sz="1100" b="1" dirty="0" err="1">
                <a:latin typeface="Courier New Bold"/>
              </a:rPr>
              <a:t>krow</a:t>
            </a:r>
            <a:r>
              <a:rPr lang="da-DK" sz="1100" b="1" dirty="0">
                <a:solidFill>
                  <a:schemeClr val="tx1"/>
                </a:solidFill>
                <a:latin typeface="Courier New Bold"/>
              </a:rPr>
              <a:t>(program, "mmul");</a:t>
            </a:r>
          </a:p>
          <a:p>
            <a:endParaRPr lang="en-US" sz="1100" b="1" dirty="0">
              <a:solidFill>
                <a:schemeClr val="tx1"/>
              </a:solidFill>
              <a:latin typeface="Courier New Bold"/>
            </a:endParaRPr>
          </a:p>
          <a:p>
            <a:r>
              <a:rPr lang="en-US" sz="1100" b="1" dirty="0">
                <a:solidFill>
                  <a:schemeClr val="tx1"/>
                </a:solidFill>
                <a:latin typeface="Courier New Bold"/>
              </a:rPr>
              <a:t>  </a:t>
            </a:r>
            <a:r>
              <a:rPr lang="en-US" sz="1100" b="1" dirty="0" err="1">
                <a:solidFill>
                  <a:schemeClr val="tx1"/>
                </a:solidFill>
                <a:latin typeface="Courier New Bold"/>
              </a:rPr>
              <a:t>zero_mat</a:t>
            </a:r>
            <a:r>
              <a:rPr lang="en-US" sz="1100" b="1" dirty="0">
                <a:solidFill>
                  <a:schemeClr val="tx1"/>
                </a:solidFill>
                <a:latin typeface="Courier New Bold"/>
              </a:rPr>
              <a:t>(N, </a:t>
            </a:r>
            <a:r>
              <a:rPr lang="en-US" sz="1100" b="1" dirty="0" err="1">
                <a:solidFill>
                  <a:schemeClr val="tx1"/>
                </a:solidFill>
                <a:latin typeface="Courier New Bold"/>
              </a:rPr>
              <a:t>h_C</a:t>
            </a:r>
            <a:r>
              <a:rPr lang="en-US" sz="1100" b="1" dirty="0">
                <a:solidFill>
                  <a:schemeClr val="tx1"/>
                </a:solidFill>
                <a:latin typeface="Courier New Bold"/>
              </a:rPr>
              <a:t>);</a:t>
            </a:r>
          </a:p>
          <a:p>
            <a:r>
              <a:rPr lang="en-US" sz="1100" b="1" dirty="0">
                <a:solidFill>
                  <a:schemeClr val="tx1"/>
                </a:solidFill>
                <a:latin typeface="Courier New Bold"/>
              </a:rPr>
              <a:t>  </a:t>
            </a:r>
            <a:r>
              <a:rPr lang="en-US" sz="1100" b="1" dirty="0" err="1">
                <a:solidFill>
                  <a:schemeClr val="tx1"/>
                </a:solidFill>
                <a:latin typeface="Courier New Bold"/>
              </a:rPr>
              <a:t>start_time</a:t>
            </a:r>
            <a:r>
              <a:rPr lang="en-US" sz="1100" b="1" dirty="0">
                <a:solidFill>
                  <a:schemeClr val="tx1"/>
                </a:solidFill>
                <a:latin typeface="Courier New Bold"/>
              </a:rPr>
              <a:t> = </a:t>
            </a:r>
            <a:r>
              <a:rPr lang="en-US" sz="1100" b="1" dirty="0" err="1">
                <a:solidFill>
                  <a:schemeClr val="tx1"/>
                </a:solidFill>
                <a:latin typeface="Courier New Bold"/>
              </a:rPr>
              <a:t>wtime</a:t>
            </a:r>
            <a:r>
              <a:rPr lang="en-US" sz="1100" b="1" dirty="0">
                <a:solidFill>
                  <a:schemeClr val="tx1"/>
                </a:solidFill>
                <a:latin typeface="Courier New Bold"/>
              </a:rPr>
              <a:t>();</a:t>
            </a:r>
          </a:p>
          <a:p>
            <a:endParaRPr lang="en-US" sz="1100" b="1" dirty="0">
              <a:solidFill>
                <a:schemeClr val="tx1"/>
              </a:solidFill>
              <a:latin typeface="Courier New Bold"/>
            </a:endParaRPr>
          </a:p>
          <a:p>
            <a:r>
              <a:rPr lang="en-US" sz="1100" b="1" dirty="0">
                <a:latin typeface="Courier New Bold"/>
              </a:rPr>
              <a:t>  </a:t>
            </a:r>
            <a:r>
              <a:rPr lang="en-US" sz="1100" b="1" dirty="0" err="1">
                <a:latin typeface="Courier New Bold"/>
              </a:rPr>
              <a:t>krow</a:t>
            </a:r>
            <a:r>
              <a:rPr lang="en-US" sz="1100" b="1" dirty="0">
                <a:solidFill>
                  <a:schemeClr val="tx1"/>
                </a:solidFill>
                <a:latin typeface="Courier New Bold"/>
              </a:rPr>
              <a:t>(cl::</a:t>
            </a:r>
            <a:r>
              <a:rPr lang="en-US" sz="1100" b="1" dirty="0" err="1">
                <a:solidFill>
                  <a:schemeClr val="tx1"/>
                </a:solidFill>
                <a:latin typeface="Courier New Bold"/>
              </a:rPr>
              <a:t>EnqueueArgs</a:t>
            </a:r>
            <a:r>
              <a:rPr lang="en-US" sz="1100" b="1" dirty="0">
                <a:solidFill>
                  <a:schemeClr val="tx1"/>
                </a:solidFill>
                <a:latin typeface="Courier New Bold"/>
              </a:rPr>
              <a:t>(</a:t>
            </a:r>
            <a:r>
              <a:rPr lang="de-DE" sz="1100" b="1" dirty="0" err="1">
                <a:latin typeface="Courier New Bold"/>
              </a:rPr>
              <a:t>queue</a:t>
            </a:r>
            <a:r>
              <a:rPr lang="de-DE" sz="1100" b="1" dirty="0">
                <a:latin typeface="Courier New Bold"/>
              </a:rPr>
              <a:t>,</a:t>
            </a:r>
          </a:p>
          <a:p>
            <a:r>
              <a:rPr lang="de-DE" sz="1100" b="1" dirty="0">
                <a:latin typeface="Courier New Bold"/>
              </a:rPr>
              <a:t>                       cl::</a:t>
            </a:r>
            <a:r>
              <a:rPr lang="de-DE" sz="1100" b="1" dirty="0" err="1">
                <a:latin typeface="Courier New Bold"/>
              </a:rPr>
              <a:t>NDRange</a:t>
            </a:r>
            <a:r>
              <a:rPr lang="de-DE" sz="1100" b="1" dirty="0">
                <a:latin typeface="Courier New Bold"/>
              </a:rPr>
              <a:t>(N, N)),</a:t>
            </a:r>
          </a:p>
          <a:p>
            <a:r>
              <a:rPr lang="de-DE" sz="1100" b="1" dirty="0">
                <a:latin typeface="Courier New Bold"/>
              </a:rPr>
              <a:t>       N, </a:t>
            </a:r>
            <a:r>
              <a:rPr lang="de-DE" sz="1100" b="1" dirty="0" err="1">
                <a:latin typeface="Courier New Bold"/>
              </a:rPr>
              <a:t>d_a</a:t>
            </a:r>
            <a:r>
              <a:rPr lang="de-DE" sz="1100" b="1" dirty="0">
                <a:latin typeface="Courier New Bold"/>
              </a:rPr>
              <a:t>, </a:t>
            </a:r>
            <a:r>
              <a:rPr lang="de-DE" sz="1100" b="1" dirty="0" err="1">
                <a:latin typeface="Courier New Bold"/>
              </a:rPr>
              <a:t>d_b</a:t>
            </a:r>
            <a:r>
              <a:rPr lang="de-DE" sz="1100" b="1" dirty="0">
                <a:latin typeface="Courier New Bold"/>
              </a:rPr>
              <a:t>, </a:t>
            </a:r>
            <a:r>
              <a:rPr lang="de-DE" sz="1100" b="1" dirty="0" err="1">
                <a:latin typeface="Courier New Bold"/>
              </a:rPr>
              <a:t>d_c</a:t>
            </a:r>
            <a:r>
              <a:rPr lang="en-US" sz="1100" b="1" dirty="0">
                <a:solidFill>
                  <a:schemeClr val="tx1"/>
                </a:solidFill>
                <a:latin typeface="Courier New Bold"/>
              </a:rPr>
              <a:t>);</a:t>
            </a:r>
          </a:p>
          <a:p>
            <a:endParaRPr lang="en-US" sz="1100" b="1" dirty="0">
              <a:solidFill>
                <a:schemeClr val="tx1"/>
              </a:solidFill>
              <a:latin typeface="Courier New Bold"/>
            </a:endParaRPr>
          </a:p>
          <a:p>
            <a:endParaRPr lang="en-US" sz="1100" b="1" dirty="0">
              <a:solidFill>
                <a:schemeClr val="tx1"/>
              </a:solidFill>
              <a:latin typeface="Courier New Bold"/>
            </a:endParaRPr>
          </a:p>
          <a:p>
            <a:r>
              <a:rPr lang="en-US" sz="1100" b="1" dirty="0">
                <a:solidFill>
                  <a:schemeClr val="tx1"/>
                </a:solidFill>
                <a:latin typeface="Courier New Bold"/>
              </a:rPr>
              <a:t>  </a:t>
            </a:r>
            <a:r>
              <a:rPr lang="en-US" sz="1100" b="1" dirty="0" err="1">
                <a:solidFill>
                  <a:schemeClr val="tx1"/>
                </a:solidFill>
                <a:latin typeface="Courier New Bold"/>
              </a:rPr>
              <a:t>run_time</a:t>
            </a:r>
            <a:r>
              <a:rPr lang="en-US" sz="1100" b="1" dirty="0">
                <a:solidFill>
                  <a:schemeClr val="tx1"/>
                </a:solidFill>
                <a:latin typeface="Courier New Bold"/>
              </a:rPr>
              <a:t>  = </a:t>
            </a:r>
            <a:r>
              <a:rPr lang="en-US" sz="1100" b="1" dirty="0" err="1">
                <a:solidFill>
                  <a:schemeClr val="tx1"/>
                </a:solidFill>
                <a:latin typeface="Courier New Bold"/>
              </a:rPr>
              <a:t>wtime</a:t>
            </a:r>
            <a:r>
              <a:rPr lang="en-US" sz="1100" b="1" dirty="0">
                <a:solidFill>
                  <a:schemeClr val="tx1"/>
                </a:solidFill>
                <a:latin typeface="Courier New Bold"/>
              </a:rPr>
              <a:t>() - </a:t>
            </a:r>
            <a:r>
              <a:rPr lang="en-US" sz="1100" b="1" dirty="0" err="1">
                <a:solidFill>
                  <a:schemeClr val="tx1"/>
                </a:solidFill>
                <a:latin typeface="Courier New Bold"/>
              </a:rPr>
              <a:t>start_time</a:t>
            </a:r>
            <a:r>
              <a:rPr lang="en-US" sz="1100" b="1" dirty="0">
                <a:solidFill>
                  <a:schemeClr val="tx1"/>
                </a:solidFill>
                <a:latin typeface="Courier New Bold"/>
              </a:rPr>
              <a:t>;</a:t>
            </a:r>
          </a:p>
          <a:p>
            <a:endParaRPr lang="en-US" sz="1100" b="1" dirty="0">
              <a:solidFill>
                <a:schemeClr val="tx1"/>
              </a:solidFill>
              <a:latin typeface="Courier New Bold"/>
            </a:endParaRPr>
          </a:p>
          <a:p>
            <a:r>
              <a:rPr lang="en-GB" sz="1100" b="1" dirty="0">
                <a:latin typeface="Courier New Bold"/>
              </a:rPr>
              <a:t>  cl::copy(queue, </a:t>
            </a:r>
            <a:r>
              <a:rPr lang="en-GB" sz="1100" b="1" dirty="0" err="1">
                <a:latin typeface="Courier New Bold"/>
              </a:rPr>
              <a:t>d_c</a:t>
            </a:r>
            <a:r>
              <a:rPr lang="en-GB" sz="1100" b="1" dirty="0">
                <a:latin typeface="Courier New Bold"/>
              </a:rPr>
              <a:t>, begin(</a:t>
            </a:r>
            <a:r>
              <a:rPr lang="en-GB" sz="1100" b="1" dirty="0" err="1">
                <a:latin typeface="Courier New Bold"/>
              </a:rPr>
              <a:t>h_C</a:t>
            </a:r>
            <a:r>
              <a:rPr lang="en-GB" sz="1100" b="1" dirty="0">
                <a:latin typeface="Courier New Bold"/>
              </a:rPr>
              <a:t>), end(</a:t>
            </a:r>
            <a:r>
              <a:rPr lang="en-GB" sz="1100" b="1" dirty="0" err="1">
                <a:latin typeface="Courier New Bold"/>
              </a:rPr>
              <a:t>h_C</a:t>
            </a:r>
            <a:r>
              <a:rPr lang="en-GB" sz="1100" b="1" dirty="0">
                <a:latin typeface="Courier New Bold"/>
              </a:rPr>
              <a:t>));</a:t>
            </a:r>
          </a:p>
          <a:p>
            <a:endParaRPr lang="en-GB" sz="1100" b="1" dirty="0">
              <a:latin typeface="Courier New Bold"/>
            </a:endParaRPr>
          </a:p>
          <a:p>
            <a:r>
              <a:rPr lang="en-US" sz="1100" b="1" dirty="0">
                <a:solidFill>
                  <a:schemeClr val="tx1"/>
                </a:solidFill>
                <a:latin typeface="Courier New Bold"/>
              </a:rPr>
              <a:t>  results(</a:t>
            </a:r>
            <a:r>
              <a:rPr lang="en-US" sz="1100" b="1" dirty="0">
                <a:latin typeface="Courier New Bold"/>
              </a:rPr>
              <a:t>N</a:t>
            </a:r>
            <a:r>
              <a:rPr lang="en-US" sz="1100" b="1" dirty="0">
                <a:solidFill>
                  <a:schemeClr val="tx1"/>
                </a:solidFill>
                <a:latin typeface="Courier New Bold"/>
              </a:rPr>
              <a:t>, </a:t>
            </a:r>
            <a:r>
              <a:rPr lang="en-US" sz="1100" b="1" dirty="0" err="1">
                <a:solidFill>
                  <a:schemeClr val="tx1"/>
                </a:solidFill>
                <a:latin typeface="Courier New Bold"/>
              </a:rPr>
              <a:t>h_C</a:t>
            </a:r>
            <a:r>
              <a:rPr lang="en-US" sz="1100" b="1" dirty="0">
                <a:solidFill>
                  <a:schemeClr val="tx1"/>
                </a:solidFill>
                <a:latin typeface="Courier New Bold"/>
              </a:rPr>
              <a:t>, </a:t>
            </a:r>
            <a:r>
              <a:rPr lang="en-US" sz="1100" b="1" dirty="0" err="1">
                <a:solidFill>
                  <a:schemeClr val="tx1"/>
                </a:solidFill>
                <a:latin typeface="Courier New Bold"/>
              </a:rPr>
              <a:t>run_time</a:t>
            </a:r>
            <a:r>
              <a:rPr lang="en-US" sz="1100" b="1" dirty="0">
                <a:solidFill>
                  <a:schemeClr val="tx1"/>
                </a:solidFill>
                <a:latin typeface="Courier New Bold"/>
              </a:rPr>
              <a:t>);</a:t>
            </a:r>
          </a:p>
          <a:p>
            <a:r>
              <a:rPr lang="en-US" sz="1100" b="1" dirty="0">
                <a:solidFill>
                  <a:schemeClr val="tx1"/>
                </a:solidFill>
                <a:latin typeface="Courier New Bold"/>
              </a:rPr>
              <a:t>}</a:t>
            </a:r>
          </a:p>
        </p:txBody>
      </p:sp>
      <p:sp>
        <p:nvSpPr>
          <p:cNvPr id="2" name="Title 1"/>
          <p:cNvSpPr>
            <a:spLocks noGrp="1"/>
          </p:cNvSpPr>
          <p:nvPr>
            <p:ph type="title"/>
          </p:nvPr>
        </p:nvSpPr>
        <p:spPr>
          <a:xfrm>
            <a:off x="228600" y="147484"/>
            <a:ext cx="8648700" cy="617220"/>
          </a:xfrm>
        </p:spPr>
        <p:txBody>
          <a:bodyPr/>
          <a:lstStyle/>
          <a:p>
            <a:r>
              <a:rPr lang="en-US" sz="2800" dirty="0"/>
              <a:t>Matrix multiplication host program (C++ API)</a:t>
            </a:r>
          </a:p>
        </p:txBody>
      </p:sp>
      <p:sp>
        <p:nvSpPr>
          <p:cNvPr id="7" name="Rectangle 6"/>
          <p:cNvSpPr/>
          <p:nvPr/>
        </p:nvSpPr>
        <p:spPr>
          <a:xfrm>
            <a:off x="4714998" y="1328177"/>
            <a:ext cx="4429002" cy="276999"/>
          </a:xfrm>
          <a:prstGeom prst="rect">
            <a:avLst/>
          </a:prstGeom>
        </p:spPr>
        <p:txBody>
          <a:bodyPr wrap="square">
            <a:spAutoFit/>
          </a:bodyPr>
          <a:lstStyle/>
          <a:p>
            <a:endParaRPr lang="en-US" sz="1200" dirty="0">
              <a:solidFill>
                <a:schemeClr val="tx1"/>
              </a:solidFill>
            </a:endParaRPr>
          </a:p>
        </p:txBody>
      </p:sp>
      <p:sp>
        <p:nvSpPr>
          <p:cNvPr id="8" name="Rectangle 7"/>
          <p:cNvSpPr/>
          <p:nvPr/>
        </p:nvSpPr>
        <p:spPr>
          <a:xfrm>
            <a:off x="35496" y="1138673"/>
            <a:ext cx="4536504" cy="4832093"/>
          </a:xfrm>
          <a:prstGeom prst="rect">
            <a:avLst/>
          </a:prstGeom>
          <a:solidFill>
            <a:srgbClr val="FFFFFF"/>
          </a:solidFill>
        </p:spPr>
        <p:txBody>
          <a:bodyPr wrap="square">
            <a:spAutoFit/>
          </a:bodyPr>
          <a:lstStyle/>
          <a:p>
            <a:r>
              <a:rPr lang="en-US" sz="1100" b="1" dirty="0" err="1">
                <a:solidFill>
                  <a:schemeClr val="tx1"/>
                </a:solidFill>
                <a:latin typeface="Courier New Bold"/>
              </a:rPr>
              <a:t>int</a:t>
            </a:r>
            <a:r>
              <a:rPr lang="en-US" sz="1100" b="1" dirty="0">
                <a:solidFill>
                  <a:schemeClr val="tx1"/>
                </a:solidFill>
                <a:latin typeface="Courier New Bold"/>
              </a:rPr>
              <a:t> main(</a:t>
            </a:r>
            <a:r>
              <a:rPr lang="en-US" sz="1100" b="1" dirty="0" err="1">
                <a:solidFill>
                  <a:schemeClr val="tx1"/>
                </a:solidFill>
                <a:latin typeface="Courier New Bold"/>
              </a:rPr>
              <a:t>int</a:t>
            </a:r>
            <a:r>
              <a:rPr lang="en-US" sz="1100" b="1" dirty="0">
                <a:solidFill>
                  <a:schemeClr val="tx1"/>
                </a:solidFill>
                <a:latin typeface="Courier New Bold"/>
              </a:rPr>
              <a:t> </a:t>
            </a:r>
            <a:r>
              <a:rPr lang="en-US" sz="1100" b="1" dirty="0" err="1">
                <a:solidFill>
                  <a:schemeClr val="tx1"/>
                </a:solidFill>
                <a:latin typeface="Courier New Bold"/>
              </a:rPr>
              <a:t>argc</a:t>
            </a:r>
            <a:r>
              <a:rPr lang="en-US" sz="1100" b="1" dirty="0">
                <a:solidFill>
                  <a:schemeClr val="tx1"/>
                </a:solidFill>
                <a:latin typeface="Courier New Bold"/>
              </a:rPr>
              <a:t>, char *</a:t>
            </a:r>
            <a:r>
              <a:rPr lang="en-US" sz="1100" b="1" dirty="0" err="1">
                <a:solidFill>
                  <a:schemeClr val="tx1"/>
                </a:solidFill>
                <a:latin typeface="Courier New Bold"/>
              </a:rPr>
              <a:t>argv</a:t>
            </a:r>
            <a:r>
              <a:rPr lang="en-US" sz="1100" b="1" dirty="0">
                <a:solidFill>
                  <a:schemeClr val="tx1"/>
                </a:solidFill>
                <a:latin typeface="Courier New Bold"/>
              </a:rPr>
              <a:t>[])</a:t>
            </a:r>
          </a:p>
          <a:p>
            <a:r>
              <a:rPr lang="en-US" sz="1100" b="1" dirty="0">
                <a:solidFill>
                  <a:schemeClr val="tx1"/>
                </a:solidFill>
                <a:latin typeface="Courier New Bold"/>
              </a:rPr>
              <a:t>{</a:t>
            </a:r>
          </a:p>
          <a:p>
            <a:r>
              <a:rPr lang="en-US" sz="1100" b="1" dirty="0">
                <a:solidFill>
                  <a:schemeClr val="tx1"/>
                </a:solidFill>
                <a:latin typeface="Courier New Bold"/>
              </a:rPr>
              <a:t>  std::vector&lt;float&gt; </a:t>
            </a:r>
            <a:r>
              <a:rPr lang="en-US" sz="1100" b="1" dirty="0" err="1">
                <a:solidFill>
                  <a:schemeClr val="tx1"/>
                </a:solidFill>
                <a:latin typeface="Courier New Bold"/>
              </a:rPr>
              <a:t>h_A</a:t>
            </a:r>
            <a:r>
              <a:rPr lang="en-US" sz="1100" b="1" dirty="0">
                <a:solidFill>
                  <a:schemeClr val="tx1"/>
                </a:solidFill>
                <a:latin typeface="Courier New Bold"/>
              </a:rPr>
              <a:t>, </a:t>
            </a:r>
            <a:r>
              <a:rPr lang="en-US" sz="1100" b="1" dirty="0" err="1">
                <a:solidFill>
                  <a:schemeClr val="tx1"/>
                </a:solidFill>
                <a:latin typeface="Courier New Bold"/>
              </a:rPr>
              <a:t>h_B</a:t>
            </a:r>
            <a:r>
              <a:rPr lang="en-US" sz="1100" b="1" dirty="0">
                <a:solidFill>
                  <a:schemeClr val="tx1"/>
                </a:solidFill>
                <a:latin typeface="Courier New Bold"/>
              </a:rPr>
              <a:t>, </a:t>
            </a:r>
            <a:r>
              <a:rPr lang="en-US" sz="1100" b="1" dirty="0" err="1">
                <a:solidFill>
                  <a:schemeClr val="tx1"/>
                </a:solidFill>
                <a:latin typeface="Courier New Bold"/>
              </a:rPr>
              <a:t>h_C</a:t>
            </a:r>
            <a:r>
              <a:rPr lang="en-US" sz="1100" b="1" dirty="0">
                <a:solidFill>
                  <a:schemeClr val="tx1"/>
                </a:solidFill>
                <a:latin typeface="Courier New Bold"/>
              </a:rPr>
              <a:t>; // matrices</a:t>
            </a:r>
          </a:p>
          <a:p>
            <a:r>
              <a:rPr lang="en-US" sz="1100" b="1" dirty="0">
                <a:solidFill>
                  <a:schemeClr val="tx1"/>
                </a:solidFill>
                <a:latin typeface="Courier New Bold"/>
              </a:rPr>
              <a:t>  </a:t>
            </a:r>
            <a:r>
              <a:rPr lang="en-US" sz="1100" b="1" dirty="0" err="1">
                <a:solidFill>
                  <a:schemeClr val="tx1"/>
                </a:solidFill>
                <a:latin typeface="Courier New Bold"/>
              </a:rPr>
              <a:t>int</a:t>
            </a:r>
            <a:r>
              <a:rPr lang="en-US" sz="1100" b="1" dirty="0">
                <a:solidFill>
                  <a:schemeClr val="tx1"/>
                </a:solidFill>
                <a:latin typeface="Courier New Bold"/>
              </a:rPr>
              <a:t> N; // A[N][N],B[N][N],C[N][N]</a:t>
            </a:r>
          </a:p>
          <a:p>
            <a:r>
              <a:rPr lang="en-US" sz="1100" b="1" dirty="0">
                <a:solidFill>
                  <a:schemeClr val="tx1"/>
                </a:solidFill>
                <a:latin typeface="Courier New Bold"/>
              </a:rPr>
              <a:t>  </a:t>
            </a:r>
            <a:r>
              <a:rPr lang="en-US" sz="1100" b="1" dirty="0" err="1">
                <a:solidFill>
                  <a:schemeClr val="tx1"/>
                </a:solidFill>
                <a:latin typeface="Courier New Bold"/>
              </a:rPr>
              <a:t>int</a:t>
            </a:r>
            <a:r>
              <a:rPr lang="en-US" sz="1100" b="1" dirty="0">
                <a:solidFill>
                  <a:schemeClr val="tx1"/>
                </a:solidFill>
                <a:latin typeface="Courier New Bold"/>
              </a:rPr>
              <a:t> </a:t>
            </a:r>
            <a:r>
              <a:rPr lang="en-US" sz="1100" b="1" dirty="0" err="1">
                <a:solidFill>
                  <a:schemeClr val="tx1"/>
                </a:solidFill>
                <a:latin typeface="Courier New Bold"/>
              </a:rPr>
              <a:t>i</a:t>
            </a:r>
            <a:r>
              <a:rPr lang="en-US" sz="1100" b="1" dirty="0">
                <a:solidFill>
                  <a:schemeClr val="tx1"/>
                </a:solidFill>
                <a:latin typeface="Courier New Bold"/>
              </a:rPr>
              <a:t>, err; </a:t>
            </a:r>
          </a:p>
          <a:p>
            <a:r>
              <a:rPr lang="en-US" sz="1100" b="1" dirty="0">
                <a:solidFill>
                  <a:schemeClr val="tx1"/>
                </a:solidFill>
                <a:latin typeface="Courier New Bold"/>
              </a:rPr>
              <a:t>  </a:t>
            </a:r>
            <a:r>
              <a:rPr lang="en-US" sz="1100" b="1" dirty="0" err="1">
                <a:solidFill>
                  <a:schemeClr val="tx1"/>
                </a:solidFill>
                <a:latin typeface="Courier New Bold"/>
              </a:rPr>
              <a:t>int</a:t>
            </a:r>
            <a:r>
              <a:rPr lang="en-US" sz="1100" b="1" dirty="0">
                <a:solidFill>
                  <a:schemeClr val="tx1"/>
                </a:solidFill>
                <a:latin typeface="Courier New Bold"/>
              </a:rPr>
              <a:t> size; // </a:t>
            </a:r>
            <a:r>
              <a:rPr lang="en-US" sz="1100" b="1" dirty="0" err="1">
                <a:solidFill>
                  <a:schemeClr val="tx1"/>
                </a:solidFill>
                <a:latin typeface="Courier New Bold"/>
              </a:rPr>
              <a:t>num</a:t>
            </a:r>
            <a:r>
              <a:rPr lang="en-US" sz="1100" b="1" dirty="0">
                <a:solidFill>
                  <a:schemeClr val="tx1"/>
                </a:solidFill>
                <a:latin typeface="Courier New Bold"/>
              </a:rPr>
              <a:t> elements in each matrix</a:t>
            </a:r>
          </a:p>
          <a:p>
            <a:r>
              <a:rPr lang="en-US" sz="1100" b="1" dirty="0">
                <a:solidFill>
                  <a:schemeClr val="tx1"/>
                </a:solidFill>
                <a:latin typeface="Courier New Bold"/>
              </a:rPr>
              <a:t>  double </a:t>
            </a:r>
            <a:r>
              <a:rPr lang="en-US" sz="1100" b="1" dirty="0" err="1">
                <a:solidFill>
                  <a:schemeClr val="tx1"/>
                </a:solidFill>
                <a:latin typeface="Courier New Bold"/>
              </a:rPr>
              <a:t>start_time</a:t>
            </a:r>
            <a:r>
              <a:rPr lang="en-US" sz="1100" b="1" dirty="0">
                <a:solidFill>
                  <a:schemeClr val="tx1"/>
                </a:solidFill>
                <a:latin typeface="Courier New Bold"/>
              </a:rPr>
              <a:t>, </a:t>
            </a:r>
            <a:r>
              <a:rPr lang="en-US" sz="1100" b="1" dirty="0" err="1">
                <a:solidFill>
                  <a:schemeClr val="tx1"/>
                </a:solidFill>
                <a:latin typeface="Courier New Bold"/>
              </a:rPr>
              <a:t>run_time</a:t>
            </a:r>
            <a:r>
              <a:rPr lang="en-US" sz="1100" b="1" dirty="0">
                <a:solidFill>
                  <a:schemeClr val="tx1"/>
                </a:solidFill>
                <a:latin typeface="Courier New Bold"/>
              </a:rPr>
              <a:t>; // timing data</a:t>
            </a:r>
          </a:p>
          <a:p>
            <a:r>
              <a:rPr lang="en-US" sz="1100" b="1" dirty="0">
                <a:solidFill>
                  <a:schemeClr val="tx1"/>
                </a:solidFill>
                <a:latin typeface="Courier New Bold"/>
              </a:rPr>
              <a:t>  cl::Program program;</a:t>
            </a:r>
          </a:p>
          <a:p>
            <a:endParaRPr lang="en-US" sz="1100" b="1" dirty="0">
              <a:solidFill>
                <a:schemeClr val="tx1"/>
              </a:solidFill>
              <a:latin typeface="Courier New Bold"/>
            </a:endParaRPr>
          </a:p>
          <a:p>
            <a:r>
              <a:rPr lang="en-US" sz="1100" b="1" dirty="0">
                <a:solidFill>
                  <a:schemeClr val="tx1"/>
                </a:solidFill>
                <a:latin typeface="Courier New Bold"/>
              </a:rPr>
              <a:t>  N     = ORDER;</a:t>
            </a:r>
          </a:p>
          <a:p>
            <a:r>
              <a:rPr lang="en-US" sz="1100" b="1" dirty="0">
                <a:solidFill>
                  <a:schemeClr val="tx1"/>
                </a:solidFill>
                <a:latin typeface="Courier New Bold"/>
              </a:rPr>
              <a:t>  size  = N*N; </a:t>
            </a:r>
          </a:p>
          <a:p>
            <a:r>
              <a:rPr lang="en-US" sz="1100" b="1" dirty="0">
                <a:solidFill>
                  <a:schemeClr val="tx1"/>
                </a:solidFill>
                <a:latin typeface="Courier New Bold"/>
              </a:rPr>
              <a:t>  </a:t>
            </a:r>
            <a:r>
              <a:rPr lang="en-US" sz="1100" b="1" dirty="0" err="1">
                <a:solidFill>
                  <a:schemeClr val="tx1"/>
                </a:solidFill>
                <a:latin typeface="Courier New Bold"/>
              </a:rPr>
              <a:t>h_A</a:t>
            </a:r>
            <a:r>
              <a:rPr lang="en-US" sz="1100" b="1" dirty="0">
                <a:solidFill>
                  <a:schemeClr val="tx1"/>
                </a:solidFill>
                <a:latin typeface="Courier New Bold"/>
              </a:rPr>
              <a:t>   = std::vector&lt;float&gt;(size);</a:t>
            </a:r>
          </a:p>
          <a:p>
            <a:r>
              <a:rPr lang="en-US" sz="1100" b="1" dirty="0">
                <a:solidFill>
                  <a:schemeClr val="tx1"/>
                </a:solidFill>
                <a:latin typeface="Courier New Bold"/>
              </a:rPr>
              <a:t>  </a:t>
            </a:r>
            <a:r>
              <a:rPr lang="en-US" sz="1100" b="1" dirty="0" err="1">
                <a:solidFill>
                  <a:schemeClr val="tx1"/>
                </a:solidFill>
                <a:latin typeface="Courier New Bold"/>
              </a:rPr>
              <a:t>h_B</a:t>
            </a:r>
            <a:r>
              <a:rPr lang="en-US" sz="1100" b="1" dirty="0">
                <a:solidFill>
                  <a:schemeClr val="tx1"/>
                </a:solidFill>
                <a:latin typeface="Courier New Bold"/>
              </a:rPr>
              <a:t>   = std::vector&lt;float&gt;</a:t>
            </a:r>
            <a:r>
              <a:rPr lang="en-US" sz="1100" b="1" dirty="0">
                <a:latin typeface="Courier New Bold"/>
              </a:rPr>
              <a:t>(size)</a:t>
            </a:r>
            <a:r>
              <a:rPr lang="en-US" sz="1100" b="1" dirty="0">
                <a:solidFill>
                  <a:schemeClr val="tx1"/>
                </a:solidFill>
                <a:latin typeface="Courier New Bold"/>
              </a:rPr>
              <a:t>;</a:t>
            </a:r>
          </a:p>
          <a:p>
            <a:r>
              <a:rPr lang="en-US" sz="1100" b="1" dirty="0">
                <a:solidFill>
                  <a:schemeClr val="tx1"/>
                </a:solidFill>
                <a:latin typeface="Courier New Bold"/>
              </a:rPr>
              <a:t>  </a:t>
            </a:r>
            <a:r>
              <a:rPr lang="en-US" sz="1100" b="1" dirty="0" err="1">
                <a:solidFill>
                  <a:schemeClr val="tx1"/>
                </a:solidFill>
                <a:latin typeface="Courier New Bold"/>
              </a:rPr>
              <a:t>h_C</a:t>
            </a:r>
            <a:r>
              <a:rPr lang="en-US" sz="1100" b="1" dirty="0">
                <a:solidFill>
                  <a:schemeClr val="tx1"/>
                </a:solidFill>
                <a:latin typeface="Courier New Bold"/>
              </a:rPr>
              <a:t>   = std::vector&lt;float&gt;</a:t>
            </a:r>
            <a:r>
              <a:rPr lang="en-US" sz="1100" b="1" dirty="0">
                <a:latin typeface="Courier New Bold"/>
              </a:rPr>
              <a:t>(size)</a:t>
            </a:r>
            <a:r>
              <a:rPr lang="en-US" sz="1100" b="1" dirty="0">
                <a:solidFill>
                  <a:schemeClr val="tx1"/>
                </a:solidFill>
                <a:latin typeface="Courier New Bold"/>
              </a:rPr>
              <a:t>;</a:t>
            </a:r>
          </a:p>
          <a:p>
            <a:endParaRPr lang="en-US" sz="1100" b="1" dirty="0">
              <a:solidFill>
                <a:schemeClr val="tx1"/>
              </a:solidFill>
              <a:latin typeface="Courier New Bold"/>
            </a:endParaRPr>
          </a:p>
          <a:p>
            <a:r>
              <a:rPr lang="en-US" sz="1100" b="1" dirty="0">
                <a:solidFill>
                  <a:schemeClr val="tx1"/>
                </a:solidFill>
                <a:latin typeface="Courier New Bold"/>
              </a:rPr>
              <a:t>  </a:t>
            </a:r>
            <a:r>
              <a:rPr lang="en-US" sz="1100" b="1" dirty="0" err="1">
                <a:solidFill>
                  <a:schemeClr val="tx1"/>
                </a:solidFill>
                <a:latin typeface="Courier New Bold"/>
              </a:rPr>
              <a:t>initmat</a:t>
            </a:r>
            <a:r>
              <a:rPr lang="en-US" sz="1100" b="1" dirty="0">
                <a:solidFill>
                  <a:schemeClr val="tx1"/>
                </a:solidFill>
                <a:latin typeface="Courier New Bold"/>
              </a:rPr>
              <a:t>(N, </a:t>
            </a:r>
            <a:r>
              <a:rPr lang="en-US" sz="1100" b="1" dirty="0" err="1">
                <a:solidFill>
                  <a:schemeClr val="tx1"/>
                </a:solidFill>
                <a:latin typeface="Courier New Bold"/>
              </a:rPr>
              <a:t>h_A</a:t>
            </a:r>
            <a:r>
              <a:rPr lang="en-US" sz="1100" b="1" dirty="0">
                <a:solidFill>
                  <a:schemeClr val="tx1"/>
                </a:solidFill>
                <a:latin typeface="Courier New Bold"/>
              </a:rPr>
              <a:t>, </a:t>
            </a:r>
            <a:r>
              <a:rPr lang="en-US" sz="1100" b="1" dirty="0" err="1">
                <a:solidFill>
                  <a:schemeClr val="tx1"/>
                </a:solidFill>
                <a:latin typeface="Courier New Bold"/>
              </a:rPr>
              <a:t>h_B</a:t>
            </a:r>
            <a:r>
              <a:rPr lang="en-US" sz="1100" b="1" dirty="0">
                <a:solidFill>
                  <a:schemeClr val="tx1"/>
                </a:solidFill>
                <a:latin typeface="Courier New Bold"/>
              </a:rPr>
              <a:t>, </a:t>
            </a:r>
            <a:r>
              <a:rPr lang="en-US" sz="1100" b="1" dirty="0" err="1">
                <a:solidFill>
                  <a:schemeClr val="tx1"/>
                </a:solidFill>
                <a:latin typeface="Courier New Bold"/>
              </a:rPr>
              <a:t>h_C</a:t>
            </a:r>
            <a:r>
              <a:rPr lang="en-US" sz="1100" b="1" dirty="0">
                <a:solidFill>
                  <a:schemeClr val="tx1"/>
                </a:solidFill>
                <a:latin typeface="Courier New Bold"/>
              </a:rPr>
              <a:t>);</a:t>
            </a:r>
          </a:p>
          <a:p>
            <a:endParaRPr lang="en-US" sz="1100" b="1" dirty="0">
              <a:solidFill>
                <a:schemeClr val="tx1"/>
              </a:solidFill>
              <a:latin typeface="Courier New Bold"/>
            </a:endParaRPr>
          </a:p>
          <a:p>
            <a:r>
              <a:rPr lang="en-US" sz="1100" b="1" dirty="0">
                <a:solidFill>
                  <a:schemeClr val="tx1"/>
                </a:solidFill>
                <a:latin typeface="Courier New Bold"/>
              </a:rPr>
              <a:t>  // Compile for first kernel to setup program</a:t>
            </a:r>
          </a:p>
          <a:p>
            <a:r>
              <a:rPr lang="en-GB" sz="1100" b="1" dirty="0">
                <a:solidFill>
                  <a:schemeClr val="tx1"/>
                </a:solidFill>
                <a:latin typeface="Courier New Bold"/>
              </a:rPr>
              <a:t>  program = cl::Program(</a:t>
            </a:r>
            <a:r>
              <a:rPr lang="en-GB" sz="1100" b="1" dirty="0" err="1">
                <a:solidFill>
                  <a:schemeClr val="tx1"/>
                </a:solidFill>
                <a:latin typeface="Courier New Bold"/>
              </a:rPr>
              <a:t>C_elem_KernelSource</a:t>
            </a:r>
            <a:r>
              <a:rPr lang="en-GB" sz="1100" b="1" dirty="0">
                <a:solidFill>
                  <a:schemeClr val="tx1"/>
                </a:solidFill>
                <a:latin typeface="Courier New Bold"/>
              </a:rPr>
              <a:t>, true);</a:t>
            </a:r>
          </a:p>
          <a:p>
            <a:r>
              <a:rPr lang="en-GB" sz="1100" b="1" dirty="0">
                <a:solidFill>
                  <a:schemeClr val="tx1"/>
                </a:solidFill>
                <a:latin typeface="Courier New Bold"/>
              </a:rPr>
              <a:t>  Context context(CL_DEVICE_TYPE_DEFAULT);  </a:t>
            </a:r>
          </a:p>
          <a:p>
            <a:r>
              <a:rPr lang="en-GB" sz="1100" b="1" dirty="0">
                <a:solidFill>
                  <a:schemeClr val="tx1"/>
                </a:solidFill>
                <a:latin typeface="Courier New Bold"/>
              </a:rPr>
              <a:t>  cl::</a:t>
            </a:r>
            <a:r>
              <a:rPr lang="en-GB" sz="1100" b="1" dirty="0" err="1">
                <a:solidFill>
                  <a:schemeClr val="tx1"/>
                </a:solidFill>
                <a:latin typeface="Courier New Bold"/>
              </a:rPr>
              <a:t>CommandQueue</a:t>
            </a:r>
            <a:r>
              <a:rPr lang="en-GB" sz="1100" b="1" dirty="0">
                <a:solidFill>
                  <a:schemeClr val="tx1"/>
                </a:solidFill>
                <a:latin typeface="Courier New Bold"/>
              </a:rPr>
              <a:t> queue(context);</a:t>
            </a:r>
          </a:p>
          <a:p>
            <a:r>
              <a:rPr lang="en-GB" sz="1100" b="1" dirty="0">
                <a:latin typeface="Courier New Bold"/>
              </a:rPr>
              <a:t>  </a:t>
            </a:r>
            <a:r>
              <a:rPr lang="en-GB" sz="1100" b="1" dirty="0" err="1">
                <a:latin typeface="Courier New Bold"/>
              </a:rPr>
              <a:t>std</a:t>
            </a:r>
            <a:r>
              <a:rPr lang="en-GB" sz="1100" b="1" dirty="0">
                <a:latin typeface="Courier New Bold"/>
              </a:rPr>
              <a:t>::vector&lt;Device&gt; devices =</a:t>
            </a:r>
          </a:p>
          <a:p>
            <a:r>
              <a:rPr lang="en-GB" sz="1100" b="1" dirty="0">
                <a:latin typeface="Courier New Bold"/>
              </a:rPr>
              <a:t>      </a:t>
            </a:r>
            <a:r>
              <a:rPr lang="en-GB" sz="1100" b="1" dirty="0" err="1">
                <a:latin typeface="Courier New Bold"/>
              </a:rPr>
              <a:t>context.getInfo</a:t>
            </a:r>
            <a:r>
              <a:rPr lang="en-GB" sz="1100" b="1" dirty="0">
                <a:latin typeface="Courier New Bold"/>
              </a:rPr>
              <a:t>&lt;CL_CONTEXT_DEVICES</a:t>
            </a:r>
            <a:r>
              <a:rPr lang="en-GB" sz="1100" b="1" dirty="0">
                <a:solidFill>
                  <a:schemeClr val="tx1"/>
                </a:solidFill>
                <a:latin typeface="Courier New Bold"/>
              </a:rPr>
              <a:t>&gt;();</a:t>
            </a:r>
          </a:p>
          <a:p>
            <a:r>
              <a:rPr lang="en-GB" sz="1100" b="1" dirty="0">
                <a:solidFill>
                  <a:schemeClr val="tx1"/>
                </a:solidFill>
                <a:latin typeface="Courier New Bold"/>
              </a:rPr>
              <a:t>  cl::Device </a:t>
            </a:r>
            <a:r>
              <a:rPr lang="en-GB" sz="1100" b="1" dirty="0" err="1">
                <a:solidFill>
                  <a:schemeClr val="tx1"/>
                </a:solidFill>
                <a:latin typeface="Courier New Bold"/>
              </a:rPr>
              <a:t>device</a:t>
            </a:r>
            <a:r>
              <a:rPr lang="en-GB" sz="1100" b="1" dirty="0">
                <a:solidFill>
                  <a:schemeClr val="tx1"/>
                </a:solidFill>
                <a:latin typeface="Courier New Bold"/>
              </a:rPr>
              <a:t> = devices[0]; </a:t>
            </a:r>
          </a:p>
          <a:p>
            <a:r>
              <a:rPr lang="en-GB" sz="1100" b="1" dirty="0">
                <a:solidFill>
                  <a:schemeClr val="tx1"/>
                </a:solidFill>
                <a:latin typeface="Courier New Bold"/>
              </a:rPr>
              <a:t>  std::string s =  </a:t>
            </a:r>
          </a:p>
          <a:p>
            <a:r>
              <a:rPr lang="en-GB" sz="1100" b="1" dirty="0">
                <a:latin typeface="Courier New Bold"/>
              </a:rPr>
              <a:t>      </a:t>
            </a:r>
            <a:r>
              <a:rPr lang="en-GB" sz="1100" b="1" dirty="0" err="1">
                <a:solidFill>
                  <a:schemeClr val="tx1"/>
                </a:solidFill>
                <a:latin typeface="Courier New Bold"/>
              </a:rPr>
              <a:t>device.getInfo</a:t>
            </a:r>
            <a:r>
              <a:rPr lang="en-GB" sz="1100" b="1" dirty="0">
                <a:latin typeface="Courier New Bold"/>
              </a:rPr>
              <a:t>&lt;</a:t>
            </a:r>
            <a:r>
              <a:rPr lang="en-GB" sz="1100" b="1" dirty="0">
                <a:solidFill>
                  <a:schemeClr val="tx1"/>
                </a:solidFill>
                <a:latin typeface="Courier New Bold"/>
              </a:rPr>
              <a:t>CL_DEVICE_NAME&gt;();</a:t>
            </a:r>
          </a:p>
          <a:p>
            <a:r>
              <a:rPr lang="en-GB" sz="1100" b="1" dirty="0">
                <a:solidFill>
                  <a:schemeClr val="tx1"/>
                </a:solidFill>
                <a:latin typeface="Courier New Bold"/>
              </a:rPr>
              <a:t>  std::</a:t>
            </a:r>
            <a:r>
              <a:rPr lang="en-GB" sz="1100" b="1" dirty="0" err="1">
                <a:solidFill>
                  <a:schemeClr val="tx1"/>
                </a:solidFill>
                <a:latin typeface="Courier New Bold"/>
              </a:rPr>
              <a:t>cout</a:t>
            </a:r>
            <a:r>
              <a:rPr lang="en-GB" sz="1100" b="1" dirty="0">
                <a:solidFill>
                  <a:schemeClr val="tx1"/>
                </a:solidFill>
                <a:latin typeface="Courier New Bold"/>
              </a:rPr>
              <a:t> &lt;&lt; "\</a:t>
            </a:r>
            <a:r>
              <a:rPr lang="en-GB" sz="1100" b="1" dirty="0" err="1">
                <a:solidFill>
                  <a:schemeClr val="tx1"/>
                </a:solidFill>
                <a:latin typeface="Courier New Bold"/>
              </a:rPr>
              <a:t>nUsing</a:t>
            </a:r>
            <a:r>
              <a:rPr lang="en-GB" sz="1100" b="1" dirty="0">
                <a:solidFill>
                  <a:schemeClr val="tx1"/>
                </a:solidFill>
                <a:latin typeface="Courier New Bold"/>
              </a:rPr>
              <a:t> OpenCL Device ”</a:t>
            </a:r>
          </a:p>
          <a:p>
            <a:r>
              <a:rPr lang="en-GB" sz="1100" b="1" dirty="0">
                <a:latin typeface="Courier New Bold"/>
              </a:rPr>
              <a:t>           </a:t>
            </a:r>
            <a:r>
              <a:rPr lang="en-GB" sz="1100" b="1" dirty="0">
                <a:solidFill>
                  <a:schemeClr val="tx1"/>
                </a:solidFill>
                <a:latin typeface="Courier New Bold"/>
              </a:rPr>
              <a:t> &lt;&lt; s &lt;&lt; "\n";</a:t>
            </a:r>
            <a:endParaRPr lang="en-US" sz="1100" b="1" dirty="0">
              <a:solidFill>
                <a:schemeClr val="tx1"/>
              </a:solidFill>
              <a:latin typeface="Courier New Bold"/>
            </a:endParaRPr>
          </a:p>
        </p:txBody>
      </p:sp>
      <p:sp>
        <p:nvSpPr>
          <p:cNvPr id="24" name="Rectangle 23"/>
          <p:cNvSpPr/>
          <p:nvPr/>
        </p:nvSpPr>
        <p:spPr>
          <a:xfrm>
            <a:off x="4499992" y="4221088"/>
            <a:ext cx="4032448" cy="600164"/>
          </a:xfrm>
          <a:prstGeom prst="rect">
            <a:avLst/>
          </a:prstGeom>
          <a:solidFill>
            <a:schemeClr val="bg1"/>
          </a:solidFill>
          <a:ln w="22225">
            <a:solidFill>
              <a:schemeClr val="accent4"/>
            </a:solidFill>
          </a:ln>
          <a:effectLst/>
        </p:spPr>
        <p:txBody>
          <a:bodyPr wrap="square">
            <a:spAutoFit/>
          </a:bodyPr>
          <a:lstStyle/>
          <a:p>
            <a:r>
              <a:rPr lang="en-US" sz="1100" b="1" dirty="0" err="1">
                <a:latin typeface="Courier New Bold"/>
              </a:rPr>
              <a:t>krow</a:t>
            </a:r>
            <a:r>
              <a:rPr lang="en-US" sz="1100" b="1" dirty="0">
                <a:latin typeface="Courier New Bold"/>
              </a:rPr>
              <a:t>(cl::</a:t>
            </a:r>
            <a:r>
              <a:rPr lang="en-US" sz="1100" b="1" dirty="0" err="1">
                <a:latin typeface="Courier New Bold"/>
              </a:rPr>
              <a:t>EnqueueArgs</a:t>
            </a:r>
            <a:r>
              <a:rPr lang="en-US" sz="1100" b="1" dirty="0">
                <a:latin typeface="Courier New Bold"/>
              </a:rPr>
              <a:t>(queue</a:t>
            </a:r>
          </a:p>
          <a:p>
            <a:r>
              <a:rPr lang="en-US" sz="1100" b="1" dirty="0">
                <a:latin typeface="Courier New Bold"/>
              </a:rPr>
              <a:t>                     cl::</a:t>
            </a:r>
            <a:r>
              <a:rPr lang="en-US" sz="1100" b="1" dirty="0" err="1">
                <a:latin typeface="Courier New Bold"/>
              </a:rPr>
              <a:t>NDRange</a:t>
            </a:r>
            <a:r>
              <a:rPr lang="en-US" sz="1100" b="1" dirty="0">
                <a:latin typeface="Courier New Bold"/>
              </a:rPr>
              <a:t>(N)),</a:t>
            </a:r>
          </a:p>
          <a:p>
            <a:r>
              <a:rPr lang="en-US" sz="1100" b="1" dirty="0">
                <a:latin typeface="Courier New Bold"/>
              </a:rPr>
              <a:t>     N, </a:t>
            </a:r>
            <a:r>
              <a:rPr lang="en-US" sz="1100" b="1" dirty="0" err="1">
                <a:latin typeface="Courier New Bold"/>
              </a:rPr>
              <a:t>d_a</a:t>
            </a:r>
            <a:r>
              <a:rPr lang="en-US" sz="1100" b="1" dirty="0">
                <a:latin typeface="Courier New Bold"/>
              </a:rPr>
              <a:t>, </a:t>
            </a:r>
            <a:r>
              <a:rPr lang="en-US" sz="1100" b="1" dirty="0" err="1">
                <a:latin typeface="Courier New Bold"/>
              </a:rPr>
              <a:t>d_b</a:t>
            </a:r>
            <a:r>
              <a:rPr lang="en-US" sz="1100" b="1" dirty="0">
                <a:latin typeface="Courier New Bold"/>
              </a:rPr>
              <a:t>, </a:t>
            </a:r>
            <a:r>
              <a:rPr lang="en-US" sz="1100" b="1" dirty="0" err="1">
                <a:latin typeface="Courier New Bold"/>
              </a:rPr>
              <a:t>d_c</a:t>
            </a:r>
            <a:r>
              <a:rPr lang="en-US" sz="1100" b="1" dirty="0">
                <a:latin typeface="Courier New Bold"/>
              </a:rPr>
              <a:t>);</a:t>
            </a:r>
          </a:p>
        </p:txBody>
      </p:sp>
      <p:sp>
        <p:nvSpPr>
          <p:cNvPr id="23" name="TextBox 22"/>
          <p:cNvSpPr txBox="1"/>
          <p:nvPr/>
        </p:nvSpPr>
        <p:spPr>
          <a:xfrm>
            <a:off x="827584" y="2636912"/>
            <a:ext cx="7267698" cy="707886"/>
          </a:xfrm>
          <a:prstGeom prst="rect">
            <a:avLst/>
          </a:prstGeom>
          <a:solidFill>
            <a:schemeClr val="accent4"/>
          </a:solidFill>
          <a:ln>
            <a:noFill/>
          </a:ln>
        </p:spPr>
        <p:txBody>
          <a:bodyPr wrap="square" rtlCol="0">
            <a:spAutoFit/>
          </a:bodyPr>
          <a:lstStyle/>
          <a:p>
            <a:r>
              <a:rPr lang="en-US" sz="2000" dirty="0">
                <a:solidFill>
                  <a:schemeClr val="bg1"/>
                </a:solidFill>
              </a:rPr>
              <a:t>Changes to host program:</a:t>
            </a:r>
          </a:p>
          <a:p>
            <a:pPr marL="652463" lvl="1" indent="-457200">
              <a:buFont typeface="+mj-lt"/>
              <a:buAutoNum type="arabicPeriod"/>
            </a:pPr>
            <a:r>
              <a:rPr lang="en-US" sz="2000" dirty="0">
                <a:solidFill>
                  <a:schemeClr val="bg1"/>
                </a:solidFill>
              </a:rPr>
              <a:t>1D ND Range set to number of rows in the C matrix</a:t>
            </a:r>
          </a:p>
        </p:txBody>
      </p:sp>
      <p:sp>
        <p:nvSpPr>
          <p:cNvPr id="3" name="Slide Number Placeholder 2">
            <a:extLst>
              <a:ext uri="{FF2B5EF4-FFF2-40B4-BE49-F238E27FC236}">
                <a16:creationId xmlns:a16="http://schemas.microsoft.com/office/drawing/2014/main" id="{B4804B08-06ED-4D4D-8373-0B1CF55314F6}"/>
              </a:ext>
            </a:extLst>
          </p:cNvPr>
          <p:cNvSpPr>
            <a:spLocks noGrp="1"/>
          </p:cNvSpPr>
          <p:nvPr>
            <p:ph type="sldNum" sz="quarter" idx="12"/>
          </p:nvPr>
        </p:nvSpPr>
        <p:spPr/>
        <p:txBody>
          <a:bodyPr/>
          <a:lstStyle/>
          <a:p>
            <a:fld id="{10338BC4-165C-45BE-83FF-C9C7D8E962C5}" type="slidenum">
              <a:rPr lang="en-GB" smtClean="0"/>
              <a:pPr/>
              <a:t>127</a:t>
            </a:fld>
            <a:endParaRPr lang="en-GB"/>
          </a:p>
        </p:txBody>
      </p:sp>
    </p:spTree>
    <p:extLst>
      <p:ext uri="{BB962C8B-B14F-4D97-AF65-F5344CB8AC3E}">
        <p14:creationId xmlns:p14="http://schemas.microsoft.com/office/powerpoint/2010/main" val="4086133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anim calcmode="lin" valueType="num">
                                      <p:cBhvr>
                                        <p:cTn id="8" dur="500" fill="hold"/>
                                        <p:tgtEl>
                                          <p:spTgt spid="24"/>
                                        </p:tgtEl>
                                        <p:attrNameLst>
                                          <p:attrName>ppt_x</p:attrName>
                                        </p:attrNameLst>
                                      </p:cBhvr>
                                      <p:tavLst>
                                        <p:tav tm="0">
                                          <p:val>
                                            <p:strVal val="#ppt_x"/>
                                          </p:val>
                                        </p:tav>
                                        <p:tav tm="100000">
                                          <p:val>
                                            <p:strVal val="#ppt_x"/>
                                          </p:val>
                                        </p:tav>
                                      </p:tavLst>
                                    </p:anim>
                                    <p:anim calcmode="lin" valueType="num">
                                      <p:cBhvr>
                                        <p:cTn id="9" dur="500" fill="hold"/>
                                        <p:tgtEl>
                                          <p:spTgt spid="24"/>
                                        </p:tgtEl>
                                        <p:attrNameLst>
                                          <p:attrName>ppt_y</p:attrName>
                                        </p:attrNameLst>
                                      </p:cBhvr>
                                      <p:tavLst>
                                        <p:tav tm="0">
                                          <p:val>
                                            <p:strVal val="#ppt_y+.1"/>
                                          </p:val>
                                        </p:tav>
                                        <p:tav tm="100000">
                                          <p:val>
                                            <p:strVal val="#ppt_y"/>
                                          </p:val>
                                        </p:tav>
                                      </p:tavLst>
                                    </p:anim>
                                  </p:childTnLst>
                                </p:cTn>
                              </p:par>
                              <p:par>
                                <p:cTn id="10" presetID="9" presetClass="entr" presetSubtype="0" fill="hold" grpId="0" nodeType="with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dissolve">
                                      <p:cBhvr>
                                        <p:cTn id="12"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3" grpId="0" animBg="1"/>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Matrix multiplication performance</a:t>
            </a:r>
          </a:p>
        </p:txBody>
      </p:sp>
      <p:sp>
        <p:nvSpPr>
          <p:cNvPr id="3" name="Content Placeholder 2"/>
          <p:cNvSpPr>
            <a:spLocks noGrp="1"/>
          </p:cNvSpPr>
          <p:nvPr>
            <p:ph idx="1"/>
          </p:nvPr>
        </p:nvSpPr>
        <p:spPr>
          <a:xfrm>
            <a:off x="179512" y="1600201"/>
            <a:ext cx="8784976" cy="820688"/>
          </a:xfrm>
        </p:spPr>
        <p:txBody>
          <a:bodyPr>
            <a:normAutofit/>
          </a:bodyPr>
          <a:lstStyle/>
          <a:p>
            <a:r>
              <a:rPr lang="en-GB" dirty="0"/>
              <a:t>Matrices are stored in global memory.</a:t>
            </a:r>
          </a:p>
        </p:txBody>
      </p:sp>
      <p:graphicFrame>
        <p:nvGraphicFramePr>
          <p:cNvPr id="5" name="Table 4"/>
          <p:cNvGraphicFramePr>
            <a:graphicFrameLocks noGrp="1"/>
          </p:cNvGraphicFramePr>
          <p:nvPr>
            <p:extLst>
              <p:ext uri="{D42A27DB-BD31-4B8C-83A1-F6EECF244321}">
                <p14:modId xmlns:p14="http://schemas.microsoft.com/office/powerpoint/2010/main" val="1767102725"/>
              </p:ext>
            </p:extLst>
          </p:nvPr>
        </p:nvGraphicFramePr>
        <p:xfrm>
          <a:off x="611560" y="2636912"/>
          <a:ext cx="7920879" cy="1844040"/>
        </p:xfrm>
        <a:graphic>
          <a:graphicData uri="http://schemas.openxmlformats.org/drawingml/2006/table">
            <a:tbl>
              <a:tblPr firstRow="1" bandRow="1">
                <a:tableStyleId>{9D7B26C5-4107-4FEC-AEDC-1716B250A1EF}</a:tableStyleId>
              </a:tblPr>
              <a:tblGrid>
                <a:gridCol w="4248472">
                  <a:extLst>
                    <a:ext uri="{9D8B030D-6E8A-4147-A177-3AD203B41FA5}">
                      <a16:colId xmlns:a16="http://schemas.microsoft.com/office/drawing/2014/main" val="20000"/>
                    </a:ext>
                  </a:extLst>
                </a:gridCol>
                <a:gridCol w="1872208">
                  <a:extLst>
                    <a:ext uri="{9D8B030D-6E8A-4147-A177-3AD203B41FA5}">
                      <a16:colId xmlns:a16="http://schemas.microsoft.com/office/drawing/2014/main" val="20001"/>
                    </a:ext>
                  </a:extLst>
                </a:gridCol>
                <a:gridCol w="1800199">
                  <a:extLst>
                    <a:ext uri="{9D8B030D-6E8A-4147-A177-3AD203B41FA5}">
                      <a16:colId xmlns:a16="http://schemas.microsoft.com/office/drawing/2014/main" val="20002"/>
                    </a:ext>
                  </a:extLst>
                </a:gridCol>
              </a:tblGrid>
              <a:tr h="185420">
                <a:tc rowSpan="2">
                  <a:txBody>
                    <a:bodyPr/>
                    <a:lstStyle/>
                    <a:p>
                      <a:r>
                        <a:rPr lang="en-GB" dirty="0"/>
                        <a:t>Case</a:t>
                      </a:r>
                    </a:p>
                  </a:txBody>
                  <a:tcPr/>
                </a:tc>
                <a:tc gridSpan="2">
                  <a:txBody>
                    <a:bodyPr/>
                    <a:lstStyle/>
                    <a:p>
                      <a:pPr algn="ctr"/>
                      <a:r>
                        <a:rPr lang="en-GB" dirty="0"/>
                        <a:t>GFLOP/s</a:t>
                      </a:r>
                    </a:p>
                  </a:txBody>
                  <a:tcPr anchor="ctr">
                    <a:lnB w="12700" cap="flat" cmpd="sng" algn="ctr">
                      <a:noFill/>
                      <a:prstDash val="solid"/>
                      <a:round/>
                      <a:headEnd type="none" w="med" len="med"/>
                      <a:tailEnd type="none" w="med" len="med"/>
                    </a:lnB>
                  </a:tcPr>
                </a:tc>
                <a:tc hMerge="1">
                  <a:txBody>
                    <a:bodyPr/>
                    <a:lstStyle/>
                    <a:p>
                      <a:endParaRPr lang="en-GB" dirty="0"/>
                    </a:p>
                  </a:txBody>
                  <a:tcPr/>
                </a:tc>
                <a:extLst>
                  <a:ext uri="{0D108BD9-81ED-4DB2-BD59-A6C34878D82A}">
                    <a16:rowId xmlns:a16="http://schemas.microsoft.com/office/drawing/2014/main" val="10000"/>
                  </a:ext>
                </a:extLst>
              </a:tr>
              <a:tr h="185420">
                <a:tc vMerge="1">
                  <a:txBody>
                    <a:bodyPr/>
                    <a:lstStyle/>
                    <a:p>
                      <a:endParaRPr lang="en-GB"/>
                    </a:p>
                  </a:txBody>
                  <a:tcPr/>
                </a:tc>
                <a:tc>
                  <a:txBody>
                    <a:bodyPr/>
                    <a:lstStyle/>
                    <a:p>
                      <a:pPr algn="ctr"/>
                      <a:r>
                        <a:rPr lang="en-GB" dirty="0"/>
                        <a:t>CPU</a:t>
                      </a:r>
                    </a:p>
                  </a:txBody>
                  <a:tcPr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GPU</a:t>
                      </a:r>
                    </a:p>
                  </a:txBody>
                  <a:tcPr anchor="ct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70840">
                <a:tc>
                  <a:txBody>
                    <a:bodyPr/>
                    <a:lstStyle/>
                    <a:p>
                      <a:r>
                        <a:rPr lang="en-GB" dirty="0"/>
                        <a:t>Sequential C (not OpenCL)</a:t>
                      </a:r>
                    </a:p>
                  </a:txBody>
                  <a:tcPr>
                    <a:lnB w="12700" cap="flat" cmpd="sng" algn="ctr">
                      <a:solidFill>
                        <a:schemeClr val="tx1"/>
                      </a:solidFill>
                      <a:prstDash val="solid"/>
                      <a:round/>
                      <a:headEnd type="none" w="med" len="med"/>
                      <a:tailEnd type="none" w="med" len="med"/>
                    </a:lnB>
                    <a:solidFill>
                      <a:schemeClr val="tx1">
                        <a:alpha val="20000"/>
                      </a:schemeClr>
                    </a:solidFill>
                  </a:tcPr>
                </a:tc>
                <a:tc>
                  <a:txBody>
                    <a:bodyPr/>
                    <a:lstStyle/>
                    <a:p>
                      <a:pPr algn="ctr"/>
                      <a:r>
                        <a:rPr lang="en-GB" dirty="0"/>
                        <a:t>0.85</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20000"/>
                      </a:schemeClr>
                    </a:solidFill>
                  </a:tcPr>
                </a:tc>
                <a:tc>
                  <a:txBody>
                    <a:bodyPr/>
                    <a:lstStyle/>
                    <a:p>
                      <a:pPr algn="ctr"/>
                      <a:r>
                        <a:rPr lang="en-GB" dirty="0"/>
                        <a:t>N/A</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20000"/>
                      </a:schemeClr>
                    </a:solidFill>
                  </a:tcPr>
                </a:tc>
                <a:extLst>
                  <a:ext uri="{0D108BD9-81ED-4DB2-BD59-A6C34878D82A}">
                    <a16:rowId xmlns:a16="http://schemas.microsoft.com/office/drawing/2014/main" val="10002"/>
                  </a:ext>
                </a:extLst>
              </a:tr>
              <a:tr h="370840">
                <a:tc>
                  <a:txBody>
                    <a:bodyPr/>
                    <a:lstStyle/>
                    <a:p>
                      <a:r>
                        <a:rPr lang="en-GB" dirty="0"/>
                        <a:t>C(</a:t>
                      </a:r>
                      <a:r>
                        <a:rPr lang="en-GB" dirty="0" err="1"/>
                        <a:t>i,j</a:t>
                      </a:r>
                      <a:r>
                        <a:rPr lang="en-GB" dirty="0"/>
                        <a:t>) per work-item, all global</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111.8</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70.3</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70840">
                <a:tc>
                  <a:txBody>
                    <a:bodyPr/>
                    <a:lstStyle/>
                    <a:p>
                      <a:r>
                        <a:rPr lang="en-GB" dirty="0"/>
                        <a:t>C row per work-item, all global</a:t>
                      </a:r>
                    </a:p>
                  </a:txBody>
                  <a:tcPr>
                    <a:lnT w="12700" cap="flat" cmpd="sng" algn="ctr">
                      <a:solidFill>
                        <a:schemeClr val="tx1"/>
                      </a:solidFill>
                      <a:prstDash val="solid"/>
                      <a:round/>
                      <a:headEnd type="none" w="med" len="med"/>
                      <a:tailEnd type="none" w="med" len="med"/>
                    </a:lnT>
                    <a:solidFill>
                      <a:schemeClr val="tx1">
                        <a:alpha val="20000"/>
                      </a:schemeClr>
                    </a:solidFill>
                  </a:tcPr>
                </a:tc>
                <a:tc>
                  <a:txBody>
                    <a:bodyPr/>
                    <a:lstStyle/>
                    <a:p>
                      <a:pPr algn="ctr"/>
                      <a:r>
                        <a:rPr lang="en-GB" dirty="0"/>
                        <a:t>61.8</a:t>
                      </a:r>
                    </a:p>
                  </a:txBody>
                  <a:tcPr anchor="ctr">
                    <a:lnT w="12700" cap="flat" cmpd="sng" algn="ctr">
                      <a:solidFill>
                        <a:schemeClr val="tx1"/>
                      </a:solidFill>
                      <a:prstDash val="solid"/>
                      <a:round/>
                      <a:headEnd type="none" w="med" len="med"/>
                      <a:tailEnd type="none" w="med" len="med"/>
                    </a:lnT>
                    <a:solidFill>
                      <a:schemeClr val="tx1">
                        <a:alpha val="20000"/>
                      </a:schemeClr>
                    </a:solidFill>
                  </a:tcPr>
                </a:tc>
                <a:tc>
                  <a:txBody>
                    <a:bodyPr/>
                    <a:lstStyle/>
                    <a:p>
                      <a:pPr algn="ctr"/>
                      <a:r>
                        <a:rPr lang="en-GB" dirty="0"/>
                        <a:t>9.1</a:t>
                      </a:r>
                    </a:p>
                  </a:txBody>
                  <a:tcPr anchor="ctr">
                    <a:lnT w="12700" cap="flat" cmpd="sng" algn="ctr">
                      <a:solidFill>
                        <a:schemeClr val="tx1"/>
                      </a:solidFill>
                      <a:prstDash val="solid"/>
                      <a:round/>
                      <a:headEnd type="none" w="med" len="med"/>
                      <a:tailEnd type="none" w="med" len="med"/>
                    </a:lnT>
                    <a:solidFill>
                      <a:schemeClr val="tx1">
                        <a:alpha val="20000"/>
                      </a:schemeClr>
                    </a:solidFill>
                  </a:tcPr>
                </a:tc>
                <a:extLst>
                  <a:ext uri="{0D108BD9-81ED-4DB2-BD59-A6C34878D82A}">
                    <a16:rowId xmlns:a16="http://schemas.microsoft.com/office/drawing/2014/main" val="10004"/>
                  </a:ext>
                </a:extLst>
              </a:tr>
            </a:tbl>
          </a:graphicData>
        </a:graphic>
      </p:graphicFrame>
      <p:sp>
        <p:nvSpPr>
          <p:cNvPr id="7" name="Content Placeholder 7"/>
          <p:cNvSpPr txBox="1">
            <a:spLocks/>
          </p:cNvSpPr>
          <p:nvPr/>
        </p:nvSpPr>
        <p:spPr>
          <a:xfrm>
            <a:off x="107504" y="6453336"/>
            <a:ext cx="4861484" cy="51835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1200" dirty="0"/>
              <a:t>Third party names are the property of their owners.</a:t>
            </a:r>
          </a:p>
        </p:txBody>
      </p:sp>
      <p:sp>
        <p:nvSpPr>
          <p:cNvPr id="8" name="TextBox 7"/>
          <p:cNvSpPr txBox="1"/>
          <p:nvPr/>
        </p:nvSpPr>
        <p:spPr>
          <a:xfrm>
            <a:off x="3851920" y="5877272"/>
            <a:ext cx="5219510" cy="1200329"/>
          </a:xfrm>
          <a:prstGeom prst="rect">
            <a:avLst/>
          </a:prstGeom>
          <a:noFill/>
        </p:spPr>
        <p:txBody>
          <a:bodyPr wrap="square" rtlCol="0">
            <a:spAutoFit/>
          </a:bodyPr>
          <a:lstStyle/>
          <a:p>
            <a:r>
              <a:rPr lang="en-GB" dirty="0">
                <a:solidFill>
                  <a:schemeClr val="accent1"/>
                </a:solidFill>
              </a:rPr>
              <a:t>These  are not official benchmark results.  You may observe completely different results should you run these tests on your own system.</a:t>
            </a:r>
          </a:p>
          <a:p>
            <a:endParaRPr lang="en-GB" dirty="0">
              <a:solidFill>
                <a:schemeClr val="accent1"/>
              </a:solidFill>
            </a:endParaRPr>
          </a:p>
        </p:txBody>
      </p:sp>
      <p:sp>
        <p:nvSpPr>
          <p:cNvPr id="4" name="TextBox 3"/>
          <p:cNvSpPr txBox="1"/>
          <p:nvPr/>
        </p:nvSpPr>
        <p:spPr>
          <a:xfrm>
            <a:off x="5436096" y="4490526"/>
            <a:ext cx="2842445" cy="461665"/>
          </a:xfrm>
          <a:prstGeom prst="rect">
            <a:avLst/>
          </a:prstGeom>
          <a:noFill/>
        </p:spPr>
        <p:txBody>
          <a:bodyPr wrap="none" rtlCol="0">
            <a:spAutoFit/>
          </a:bodyPr>
          <a:lstStyle/>
          <a:p>
            <a:r>
              <a:rPr lang="en-GB" sz="2400" dirty="0">
                <a:solidFill>
                  <a:schemeClr val="accent3"/>
                </a:solidFill>
              </a:rPr>
              <a:t>This hasn’t helped.</a:t>
            </a:r>
          </a:p>
        </p:txBody>
      </p:sp>
      <p:sp>
        <p:nvSpPr>
          <p:cNvPr id="12" name="TextBox 11">
            <a:extLst>
              <a:ext uri="{FF2B5EF4-FFF2-40B4-BE49-F238E27FC236}">
                <a16:creationId xmlns:a16="http://schemas.microsoft.com/office/drawing/2014/main" id="{37E59A25-A789-9C45-B00F-2B78195D56C3}"/>
              </a:ext>
            </a:extLst>
          </p:cNvPr>
          <p:cNvSpPr txBox="1"/>
          <p:nvPr/>
        </p:nvSpPr>
        <p:spPr>
          <a:xfrm>
            <a:off x="73134" y="5172870"/>
            <a:ext cx="8892480" cy="646331"/>
          </a:xfrm>
          <a:prstGeom prst="rect">
            <a:avLst/>
          </a:prstGeom>
          <a:noFill/>
        </p:spPr>
        <p:txBody>
          <a:bodyPr wrap="square" rtlCol="0">
            <a:spAutoFit/>
          </a:bodyPr>
          <a:lstStyle/>
          <a:p>
            <a:r>
              <a:rPr lang="en-GB" dirty="0"/>
              <a:t>Device is NVIDIA® Tesla® P100 GPU with 56 compute units, 3,584 PEs</a:t>
            </a:r>
          </a:p>
          <a:p>
            <a:r>
              <a:rPr lang="en-GB" dirty="0"/>
              <a:t>Device is 2x Intel® Xeon® CPU, E5-2695 v4 @ 2.1GHz</a:t>
            </a:r>
          </a:p>
        </p:txBody>
      </p:sp>
      <p:sp>
        <p:nvSpPr>
          <p:cNvPr id="6" name="Slide Number Placeholder 5">
            <a:extLst>
              <a:ext uri="{FF2B5EF4-FFF2-40B4-BE49-F238E27FC236}">
                <a16:creationId xmlns:a16="http://schemas.microsoft.com/office/drawing/2014/main" id="{EACF0643-39A2-EE49-80E9-000091617238}"/>
              </a:ext>
            </a:extLst>
          </p:cNvPr>
          <p:cNvSpPr>
            <a:spLocks noGrp="1"/>
          </p:cNvSpPr>
          <p:nvPr>
            <p:ph type="sldNum" sz="quarter" idx="12"/>
          </p:nvPr>
        </p:nvSpPr>
        <p:spPr/>
        <p:txBody>
          <a:bodyPr/>
          <a:lstStyle/>
          <a:p>
            <a:fld id="{10338BC4-165C-45BE-83FF-C9C7D8E962C5}" type="slidenum">
              <a:rPr lang="en-GB" smtClean="0"/>
              <a:pPr/>
              <a:t>128</a:t>
            </a:fld>
            <a:endParaRPr lang="en-GB"/>
          </a:p>
        </p:txBody>
      </p:sp>
    </p:spTree>
    <p:extLst>
      <p:ext uri="{BB962C8B-B14F-4D97-AF65-F5344CB8AC3E}">
        <p14:creationId xmlns:p14="http://schemas.microsoft.com/office/powerpoint/2010/main" val="303445769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07504" y="197768"/>
            <a:ext cx="8928992" cy="1143000"/>
          </a:xfrm>
        </p:spPr>
        <p:txBody>
          <a:bodyPr>
            <a:normAutofit/>
          </a:bodyPr>
          <a:lstStyle/>
          <a:p>
            <a:r>
              <a:rPr lang="en-GB" dirty="0"/>
              <a:t>Optimizing matrix multiplication</a:t>
            </a:r>
          </a:p>
        </p:txBody>
      </p:sp>
      <p:sp>
        <p:nvSpPr>
          <p:cNvPr id="5" name="Content Placeholder 4"/>
          <p:cNvSpPr>
            <a:spLocks noGrp="1"/>
          </p:cNvSpPr>
          <p:nvPr>
            <p:ph idx="1"/>
          </p:nvPr>
        </p:nvSpPr>
        <p:spPr>
          <a:xfrm>
            <a:off x="123702" y="1700808"/>
            <a:ext cx="8784976" cy="2161135"/>
          </a:xfrm>
        </p:spPr>
        <p:txBody>
          <a:bodyPr>
            <a:noAutofit/>
          </a:bodyPr>
          <a:lstStyle/>
          <a:p>
            <a:r>
              <a:rPr lang="en-GB" sz="2400" dirty="0"/>
              <a:t>Notice that, in one row of C, each element reuses the same row of A.</a:t>
            </a:r>
          </a:p>
          <a:p>
            <a:r>
              <a:rPr lang="en-GB" sz="2400" dirty="0"/>
              <a:t>Let’s copy that row of A from global memory into private memory of the work-item that’s (exclusively) using it, to avoid the overhead of loading it from global memory for each C(</a:t>
            </a:r>
            <a:r>
              <a:rPr lang="en-GB" sz="2400" dirty="0" err="1"/>
              <a:t>i,j</a:t>
            </a:r>
            <a:r>
              <a:rPr lang="en-GB" sz="2400" dirty="0"/>
              <a:t>) computation.</a:t>
            </a:r>
          </a:p>
        </p:txBody>
      </p:sp>
      <p:sp>
        <p:nvSpPr>
          <p:cNvPr id="8" name="Rectangle 5"/>
          <p:cNvSpPr>
            <a:spLocks noChangeArrowheads="1"/>
          </p:cNvSpPr>
          <p:nvPr/>
        </p:nvSpPr>
        <p:spPr bwMode="auto">
          <a:xfrm>
            <a:off x="4279030" y="4299331"/>
            <a:ext cx="1150938" cy="1079500"/>
          </a:xfrm>
          <a:prstGeom prst="rect">
            <a:avLst/>
          </a:prstGeom>
          <a:noFill/>
          <a:ln w="12700">
            <a:solidFill>
              <a:schemeClr val="tx1"/>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9" name="Text Box 6"/>
          <p:cNvSpPr txBox="1">
            <a:spLocks noChangeArrowheads="1"/>
          </p:cNvSpPr>
          <p:nvPr/>
        </p:nvSpPr>
        <p:spPr bwMode="auto">
          <a:xfrm>
            <a:off x="3670623" y="4641873"/>
            <a:ext cx="541337" cy="461665"/>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2400" b="1" dirty="0">
                <a:latin typeface="Arial" charset="0"/>
                <a:ea typeface="MS PGothic"/>
                <a:cs typeface="Arial"/>
                <a:sym typeface="Myriad Set Text" charset="0"/>
              </a:rPr>
              <a:t>=</a:t>
            </a:r>
          </a:p>
        </p:txBody>
      </p:sp>
      <p:sp>
        <p:nvSpPr>
          <p:cNvPr id="11" name="Text Box 8"/>
          <p:cNvSpPr txBox="1">
            <a:spLocks noChangeArrowheads="1"/>
          </p:cNvSpPr>
          <p:nvPr/>
        </p:nvSpPr>
        <p:spPr bwMode="auto">
          <a:xfrm>
            <a:off x="5494271" y="4641873"/>
            <a:ext cx="163512" cy="461665"/>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2400" b="1" dirty="0">
                <a:latin typeface="Arial" charset="0"/>
                <a:ea typeface="MS PGothic"/>
                <a:cs typeface="Arial"/>
                <a:sym typeface="Myriad Set Text" charset="0"/>
              </a:rPr>
              <a:t>x</a:t>
            </a:r>
          </a:p>
        </p:txBody>
      </p:sp>
      <p:sp>
        <p:nvSpPr>
          <p:cNvPr id="13" name="Rectangle 10"/>
          <p:cNvSpPr>
            <a:spLocks noChangeArrowheads="1"/>
          </p:cNvSpPr>
          <p:nvPr/>
        </p:nvSpPr>
        <p:spPr bwMode="auto">
          <a:xfrm>
            <a:off x="4279030" y="4743831"/>
            <a:ext cx="1150938" cy="127000"/>
          </a:xfrm>
          <a:prstGeom prst="rect">
            <a:avLst/>
          </a:prstGeom>
          <a:solidFill>
            <a:srgbClr val="FC0128"/>
          </a:solidFill>
          <a:ln w="12700">
            <a:solidFill>
              <a:srgbClr val="000000"/>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15" name="Text Box 12"/>
          <p:cNvSpPr txBox="1">
            <a:spLocks noChangeArrowheads="1"/>
          </p:cNvSpPr>
          <p:nvPr/>
        </p:nvSpPr>
        <p:spPr bwMode="auto">
          <a:xfrm>
            <a:off x="4347322" y="4426345"/>
            <a:ext cx="676275" cy="307777"/>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1400">
                <a:latin typeface="+mj-lt"/>
                <a:ea typeface="MS PGothic"/>
                <a:cs typeface="Arial"/>
                <a:sym typeface="Myriad Set Text" charset="0"/>
              </a:rPr>
              <a:t>A(i,:)</a:t>
            </a:r>
          </a:p>
        </p:txBody>
      </p:sp>
      <p:sp>
        <p:nvSpPr>
          <p:cNvPr id="16" name="Rectangle 13"/>
          <p:cNvSpPr>
            <a:spLocks noChangeArrowheads="1"/>
          </p:cNvSpPr>
          <p:nvPr/>
        </p:nvSpPr>
        <p:spPr bwMode="auto">
          <a:xfrm>
            <a:off x="5828433" y="4299331"/>
            <a:ext cx="1152525" cy="1079500"/>
          </a:xfrm>
          <a:prstGeom prst="rect">
            <a:avLst/>
          </a:prstGeom>
          <a:noFill/>
          <a:ln w="12700">
            <a:solidFill>
              <a:schemeClr val="tx1"/>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17" name="Rectangle 14"/>
          <p:cNvSpPr>
            <a:spLocks noChangeArrowheads="1"/>
          </p:cNvSpPr>
          <p:nvPr/>
        </p:nvSpPr>
        <p:spPr bwMode="auto">
          <a:xfrm>
            <a:off x="6057030" y="4299331"/>
            <a:ext cx="134938" cy="1079500"/>
          </a:xfrm>
          <a:prstGeom prst="rect">
            <a:avLst/>
          </a:prstGeom>
          <a:solidFill>
            <a:srgbClr val="FC0128"/>
          </a:solidFill>
          <a:ln w="12700">
            <a:solidFill>
              <a:srgbClr val="000000"/>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18" name="Text Box 15"/>
          <p:cNvSpPr txBox="1">
            <a:spLocks noChangeArrowheads="1"/>
          </p:cNvSpPr>
          <p:nvPr/>
        </p:nvSpPr>
        <p:spPr bwMode="auto">
          <a:xfrm>
            <a:off x="6242768" y="4680345"/>
            <a:ext cx="677862" cy="307777"/>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1400">
                <a:latin typeface="+mj-lt"/>
                <a:ea typeface="MS PGothic"/>
                <a:cs typeface="Arial"/>
                <a:sym typeface="Myriad Set Text" charset="0"/>
              </a:rPr>
              <a:t>B(:,j)</a:t>
            </a:r>
          </a:p>
        </p:txBody>
      </p:sp>
      <p:sp>
        <p:nvSpPr>
          <p:cNvPr id="19" name="Rectangle 16"/>
          <p:cNvSpPr>
            <a:spLocks noChangeArrowheads="1"/>
          </p:cNvSpPr>
          <p:nvPr/>
        </p:nvSpPr>
        <p:spPr bwMode="auto">
          <a:xfrm>
            <a:off x="2253449" y="4299331"/>
            <a:ext cx="1150938" cy="1079500"/>
          </a:xfrm>
          <a:prstGeom prst="rect">
            <a:avLst/>
          </a:prstGeom>
          <a:noFill/>
          <a:ln w="12700">
            <a:solidFill>
              <a:schemeClr val="tx1"/>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21" name="Text Box 18"/>
          <p:cNvSpPr txBox="1">
            <a:spLocks noChangeArrowheads="1"/>
          </p:cNvSpPr>
          <p:nvPr/>
        </p:nvSpPr>
        <p:spPr bwMode="auto">
          <a:xfrm>
            <a:off x="2439187" y="4489845"/>
            <a:ext cx="677862" cy="307777"/>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1400" dirty="0">
                <a:latin typeface="+mj-lt"/>
                <a:ea typeface="MS PGothic"/>
                <a:cs typeface="Arial"/>
                <a:sym typeface="Myriad Set Text" charset="0"/>
              </a:rPr>
              <a:t>C(</a:t>
            </a:r>
            <a:r>
              <a:rPr lang="en-US" sz="1400" dirty="0" err="1">
                <a:latin typeface="+mj-lt"/>
                <a:ea typeface="MS PGothic"/>
                <a:cs typeface="Arial"/>
                <a:sym typeface="Myriad Set Text" charset="0"/>
              </a:rPr>
              <a:t>i,j</a:t>
            </a:r>
            <a:r>
              <a:rPr lang="en-US" sz="1400" dirty="0">
                <a:latin typeface="+mj-lt"/>
                <a:ea typeface="MS PGothic"/>
                <a:cs typeface="Arial"/>
                <a:sym typeface="Myriad Set Text" charset="0"/>
              </a:rPr>
              <a:t>)</a:t>
            </a:r>
          </a:p>
        </p:txBody>
      </p:sp>
      <p:sp>
        <p:nvSpPr>
          <p:cNvPr id="22" name="TextBox 21"/>
          <p:cNvSpPr txBox="1"/>
          <p:nvPr/>
        </p:nvSpPr>
        <p:spPr>
          <a:xfrm>
            <a:off x="3059832" y="5831105"/>
            <a:ext cx="3289784" cy="701731"/>
          </a:xfrm>
          <a:prstGeom prst="rect">
            <a:avLst/>
          </a:prstGeom>
          <a:noFill/>
        </p:spPr>
        <p:txBody>
          <a:bodyPr wrap="square" rtlCol="0">
            <a:spAutoFit/>
          </a:bodyPr>
          <a:lstStyle/>
          <a:p>
            <a:pPr algn="ctr" fontAlgn="base">
              <a:lnSpc>
                <a:spcPct val="99000"/>
              </a:lnSpc>
              <a:spcBef>
                <a:spcPct val="0"/>
              </a:spcBef>
              <a:spcAft>
                <a:spcPct val="0"/>
              </a:spcAft>
            </a:pPr>
            <a:r>
              <a:rPr lang="en-US" sz="2000" b="1" dirty="0">
                <a:latin typeface="+mj-lt"/>
                <a:ea typeface="ヒラギノ角ゴ ProN W3" charset="-128"/>
                <a:cs typeface="Arial"/>
                <a:sym typeface="Myriad Set Text" charset="0"/>
              </a:rPr>
              <a:t>Private memory of each work-item</a:t>
            </a:r>
          </a:p>
        </p:txBody>
      </p:sp>
      <p:sp>
        <p:nvSpPr>
          <p:cNvPr id="24" name="Rectangle 10"/>
          <p:cNvSpPr>
            <a:spLocks noChangeArrowheads="1"/>
          </p:cNvSpPr>
          <p:nvPr/>
        </p:nvSpPr>
        <p:spPr bwMode="auto">
          <a:xfrm>
            <a:off x="2253449" y="4750575"/>
            <a:ext cx="1150938" cy="127000"/>
          </a:xfrm>
          <a:prstGeom prst="rect">
            <a:avLst/>
          </a:prstGeom>
          <a:solidFill>
            <a:srgbClr val="FC0128"/>
          </a:solidFill>
          <a:ln w="12700">
            <a:solidFill>
              <a:srgbClr val="000000"/>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25" name="Rectangle 9"/>
          <p:cNvSpPr>
            <a:spLocks noChangeArrowheads="1"/>
          </p:cNvSpPr>
          <p:nvPr/>
        </p:nvSpPr>
        <p:spPr bwMode="auto">
          <a:xfrm>
            <a:off x="2593461" y="4748701"/>
            <a:ext cx="136525" cy="127000"/>
          </a:xfrm>
          <a:prstGeom prst="rect">
            <a:avLst/>
          </a:prstGeom>
          <a:solidFill>
            <a:schemeClr val="accent2"/>
          </a:solidFill>
          <a:ln w="12700">
            <a:solidFill>
              <a:srgbClr val="000000"/>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2" name="Oval 1"/>
          <p:cNvSpPr/>
          <p:nvPr/>
        </p:nvSpPr>
        <p:spPr>
          <a:xfrm>
            <a:off x="4144114" y="4489845"/>
            <a:ext cx="1513669" cy="61369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6" name="Straight Arrow Connector 5"/>
          <p:cNvCxnSpPr>
            <a:stCxn id="22" idx="0"/>
            <a:endCxn id="2" idx="4"/>
          </p:cNvCxnSpPr>
          <p:nvPr/>
        </p:nvCxnSpPr>
        <p:spPr>
          <a:xfrm flipV="1">
            <a:off x="4704724" y="5103538"/>
            <a:ext cx="196225" cy="727567"/>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09FD9EE4-2F87-F34E-A396-F43458BD6E5D}"/>
              </a:ext>
            </a:extLst>
          </p:cNvPr>
          <p:cNvSpPr>
            <a:spLocks noGrp="1"/>
          </p:cNvSpPr>
          <p:nvPr>
            <p:ph type="sldNum" sz="quarter" idx="12"/>
          </p:nvPr>
        </p:nvSpPr>
        <p:spPr/>
        <p:txBody>
          <a:bodyPr/>
          <a:lstStyle/>
          <a:p>
            <a:fld id="{10338BC4-165C-45BE-83FF-C9C7D8E962C5}" type="slidenum">
              <a:rPr lang="en-GB" smtClean="0"/>
              <a:pPr/>
              <a:t>129</a:t>
            </a:fld>
            <a:endParaRPr lang="en-GB"/>
          </a:p>
        </p:txBody>
      </p:sp>
    </p:spTree>
    <p:extLst>
      <p:ext uri="{BB962C8B-B14F-4D97-AF65-F5344CB8AC3E}">
        <p14:creationId xmlns:p14="http://schemas.microsoft.com/office/powerpoint/2010/main" val="30536688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Setting up with AMD CPU</a:t>
            </a:r>
          </a:p>
        </p:txBody>
      </p:sp>
      <p:sp>
        <p:nvSpPr>
          <p:cNvPr id="3" name="Content Placeholder 2"/>
          <p:cNvSpPr>
            <a:spLocks noGrp="1"/>
          </p:cNvSpPr>
          <p:nvPr>
            <p:ph idx="1"/>
          </p:nvPr>
        </p:nvSpPr>
        <p:spPr>
          <a:xfrm>
            <a:off x="179512" y="1600200"/>
            <a:ext cx="8856984" cy="5069160"/>
          </a:xfrm>
        </p:spPr>
        <p:txBody>
          <a:bodyPr>
            <a:normAutofit fontScale="85000" lnSpcReduction="10000"/>
          </a:bodyPr>
          <a:lstStyle/>
          <a:p>
            <a:r>
              <a:rPr lang="en-GB" dirty="0"/>
              <a:t>Download the AMD APP SDK from their website</a:t>
            </a:r>
          </a:p>
          <a:p>
            <a:r>
              <a:rPr lang="en-GB" dirty="0"/>
              <a:t>Extract with </a:t>
            </a:r>
            <a:r>
              <a:rPr lang="en-GB" b="1" dirty="0">
                <a:solidFill>
                  <a:schemeClr val="accent6">
                    <a:lumMod val="75000"/>
                  </a:schemeClr>
                </a:solidFill>
                <a:latin typeface="Courier New Bold"/>
                <a:cs typeface="Courier New Bold"/>
              </a:rPr>
              <a:t>tar -</a:t>
            </a:r>
            <a:r>
              <a:rPr lang="en-GB" b="1" dirty="0" err="1">
                <a:solidFill>
                  <a:schemeClr val="accent6">
                    <a:lumMod val="75000"/>
                  </a:schemeClr>
                </a:solidFill>
                <a:latin typeface="Courier New Bold"/>
                <a:cs typeface="Courier New Bold"/>
              </a:rPr>
              <a:t>zxf</a:t>
            </a:r>
            <a:r>
              <a:rPr lang="en-GB" b="1" dirty="0">
                <a:solidFill>
                  <a:schemeClr val="accent6">
                    <a:lumMod val="75000"/>
                  </a:schemeClr>
                </a:solidFill>
                <a:latin typeface="Courier New Bold"/>
                <a:cs typeface="Courier New Bold"/>
              </a:rPr>
              <a:t> </a:t>
            </a:r>
            <a:r>
              <a:rPr lang="en-GB" b="1" dirty="0" err="1">
                <a:solidFill>
                  <a:schemeClr val="accent6">
                    <a:lumMod val="75000"/>
                  </a:schemeClr>
                </a:solidFill>
                <a:latin typeface="Courier New Bold"/>
                <a:cs typeface="Courier New Bold"/>
              </a:rPr>
              <a:t>file.tar.gz</a:t>
            </a:r>
            <a:endParaRPr lang="en-GB" b="1" dirty="0">
              <a:solidFill>
                <a:schemeClr val="accent6">
                  <a:lumMod val="75000"/>
                </a:schemeClr>
              </a:solidFill>
              <a:latin typeface="Courier New Bold"/>
              <a:cs typeface="Courier New Bold"/>
            </a:endParaRPr>
          </a:p>
          <a:p>
            <a:r>
              <a:rPr lang="en-GB" dirty="0"/>
              <a:t>Install with</a:t>
            </a:r>
          </a:p>
          <a:p>
            <a:pPr lvl="1"/>
            <a:r>
              <a:rPr lang="en-GB" b="1" dirty="0" err="1">
                <a:solidFill>
                  <a:schemeClr val="accent6">
                    <a:lumMod val="75000"/>
                  </a:schemeClr>
                </a:solidFill>
                <a:latin typeface="Courier New Bold"/>
                <a:cs typeface="Courier New Bold"/>
              </a:rPr>
              <a:t>sudo</a:t>
            </a:r>
            <a:r>
              <a:rPr lang="en-GB" b="1" dirty="0">
                <a:solidFill>
                  <a:schemeClr val="accent6">
                    <a:lumMod val="75000"/>
                  </a:schemeClr>
                </a:solidFill>
                <a:latin typeface="Courier New Bold"/>
                <a:cs typeface="Courier New Bold"/>
              </a:rPr>
              <a:t> ./Install*.sh</a:t>
            </a:r>
          </a:p>
          <a:p>
            <a:r>
              <a:rPr lang="en-GB" dirty="0"/>
              <a:t>Create symbolic links to the library and includes</a:t>
            </a:r>
          </a:p>
          <a:p>
            <a:pPr lvl="1"/>
            <a:r>
              <a:rPr lang="en-GB" sz="2400" b="1" dirty="0" err="1">
                <a:solidFill>
                  <a:schemeClr val="accent6">
                    <a:lumMod val="75000"/>
                  </a:schemeClr>
                </a:solidFill>
                <a:latin typeface="Courier New Bold"/>
                <a:cs typeface="Courier New Bold"/>
              </a:rPr>
              <a:t>sudo</a:t>
            </a:r>
            <a:r>
              <a:rPr lang="en-GB" sz="2400" b="1" dirty="0">
                <a:solidFill>
                  <a:schemeClr val="accent6">
                    <a:lumMod val="75000"/>
                  </a:schemeClr>
                </a:solidFill>
                <a:latin typeface="Courier New Bold"/>
                <a:cs typeface="Courier New Bold"/>
              </a:rPr>
              <a:t> </a:t>
            </a:r>
            <a:r>
              <a:rPr lang="en-GB" sz="2400" b="1" dirty="0" err="1">
                <a:solidFill>
                  <a:schemeClr val="accent6">
                    <a:lumMod val="75000"/>
                  </a:schemeClr>
                </a:solidFill>
                <a:latin typeface="Courier New Bold"/>
                <a:cs typeface="Courier New Bold"/>
              </a:rPr>
              <a:t>ln</a:t>
            </a:r>
            <a:r>
              <a:rPr lang="en-GB" sz="2400" b="1" dirty="0">
                <a:solidFill>
                  <a:schemeClr val="accent6">
                    <a:lumMod val="75000"/>
                  </a:schemeClr>
                </a:solidFill>
                <a:latin typeface="Courier New Bold"/>
                <a:cs typeface="Courier New Bold"/>
              </a:rPr>
              <a:t> –s /opt/AMDAPP/lib/x86_64/* /</a:t>
            </a:r>
            <a:r>
              <a:rPr lang="en-GB" sz="2400" b="1" dirty="0" err="1">
                <a:solidFill>
                  <a:schemeClr val="accent6">
                    <a:lumMod val="75000"/>
                  </a:schemeClr>
                </a:solidFill>
                <a:latin typeface="Courier New Bold"/>
                <a:cs typeface="Courier New Bold"/>
              </a:rPr>
              <a:t>usr</a:t>
            </a:r>
            <a:r>
              <a:rPr lang="en-GB" sz="2400" b="1" dirty="0">
                <a:solidFill>
                  <a:schemeClr val="accent6">
                    <a:lumMod val="75000"/>
                  </a:schemeClr>
                </a:solidFill>
                <a:latin typeface="Courier New Bold"/>
                <a:cs typeface="Courier New Bold"/>
              </a:rPr>
              <a:t>/local/lib</a:t>
            </a:r>
          </a:p>
          <a:p>
            <a:pPr lvl="1"/>
            <a:r>
              <a:rPr lang="en-GB" sz="2400" b="1" dirty="0" err="1">
                <a:solidFill>
                  <a:schemeClr val="accent6">
                    <a:lumMod val="75000"/>
                  </a:schemeClr>
                </a:solidFill>
                <a:latin typeface="Courier New Bold"/>
                <a:cs typeface="Courier New Bold"/>
              </a:rPr>
              <a:t>sudo</a:t>
            </a:r>
            <a:r>
              <a:rPr lang="en-GB" sz="2400" b="1" dirty="0">
                <a:solidFill>
                  <a:schemeClr val="accent6">
                    <a:lumMod val="75000"/>
                  </a:schemeClr>
                </a:solidFill>
                <a:latin typeface="Courier New Bold"/>
                <a:cs typeface="Courier New Bold"/>
              </a:rPr>
              <a:t> </a:t>
            </a:r>
            <a:r>
              <a:rPr lang="en-GB" sz="2400" b="1" dirty="0" err="1">
                <a:solidFill>
                  <a:schemeClr val="accent6">
                    <a:lumMod val="75000"/>
                  </a:schemeClr>
                </a:solidFill>
                <a:latin typeface="Courier New Bold"/>
                <a:cs typeface="Courier New Bold"/>
              </a:rPr>
              <a:t>ln</a:t>
            </a:r>
            <a:r>
              <a:rPr lang="en-GB" sz="2400" b="1" dirty="0">
                <a:solidFill>
                  <a:schemeClr val="accent6">
                    <a:lumMod val="75000"/>
                  </a:schemeClr>
                </a:solidFill>
                <a:latin typeface="Courier New Bold"/>
                <a:cs typeface="Courier New Bold"/>
              </a:rPr>
              <a:t> –s /opt/AMDAPP/include/* /</a:t>
            </a:r>
            <a:r>
              <a:rPr lang="en-GB" sz="2400" b="1" dirty="0" err="1">
                <a:solidFill>
                  <a:schemeClr val="accent6">
                    <a:lumMod val="75000"/>
                  </a:schemeClr>
                </a:solidFill>
                <a:latin typeface="Courier New Bold"/>
                <a:cs typeface="Courier New Bold"/>
              </a:rPr>
              <a:t>usr</a:t>
            </a:r>
            <a:r>
              <a:rPr lang="en-GB" sz="2400" b="1" dirty="0">
                <a:solidFill>
                  <a:schemeClr val="accent6">
                    <a:lumMod val="75000"/>
                  </a:schemeClr>
                </a:solidFill>
                <a:latin typeface="Courier New Bold"/>
                <a:cs typeface="Courier New Bold"/>
              </a:rPr>
              <a:t>/local/include</a:t>
            </a:r>
          </a:p>
          <a:p>
            <a:r>
              <a:rPr lang="en-GB" dirty="0"/>
              <a:t>Update linker paths</a:t>
            </a:r>
          </a:p>
          <a:p>
            <a:pPr lvl="1"/>
            <a:r>
              <a:rPr lang="en-GB" b="1" dirty="0" err="1">
                <a:solidFill>
                  <a:schemeClr val="accent6">
                    <a:lumMod val="75000"/>
                  </a:schemeClr>
                </a:solidFill>
                <a:latin typeface="Courier New Bold"/>
                <a:cs typeface="Courier New Bold"/>
              </a:rPr>
              <a:t>sudo</a:t>
            </a:r>
            <a:r>
              <a:rPr lang="en-GB" b="1" dirty="0">
                <a:solidFill>
                  <a:schemeClr val="accent6">
                    <a:lumMod val="75000"/>
                  </a:schemeClr>
                </a:solidFill>
                <a:latin typeface="Courier New Bold"/>
                <a:cs typeface="Courier New Bold"/>
              </a:rPr>
              <a:t> </a:t>
            </a:r>
            <a:r>
              <a:rPr lang="en-GB" b="1" dirty="0" err="1">
                <a:solidFill>
                  <a:schemeClr val="accent6">
                    <a:lumMod val="75000"/>
                  </a:schemeClr>
                </a:solidFill>
                <a:latin typeface="Courier New Bold"/>
                <a:cs typeface="Courier New Bold"/>
              </a:rPr>
              <a:t>ldconfig</a:t>
            </a:r>
            <a:endParaRPr lang="en-GB" b="1" dirty="0">
              <a:solidFill>
                <a:schemeClr val="accent6">
                  <a:lumMod val="75000"/>
                </a:schemeClr>
              </a:solidFill>
              <a:latin typeface="Courier New Bold"/>
              <a:cs typeface="Courier New Bold"/>
            </a:endParaRPr>
          </a:p>
          <a:p>
            <a:r>
              <a:rPr lang="en-GB" dirty="0"/>
              <a:t>Reboot and run </a:t>
            </a:r>
            <a:r>
              <a:rPr lang="en-GB" b="1" dirty="0" err="1">
                <a:solidFill>
                  <a:schemeClr val="accent6">
                    <a:lumMod val="75000"/>
                  </a:schemeClr>
                </a:solidFill>
                <a:latin typeface="Courier New Bold"/>
                <a:cs typeface="Courier New Bold"/>
              </a:rPr>
              <a:t>clinfo</a:t>
            </a:r>
            <a:endParaRPr lang="en-GB" b="1" dirty="0">
              <a:solidFill>
                <a:schemeClr val="accent6">
                  <a:lumMod val="75000"/>
                </a:schemeClr>
              </a:solidFill>
              <a:latin typeface="Courier New Bold"/>
              <a:cs typeface="Courier New Bold"/>
            </a:endParaRPr>
          </a:p>
          <a:p>
            <a:pPr lvl="1"/>
            <a:r>
              <a:rPr lang="en-GB" dirty="0"/>
              <a:t>Your CPU should be listed</a:t>
            </a:r>
          </a:p>
        </p:txBody>
      </p:sp>
      <p:sp>
        <p:nvSpPr>
          <p:cNvPr id="4" name="Slide Number Placeholder 3">
            <a:extLst>
              <a:ext uri="{FF2B5EF4-FFF2-40B4-BE49-F238E27FC236}">
                <a16:creationId xmlns:a16="http://schemas.microsoft.com/office/drawing/2014/main" id="{5823CF6F-03EA-5442-9948-9BAA81CBE1A3}"/>
              </a:ext>
            </a:extLst>
          </p:cNvPr>
          <p:cNvSpPr>
            <a:spLocks noGrp="1"/>
          </p:cNvSpPr>
          <p:nvPr>
            <p:ph type="sldNum" sz="quarter" idx="12"/>
          </p:nvPr>
        </p:nvSpPr>
        <p:spPr/>
        <p:txBody>
          <a:bodyPr/>
          <a:lstStyle/>
          <a:p>
            <a:fld id="{10338BC4-165C-45BE-83FF-C9C7D8E962C5}" type="slidenum">
              <a:rPr lang="en-GB" smtClean="0"/>
              <a:pPr/>
              <a:t>13</a:t>
            </a:fld>
            <a:endParaRPr lang="en-GB"/>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90264"/>
            <a:ext cx="8928992" cy="1143000"/>
          </a:xfrm>
        </p:spPr>
        <p:txBody>
          <a:bodyPr>
            <a:noAutofit/>
          </a:bodyPr>
          <a:lstStyle/>
          <a:p>
            <a:r>
              <a:rPr lang="en-GB" sz="3200" dirty="0"/>
              <a:t>Matrix multiplication: OpenCL kernel (3/3)</a:t>
            </a:r>
          </a:p>
        </p:txBody>
      </p:sp>
      <p:sp>
        <p:nvSpPr>
          <p:cNvPr id="3" name="Content Placeholder 2"/>
          <p:cNvSpPr>
            <a:spLocks noGrp="1"/>
          </p:cNvSpPr>
          <p:nvPr>
            <p:ph idx="1"/>
          </p:nvPr>
        </p:nvSpPr>
        <p:spPr>
          <a:xfrm>
            <a:off x="72008" y="1052736"/>
            <a:ext cx="3923928" cy="4556075"/>
          </a:xfrm>
        </p:spPr>
        <p:txBody>
          <a:bodyPr>
            <a:noAutofit/>
          </a:bodyPr>
          <a:lstStyle/>
          <a:p>
            <a:pPr marL="0" indent="0">
              <a:buNone/>
            </a:pPr>
            <a:r>
              <a:rPr lang="en-GB" sz="1800" b="1" dirty="0">
                <a:solidFill>
                  <a:schemeClr val="accent4"/>
                </a:solidFill>
                <a:latin typeface="Courier New Bold"/>
              </a:rPr>
              <a:t>__kernel </a:t>
            </a:r>
            <a:r>
              <a:rPr lang="en-GB" sz="1800" b="1" dirty="0">
                <a:solidFill>
                  <a:schemeClr val="accent2"/>
                </a:solidFill>
                <a:latin typeface="Courier New Bold"/>
              </a:rPr>
              <a:t>void</a:t>
            </a:r>
            <a:r>
              <a:rPr lang="en-GB" sz="1800" b="1" dirty="0">
                <a:latin typeface="Courier New Bold"/>
              </a:rPr>
              <a:t> </a:t>
            </a:r>
            <a:r>
              <a:rPr lang="en-GB" sz="1800" b="1" dirty="0" err="1">
                <a:solidFill>
                  <a:schemeClr val="tx2">
                    <a:lumMod val="75000"/>
                  </a:schemeClr>
                </a:solidFill>
                <a:latin typeface="Courier New Bold"/>
              </a:rPr>
              <a:t>mmul</a:t>
            </a:r>
            <a:r>
              <a:rPr lang="en-GB" sz="1800" b="1" dirty="0">
                <a:latin typeface="Courier New Bold"/>
              </a:rPr>
              <a:t>(</a:t>
            </a:r>
          </a:p>
          <a:p>
            <a:pPr marL="0" indent="0">
              <a:buNone/>
            </a:pPr>
            <a:r>
              <a:rPr lang="en-GB" sz="1800" b="1" dirty="0">
                <a:solidFill>
                  <a:schemeClr val="accent2"/>
                </a:solidFill>
                <a:latin typeface="Courier New Bold"/>
              </a:rPr>
              <a:t>    </a:t>
            </a:r>
            <a:r>
              <a:rPr lang="en-GB" sz="1800" b="1" dirty="0" err="1">
                <a:solidFill>
                  <a:schemeClr val="accent2"/>
                </a:solidFill>
                <a:latin typeface="Courier New Bold"/>
              </a:rPr>
              <a:t>const</a:t>
            </a:r>
            <a:r>
              <a:rPr lang="en-GB" sz="1800" b="1" dirty="0">
                <a:solidFill>
                  <a:schemeClr val="accent2"/>
                </a:solidFill>
                <a:latin typeface="Courier New Bold"/>
              </a:rPr>
              <a:t> </a:t>
            </a:r>
            <a:r>
              <a:rPr lang="en-GB" sz="1800" b="1" dirty="0" err="1">
                <a:solidFill>
                  <a:schemeClr val="accent2"/>
                </a:solidFill>
                <a:latin typeface="Courier New Bold"/>
              </a:rPr>
              <a:t>int</a:t>
            </a:r>
            <a:r>
              <a:rPr lang="en-GB" sz="1800" b="1" dirty="0">
                <a:solidFill>
                  <a:schemeClr val="accent2"/>
                </a:solidFill>
                <a:latin typeface="Courier New Bold"/>
              </a:rPr>
              <a:t> </a:t>
            </a:r>
            <a:r>
              <a:rPr lang="en-GB" sz="1800" b="1" dirty="0">
                <a:latin typeface="Courier New Bold"/>
              </a:rPr>
              <a:t>N,</a:t>
            </a:r>
          </a:p>
          <a:p>
            <a:pPr marL="0" indent="0">
              <a:buNone/>
            </a:pPr>
            <a:r>
              <a:rPr lang="en-GB" sz="1800" b="1" dirty="0">
                <a:solidFill>
                  <a:schemeClr val="accent4"/>
                </a:solidFill>
                <a:latin typeface="Courier New Bold"/>
              </a:rPr>
              <a:t>    __global </a:t>
            </a:r>
            <a:r>
              <a:rPr lang="en-GB" sz="1800" b="1" dirty="0">
                <a:solidFill>
                  <a:schemeClr val="accent2"/>
                </a:solidFill>
                <a:latin typeface="Courier New Bold"/>
              </a:rPr>
              <a:t>float</a:t>
            </a:r>
            <a:r>
              <a:rPr lang="en-GB" sz="1800" b="1" dirty="0">
                <a:latin typeface="Courier New Bold"/>
              </a:rPr>
              <a:t> *A,</a:t>
            </a:r>
          </a:p>
          <a:p>
            <a:pPr marL="0" indent="0">
              <a:buNone/>
            </a:pPr>
            <a:r>
              <a:rPr lang="en-GB" sz="1800" b="1" dirty="0">
                <a:solidFill>
                  <a:schemeClr val="accent4"/>
                </a:solidFill>
                <a:latin typeface="Courier New Bold"/>
              </a:rPr>
              <a:t>    __global </a:t>
            </a:r>
            <a:r>
              <a:rPr lang="en-GB" sz="1800" b="1" dirty="0">
                <a:solidFill>
                  <a:schemeClr val="accent2"/>
                </a:solidFill>
                <a:latin typeface="Courier New Bold"/>
              </a:rPr>
              <a:t>float</a:t>
            </a:r>
            <a:r>
              <a:rPr lang="en-GB" sz="1800" b="1" dirty="0">
                <a:latin typeface="Courier New Bold"/>
              </a:rPr>
              <a:t> *B,</a:t>
            </a:r>
          </a:p>
          <a:p>
            <a:pPr marL="0" indent="0">
              <a:buNone/>
            </a:pPr>
            <a:r>
              <a:rPr lang="en-GB" sz="1800" b="1" dirty="0">
                <a:solidFill>
                  <a:schemeClr val="accent4"/>
                </a:solidFill>
                <a:latin typeface="Courier New Bold"/>
              </a:rPr>
              <a:t>    __global </a:t>
            </a:r>
            <a:r>
              <a:rPr lang="en-GB" sz="1800" b="1" dirty="0">
                <a:solidFill>
                  <a:schemeClr val="accent2"/>
                </a:solidFill>
                <a:latin typeface="Courier New Bold"/>
              </a:rPr>
              <a:t>float</a:t>
            </a:r>
            <a:r>
              <a:rPr lang="en-GB" sz="1800" b="1" dirty="0">
                <a:latin typeface="Courier New Bold"/>
              </a:rPr>
              <a:t> *C)</a:t>
            </a:r>
          </a:p>
          <a:p>
            <a:pPr marL="0" indent="0">
              <a:buNone/>
            </a:pPr>
            <a:r>
              <a:rPr lang="en-GB" sz="1800" b="1" dirty="0">
                <a:latin typeface="Courier New Bold"/>
              </a:rPr>
              <a:t>{</a:t>
            </a:r>
          </a:p>
          <a:p>
            <a:pPr marL="0" indent="0">
              <a:buNone/>
            </a:pPr>
            <a:r>
              <a:rPr lang="en-GB" sz="1800" b="1" dirty="0">
                <a:latin typeface="Courier New Bold"/>
              </a:rPr>
              <a:t>  </a:t>
            </a:r>
            <a:r>
              <a:rPr lang="en-GB" sz="1800" b="1" dirty="0" err="1">
                <a:solidFill>
                  <a:schemeClr val="accent2"/>
                </a:solidFill>
                <a:latin typeface="Courier New Bold"/>
              </a:rPr>
              <a:t>int</a:t>
            </a:r>
            <a:r>
              <a:rPr lang="en-GB" sz="1800" b="1" dirty="0">
                <a:solidFill>
                  <a:schemeClr val="accent2"/>
                </a:solidFill>
                <a:latin typeface="Courier New Bold"/>
              </a:rPr>
              <a:t> </a:t>
            </a:r>
            <a:r>
              <a:rPr lang="en-GB" sz="1800" b="1" dirty="0">
                <a:latin typeface="Courier New Bold"/>
              </a:rPr>
              <a:t>k, j;</a:t>
            </a:r>
          </a:p>
          <a:p>
            <a:pPr marL="0" indent="0">
              <a:buNone/>
            </a:pPr>
            <a:r>
              <a:rPr lang="en-GB" sz="1800" b="1" dirty="0">
                <a:latin typeface="Courier New Bold"/>
              </a:rPr>
              <a:t>  </a:t>
            </a:r>
            <a:r>
              <a:rPr lang="en-GB" sz="1800" b="1" dirty="0" err="1">
                <a:solidFill>
                  <a:schemeClr val="accent2"/>
                </a:solidFill>
                <a:latin typeface="Courier New Bold"/>
              </a:rPr>
              <a:t>int</a:t>
            </a:r>
            <a:r>
              <a:rPr lang="en-GB" sz="1800" b="1" dirty="0">
                <a:solidFill>
                  <a:schemeClr val="accent2"/>
                </a:solidFill>
                <a:latin typeface="Courier New Bold"/>
              </a:rPr>
              <a:t> </a:t>
            </a:r>
            <a:r>
              <a:rPr lang="en-GB" sz="1800" b="1" dirty="0" err="1">
                <a:latin typeface="Courier New Bold"/>
              </a:rPr>
              <a:t>i</a:t>
            </a:r>
            <a:r>
              <a:rPr lang="en-GB" sz="1800" b="1" dirty="0">
                <a:latin typeface="Courier New Bold"/>
              </a:rPr>
              <a:t> = </a:t>
            </a:r>
            <a:r>
              <a:rPr lang="en-GB" sz="1800" b="1" dirty="0" err="1">
                <a:solidFill>
                  <a:schemeClr val="tx2">
                    <a:lumMod val="75000"/>
                  </a:schemeClr>
                </a:solidFill>
                <a:latin typeface="Courier New Bold"/>
              </a:rPr>
              <a:t>get_global_id</a:t>
            </a:r>
            <a:r>
              <a:rPr lang="en-GB" sz="1800" b="1" dirty="0">
                <a:latin typeface="Courier New Bold"/>
              </a:rPr>
              <a:t>(0);</a:t>
            </a:r>
          </a:p>
          <a:p>
            <a:pPr marL="0" indent="0">
              <a:buNone/>
            </a:pPr>
            <a:r>
              <a:rPr lang="en-GB" sz="1800" b="1" dirty="0">
                <a:latin typeface="Courier New Bold"/>
              </a:rPr>
              <a:t>  </a:t>
            </a:r>
            <a:r>
              <a:rPr lang="en-GB" sz="1800" b="1" dirty="0">
                <a:solidFill>
                  <a:schemeClr val="accent2"/>
                </a:solidFill>
                <a:latin typeface="Courier New Bold"/>
              </a:rPr>
              <a:t>float </a:t>
            </a:r>
            <a:r>
              <a:rPr lang="en-GB" sz="1800" b="1" dirty="0" err="1">
                <a:latin typeface="Courier New Bold"/>
              </a:rPr>
              <a:t>Awrk</a:t>
            </a:r>
            <a:r>
              <a:rPr lang="en-GB" sz="1800" b="1" dirty="0">
                <a:latin typeface="Courier New Bold"/>
              </a:rPr>
              <a:t>[1024];</a:t>
            </a:r>
          </a:p>
          <a:p>
            <a:pPr marL="0" indent="0">
              <a:buNone/>
            </a:pPr>
            <a:r>
              <a:rPr lang="en-GB" sz="1800" b="1" dirty="0">
                <a:solidFill>
                  <a:schemeClr val="accent2"/>
                </a:solidFill>
                <a:latin typeface="Courier New Bold"/>
              </a:rPr>
              <a:t>  float</a:t>
            </a:r>
            <a:r>
              <a:rPr lang="en-GB" sz="1800" b="1" dirty="0">
                <a:latin typeface="Courier New Bold"/>
              </a:rPr>
              <a:t> </a:t>
            </a:r>
            <a:r>
              <a:rPr lang="en-GB" sz="1800" b="1" dirty="0" err="1">
                <a:latin typeface="Courier New Bold"/>
              </a:rPr>
              <a:t>tmp</a:t>
            </a:r>
            <a:r>
              <a:rPr lang="en-GB" sz="1800" b="1" dirty="0">
                <a:latin typeface="Courier New Bold"/>
              </a:rPr>
              <a:t>;</a:t>
            </a:r>
          </a:p>
        </p:txBody>
      </p:sp>
      <p:sp>
        <p:nvSpPr>
          <p:cNvPr id="4" name="Content Placeholder 2"/>
          <p:cNvSpPr txBox="1">
            <a:spLocks/>
          </p:cNvSpPr>
          <p:nvPr/>
        </p:nvSpPr>
        <p:spPr>
          <a:xfrm>
            <a:off x="3851920" y="1916832"/>
            <a:ext cx="5256584" cy="4176464"/>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endParaRPr lang="en-GB" sz="1800" b="1" dirty="0">
              <a:latin typeface="Courier New Bold"/>
            </a:endParaRPr>
          </a:p>
          <a:p>
            <a:pPr marL="0" indent="0">
              <a:buFont typeface="Arial" pitchFamily="34" charset="0"/>
              <a:buNone/>
            </a:pPr>
            <a:r>
              <a:rPr lang="en-GB" sz="1800" b="1" dirty="0">
                <a:solidFill>
                  <a:schemeClr val="accent1"/>
                </a:solidFill>
                <a:latin typeface="Courier New Bold"/>
              </a:rPr>
              <a:t>  for</a:t>
            </a:r>
            <a:r>
              <a:rPr lang="en-GB" sz="1800" b="1" dirty="0">
                <a:latin typeface="Courier New Bold"/>
              </a:rPr>
              <a:t> (k = 0; k &lt; N; k++)</a:t>
            </a:r>
          </a:p>
          <a:p>
            <a:pPr marL="0" indent="0">
              <a:buFont typeface="Arial" pitchFamily="34" charset="0"/>
              <a:buNone/>
            </a:pPr>
            <a:r>
              <a:rPr lang="en-GB" sz="1800" b="1" dirty="0">
                <a:latin typeface="Courier New Bold"/>
              </a:rPr>
              <a:t>      </a:t>
            </a:r>
            <a:r>
              <a:rPr lang="en-GB" sz="1800" b="1" dirty="0" err="1">
                <a:latin typeface="Courier New Bold"/>
              </a:rPr>
              <a:t>Awrk</a:t>
            </a:r>
            <a:r>
              <a:rPr lang="en-GB" sz="1800" b="1" dirty="0">
                <a:latin typeface="Courier New Bold"/>
              </a:rPr>
              <a:t>[k] = A[</a:t>
            </a:r>
            <a:r>
              <a:rPr lang="en-GB" sz="1800" b="1" dirty="0" err="1">
                <a:latin typeface="Courier New Bold"/>
              </a:rPr>
              <a:t>i</a:t>
            </a:r>
            <a:r>
              <a:rPr lang="en-GB" sz="1800" b="1" dirty="0">
                <a:latin typeface="Courier New Bold"/>
              </a:rPr>
              <a:t>*</a:t>
            </a:r>
            <a:r>
              <a:rPr lang="en-GB" sz="1800" b="1" dirty="0" err="1">
                <a:latin typeface="Courier New Bold"/>
              </a:rPr>
              <a:t>N+k</a:t>
            </a:r>
            <a:r>
              <a:rPr lang="en-GB" sz="1800" b="1" dirty="0">
                <a:latin typeface="Courier New Bold"/>
              </a:rPr>
              <a:t>];</a:t>
            </a:r>
          </a:p>
          <a:p>
            <a:pPr marL="0" indent="0">
              <a:buNone/>
            </a:pPr>
            <a:r>
              <a:rPr lang="en-GB" sz="1800" b="1" dirty="0">
                <a:solidFill>
                  <a:schemeClr val="accent1"/>
                </a:solidFill>
                <a:latin typeface="Courier New Bold"/>
              </a:rPr>
              <a:t>  for</a:t>
            </a:r>
            <a:r>
              <a:rPr lang="en-GB" sz="1800" b="1" dirty="0">
                <a:latin typeface="Courier New Bold"/>
              </a:rPr>
              <a:t> (j = 0; j &lt; N; j++) {</a:t>
            </a:r>
          </a:p>
          <a:p>
            <a:pPr marL="0" indent="0">
              <a:buNone/>
            </a:pPr>
            <a:r>
              <a:rPr lang="en-GB" sz="1800" b="1" dirty="0">
                <a:latin typeface="Courier New Bold"/>
              </a:rPr>
              <a:t>     </a:t>
            </a:r>
            <a:r>
              <a:rPr lang="en-GB" sz="1800" b="1" dirty="0" err="1">
                <a:latin typeface="Courier New Bold"/>
              </a:rPr>
              <a:t>tmp</a:t>
            </a:r>
            <a:r>
              <a:rPr lang="en-GB" sz="1800" b="1" dirty="0">
                <a:latin typeface="Courier New Bold"/>
              </a:rPr>
              <a:t> = 0.0f;</a:t>
            </a:r>
          </a:p>
          <a:p>
            <a:pPr marL="0" indent="0">
              <a:buNone/>
            </a:pPr>
            <a:r>
              <a:rPr lang="en-GB" sz="1800" b="1" dirty="0">
                <a:latin typeface="Courier New Bold"/>
              </a:rPr>
              <a:t>     </a:t>
            </a:r>
            <a:r>
              <a:rPr lang="en-GB" sz="1800" b="1" dirty="0">
                <a:solidFill>
                  <a:schemeClr val="accent1"/>
                </a:solidFill>
                <a:latin typeface="Courier New Bold"/>
              </a:rPr>
              <a:t>for</a:t>
            </a:r>
            <a:r>
              <a:rPr lang="en-GB" sz="1800" b="1" dirty="0">
                <a:latin typeface="Courier New Bold"/>
              </a:rPr>
              <a:t> (k = 0; k &lt; N; k++)</a:t>
            </a:r>
          </a:p>
          <a:p>
            <a:pPr marL="0" indent="0">
              <a:buFont typeface="Arial" pitchFamily="34" charset="0"/>
              <a:buNone/>
            </a:pPr>
            <a:r>
              <a:rPr lang="en-GB" sz="1800" b="1" dirty="0">
                <a:latin typeface="Courier New Bold"/>
              </a:rPr>
              <a:t>         </a:t>
            </a:r>
            <a:r>
              <a:rPr lang="en-GB" sz="1800" b="1" dirty="0" err="1">
                <a:latin typeface="Courier New Bold"/>
              </a:rPr>
              <a:t>tmp</a:t>
            </a:r>
            <a:r>
              <a:rPr lang="en-GB" sz="1800" b="1" dirty="0">
                <a:latin typeface="Courier New Bold"/>
              </a:rPr>
              <a:t> += </a:t>
            </a:r>
            <a:r>
              <a:rPr lang="en-GB" sz="1800" b="1" dirty="0" err="1">
                <a:latin typeface="Courier New Bold"/>
              </a:rPr>
              <a:t>Awrk</a:t>
            </a:r>
            <a:r>
              <a:rPr lang="en-GB" sz="1800" b="1" dirty="0">
                <a:latin typeface="Courier New Bold"/>
              </a:rPr>
              <a:t>[k]*B[k*</a:t>
            </a:r>
            <a:r>
              <a:rPr lang="en-GB" sz="1800" b="1" dirty="0" err="1">
                <a:latin typeface="Courier New Bold"/>
              </a:rPr>
              <a:t>N+j</a:t>
            </a:r>
            <a:r>
              <a:rPr lang="en-GB" sz="1800" b="1" dirty="0">
                <a:latin typeface="Courier New Bold"/>
              </a:rPr>
              <a:t>];</a:t>
            </a:r>
          </a:p>
          <a:p>
            <a:pPr marL="0" indent="0">
              <a:buNone/>
            </a:pPr>
            <a:r>
              <a:rPr lang="en-GB" sz="1800" b="1" dirty="0">
                <a:latin typeface="Courier New Bold"/>
              </a:rPr>
              <a:t>     C[</a:t>
            </a:r>
            <a:r>
              <a:rPr lang="en-GB" sz="1800" b="1" dirty="0" err="1">
                <a:latin typeface="Courier New Bold"/>
              </a:rPr>
              <a:t>i</a:t>
            </a:r>
            <a:r>
              <a:rPr lang="en-GB" sz="1800" b="1" dirty="0">
                <a:latin typeface="Courier New Bold"/>
              </a:rPr>
              <a:t>*</a:t>
            </a:r>
            <a:r>
              <a:rPr lang="en-GB" sz="1800" b="1" dirty="0" err="1">
                <a:latin typeface="Courier New Bold"/>
              </a:rPr>
              <a:t>N+j</a:t>
            </a:r>
            <a:r>
              <a:rPr lang="en-GB" sz="1800" b="1" dirty="0">
                <a:latin typeface="Courier New Bold"/>
              </a:rPr>
              <a:t>] = </a:t>
            </a:r>
            <a:r>
              <a:rPr lang="en-GB" sz="1800" b="1" dirty="0" err="1">
                <a:latin typeface="Courier New Bold"/>
              </a:rPr>
              <a:t>tmp</a:t>
            </a:r>
            <a:r>
              <a:rPr lang="en-GB" sz="1800" b="1" dirty="0">
                <a:latin typeface="Courier New Bold"/>
              </a:rPr>
              <a:t>;</a:t>
            </a:r>
          </a:p>
          <a:p>
            <a:pPr marL="0" indent="0">
              <a:buFont typeface="Arial" pitchFamily="34" charset="0"/>
              <a:buNone/>
            </a:pPr>
            <a:r>
              <a:rPr lang="en-GB" sz="1800" b="1" dirty="0">
                <a:latin typeface="Courier New Bold"/>
              </a:rPr>
              <a:t>  }</a:t>
            </a:r>
          </a:p>
          <a:p>
            <a:pPr marL="0" indent="0">
              <a:buFont typeface="Arial" pitchFamily="34" charset="0"/>
              <a:buNone/>
            </a:pPr>
            <a:r>
              <a:rPr lang="en-GB" sz="1800" b="1" dirty="0">
                <a:latin typeface="Courier New Bold"/>
              </a:rPr>
              <a:t>}</a:t>
            </a:r>
          </a:p>
        </p:txBody>
      </p:sp>
      <p:sp>
        <p:nvSpPr>
          <p:cNvPr id="7" name="Rectangle 6"/>
          <p:cNvSpPr/>
          <p:nvPr/>
        </p:nvSpPr>
        <p:spPr>
          <a:xfrm>
            <a:off x="4172327" y="5013176"/>
            <a:ext cx="4792161" cy="1200329"/>
          </a:xfrm>
          <a:prstGeom prst="rect">
            <a:avLst/>
          </a:prstGeom>
        </p:spPr>
        <p:txBody>
          <a:bodyPr wrap="square">
            <a:spAutoFit/>
          </a:bodyPr>
          <a:lstStyle/>
          <a:p>
            <a:pPr algn="ctr"/>
            <a:r>
              <a:rPr lang="en-US" b="1" dirty="0">
                <a:solidFill>
                  <a:schemeClr val="accent1"/>
                </a:solidFill>
                <a:latin typeface="+mj-lt"/>
              </a:rPr>
              <a:t>Setup a work array for A in private memory and copy into it from global memory before we start with the matrix multiplications.</a:t>
            </a:r>
          </a:p>
        </p:txBody>
      </p:sp>
      <p:sp>
        <p:nvSpPr>
          <p:cNvPr id="5" name="Oval 4"/>
          <p:cNvSpPr/>
          <p:nvPr/>
        </p:nvSpPr>
        <p:spPr>
          <a:xfrm>
            <a:off x="3779912" y="1988840"/>
            <a:ext cx="4608512" cy="115212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p:cNvSpPr txBox="1"/>
          <p:nvPr/>
        </p:nvSpPr>
        <p:spPr>
          <a:xfrm>
            <a:off x="-36512" y="6453336"/>
            <a:ext cx="9199954" cy="307777"/>
          </a:xfrm>
          <a:prstGeom prst="rect">
            <a:avLst/>
          </a:prstGeom>
          <a:noFill/>
        </p:spPr>
        <p:txBody>
          <a:bodyPr wrap="none" rtlCol="0">
            <a:spAutoFit/>
          </a:bodyPr>
          <a:lstStyle/>
          <a:p>
            <a:r>
              <a:rPr lang="en-US" sz="1400" dirty="0">
                <a:latin typeface="+mj-lt"/>
              </a:rPr>
              <a:t>(Actually, this is using </a:t>
            </a:r>
            <a:r>
              <a:rPr lang="en-US" sz="1400" b="1" i="1" dirty="0">
                <a:latin typeface="+mj-lt"/>
              </a:rPr>
              <a:t>far</a:t>
            </a:r>
            <a:r>
              <a:rPr lang="en-US" sz="1400" dirty="0">
                <a:latin typeface="+mj-lt"/>
              </a:rPr>
              <a:t> more private memory than we’ll have and so </a:t>
            </a:r>
            <a:r>
              <a:rPr lang="en-US" sz="1400" dirty="0" err="1">
                <a:latin typeface="+mj-lt"/>
              </a:rPr>
              <a:t>Awrk</a:t>
            </a:r>
            <a:r>
              <a:rPr lang="en-US" sz="1400" dirty="0">
                <a:latin typeface="+mj-lt"/>
              </a:rPr>
              <a:t>[] will be spilled to global memory)</a:t>
            </a:r>
          </a:p>
        </p:txBody>
      </p:sp>
      <p:sp>
        <p:nvSpPr>
          <p:cNvPr id="6" name="Slide Number Placeholder 5">
            <a:extLst>
              <a:ext uri="{FF2B5EF4-FFF2-40B4-BE49-F238E27FC236}">
                <a16:creationId xmlns:a16="http://schemas.microsoft.com/office/drawing/2014/main" id="{17356E92-48B4-0D48-BE03-32927F9F516D}"/>
              </a:ext>
            </a:extLst>
          </p:cNvPr>
          <p:cNvSpPr>
            <a:spLocks noGrp="1"/>
          </p:cNvSpPr>
          <p:nvPr>
            <p:ph type="sldNum" sz="quarter" idx="12"/>
          </p:nvPr>
        </p:nvSpPr>
        <p:spPr>
          <a:xfrm>
            <a:off x="6553200" y="6237312"/>
            <a:ext cx="2133600" cy="365125"/>
          </a:xfrm>
        </p:spPr>
        <p:txBody>
          <a:bodyPr/>
          <a:lstStyle/>
          <a:p>
            <a:fld id="{10338BC4-165C-45BE-83FF-C9C7D8E962C5}" type="slidenum">
              <a:rPr lang="en-GB" smtClean="0"/>
              <a:pPr/>
              <a:t>130</a:t>
            </a:fld>
            <a:endParaRPr lang="en-GB" dirty="0"/>
          </a:p>
        </p:txBody>
      </p:sp>
    </p:spTree>
    <p:extLst>
      <p:ext uri="{BB962C8B-B14F-4D97-AF65-F5344CB8AC3E}">
        <p14:creationId xmlns:p14="http://schemas.microsoft.com/office/powerpoint/2010/main" val="286404754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Matrix multiplication performance</a:t>
            </a:r>
          </a:p>
        </p:txBody>
      </p:sp>
      <p:sp>
        <p:nvSpPr>
          <p:cNvPr id="3" name="Content Placeholder 2"/>
          <p:cNvSpPr>
            <a:spLocks noGrp="1"/>
          </p:cNvSpPr>
          <p:nvPr>
            <p:ph idx="1"/>
          </p:nvPr>
        </p:nvSpPr>
        <p:spPr>
          <a:xfrm>
            <a:off x="179512" y="1600201"/>
            <a:ext cx="8784976" cy="820688"/>
          </a:xfrm>
        </p:spPr>
        <p:txBody>
          <a:bodyPr>
            <a:normAutofit/>
          </a:bodyPr>
          <a:lstStyle/>
          <a:p>
            <a:r>
              <a:rPr lang="en-GB" dirty="0"/>
              <a:t>Matrices are stored in global memory.</a:t>
            </a:r>
          </a:p>
        </p:txBody>
      </p:sp>
      <p:graphicFrame>
        <p:nvGraphicFramePr>
          <p:cNvPr id="5" name="Table 4"/>
          <p:cNvGraphicFramePr>
            <a:graphicFrameLocks noGrp="1"/>
          </p:cNvGraphicFramePr>
          <p:nvPr>
            <p:extLst>
              <p:ext uri="{D42A27DB-BD31-4B8C-83A1-F6EECF244321}">
                <p14:modId xmlns:p14="http://schemas.microsoft.com/office/powerpoint/2010/main" val="1508905198"/>
              </p:ext>
            </p:extLst>
          </p:nvPr>
        </p:nvGraphicFramePr>
        <p:xfrm>
          <a:off x="611560" y="2636912"/>
          <a:ext cx="7920879" cy="2214880"/>
        </p:xfrm>
        <a:graphic>
          <a:graphicData uri="http://schemas.openxmlformats.org/drawingml/2006/table">
            <a:tbl>
              <a:tblPr firstRow="1" bandRow="1">
                <a:tableStyleId>{9D7B26C5-4107-4FEC-AEDC-1716B250A1EF}</a:tableStyleId>
              </a:tblPr>
              <a:tblGrid>
                <a:gridCol w="4248472">
                  <a:extLst>
                    <a:ext uri="{9D8B030D-6E8A-4147-A177-3AD203B41FA5}">
                      <a16:colId xmlns:a16="http://schemas.microsoft.com/office/drawing/2014/main" val="20000"/>
                    </a:ext>
                  </a:extLst>
                </a:gridCol>
                <a:gridCol w="1872208">
                  <a:extLst>
                    <a:ext uri="{9D8B030D-6E8A-4147-A177-3AD203B41FA5}">
                      <a16:colId xmlns:a16="http://schemas.microsoft.com/office/drawing/2014/main" val="20001"/>
                    </a:ext>
                  </a:extLst>
                </a:gridCol>
                <a:gridCol w="1800199">
                  <a:extLst>
                    <a:ext uri="{9D8B030D-6E8A-4147-A177-3AD203B41FA5}">
                      <a16:colId xmlns:a16="http://schemas.microsoft.com/office/drawing/2014/main" val="20002"/>
                    </a:ext>
                  </a:extLst>
                </a:gridCol>
              </a:tblGrid>
              <a:tr h="185420">
                <a:tc rowSpan="2">
                  <a:txBody>
                    <a:bodyPr/>
                    <a:lstStyle/>
                    <a:p>
                      <a:r>
                        <a:rPr lang="en-GB" dirty="0"/>
                        <a:t>Case</a:t>
                      </a:r>
                    </a:p>
                  </a:txBody>
                  <a:tcPr/>
                </a:tc>
                <a:tc gridSpan="2">
                  <a:txBody>
                    <a:bodyPr/>
                    <a:lstStyle/>
                    <a:p>
                      <a:pPr algn="ctr"/>
                      <a:r>
                        <a:rPr lang="en-GB" dirty="0"/>
                        <a:t>GFLOP/s</a:t>
                      </a:r>
                    </a:p>
                  </a:txBody>
                  <a:tcPr anchor="ctr">
                    <a:lnB w="12700" cap="flat" cmpd="sng" algn="ctr">
                      <a:noFill/>
                      <a:prstDash val="solid"/>
                      <a:round/>
                      <a:headEnd type="none" w="med" len="med"/>
                      <a:tailEnd type="none" w="med" len="med"/>
                    </a:lnB>
                  </a:tcPr>
                </a:tc>
                <a:tc hMerge="1">
                  <a:txBody>
                    <a:bodyPr/>
                    <a:lstStyle/>
                    <a:p>
                      <a:endParaRPr lang="en-GB" dirty="0"/>
                    </a:p>
                  </a:txBody>
                  <a:tcPr/>
                </a:tc>
                <a:extLst>
                  <a:ext uri="{0D108BD9-81ED-4DB2-BD59-A6C34878D82A}">
                    <a16:rowId xmlns:a16="http://schemas.microsoft.com/office/drawing/2014/main" val="10000"/>
                  </a:ext>
                </a:extLst>
              </a:tr>
              <a:tr h="185420">
                <a:tc vMerge="1">
                  <a:txBody>
                    <a:bodyPr/>
                    <a:lstStyle/>
                    <a:p>
                      <a:endParaRPr lang="en-GB"/>
                    </a:p>
                  </a:txBody>
                  <a:tcPr/>
                </a:tc>
                <a:tc>
                  <a:txBody>
                    <a:bodyPr/>
                    <a:lstStyle/>
                    <a:p>
                      <a:pPr algn="ctr"/>
                      <a:r>
                        <a:rPr lang="en-GB" dirty="0"/>
                        <a:t>CPU</a:t>
                      </a:r>
                    </a:p>
                  </a:txBody>
                  <a:tcPr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GPU</a:t>
                      </a:r>
                    </a:p>
                  </a:txBody>
                  <a:tcPr anchor="ct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70840">
                <a:tc>
                  <a:txBody>
                    <a:bodyPr/>
                    <a:lstStyle/>
                    <a:p>
                      <a:r>
                        <a:rPr lang="en-GB" dirty="0"/>
                        <a:t>Sequential C (not OpenCL)</a:t>
                      </a:r>
                    </a:p>
                  </a:txBody>
                  <a:tcPr>
                    <a:lnB w="12700" cap="flat" cmpd="sng" algn="ctr">
                      <a:solidFill>
                        <a:schemeClr val="tx1"/>
                      </a:solidFill>
                      <a:prstDash val="solid"/>
                      <a:round/>
                      <a:headEnd type="none" w="med" len="med"/>
                      <a:tailEnd type="none" w="med" len="med"/>
                    </a:lnB>
                    <a:solidFill>
                      <a:schemeClr val="tx1">
                        <a:alpha val="20000"/>
                      </a:schemeClr>
                    </a:solidFill>
                  </a:tcPr>
                </a:tc>
                <a:tc>
                  <a:txBody>
                    <a:bodyPr/>
                    <a:lstStyle/>
                    <a:p>
                      <a:pPr algn="ctr"/>
                      <a:r>
                        <a:rPr lang="en-GB" dirty="0"/>
                        <a:t>0.85</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20000"/>
                      </a:schemeClr>
                    </a:solidFill>
                  </a:tcPr>
                </a:tc>
                <a:tc>
                  <a:txBody>
                    <a:bodyPr/>
                    <a:lstStyle/>
                    <a:p>
                      <a:pPr algn="ctr"/>
                      <a:r>
                        <a:rPr lang="en-GB" dirty="0"/>
                        <a:t>N/A</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20000"/>
                      </a:schemeClr>
                    </a:solidFill>
                  </a:tcPr>
                </a:tc>
                <a:extLst>
                  <a:ext uri="{0D108BD9-81ED-4DB2-BD59-A6C34878D82A}">
                    <a16:rowId xmlns:a16="http://schemas.microsoft.com/office/drawing/2014/main" val="10002"/>
                  </a:ext>
                </a:extLst>
              </a:tr>
              <a:tr h="370840">
                <a:tc>
                  <a:txBody>
                    <a:bodyPr/>
                    <a:lstStyle/>
                    <a:p>
                      <a:r>
                        <a:rPr lang="en-GB" dirty="0"/>
                        <a:t>C(</a:t>
                      </a:r>
                      <a:r>
                        <a:rPr lang="en-GB" dirty="0" err="1"/>
                        <a:t>i,j</a:t>
                      </a:r>
                      <a:r>
                        <a:rPr lang="en-GB" dirty="0"/>
                        <a:t>) per work-item, all global</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111.8</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70.3</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70840">
                <a:tc>
                  <a:txBody>
                    <a:bodyPr/>
                    <a:lstStyle/>
                    <a:p>
                      <a:r>
                        <a:rPr lang="en-GB" dirty="0"/>
                        <a:t>C row per work-item, all global</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20000"/>
                      </a:schemeClr>
                    </a:solidFill>
                  </a:tcPr>
                </a:tc>
                <a:tc>
                  <a:txBody>
                    <a:bodyPr/>
                    <a:lstStyle/>
                    <a:p>
                      <a:pPr algn="ctr"/>
                      <a:r>
                        <a:rPr lang="en-GB" dirty="0"/>
                        <a:t>61.8</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20000"/>
                      </a:schemeClr>
                    </a:solidFill>
                  </a:tcPr>
                </a:tc>
                <a:tc>
                  <a:txBody>
                    <a:bodyPr/>
                    <a:lstStyle/>
                    <a:p>
                      <a:pPr algn="ctr"/>
                      <a:r>
                        <a:rPr lang="en-GB" dirty="0"/>
                        <a:t>9.1</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20000"/>
                      </a:schemeClr>
                    </a:solidFill>
                  </a:tcPr>
                </a:tc>
                <a:extLst>
                  <a:ext uri="{0D108BD9-81ED-4DB2-BD59-A6C34878D82A}">
                    <a16:rowId xmlns:a16="http://schemas.microsoft.com/office/drawing/2014/main" val="10004"/>
                  </a:ext>
                </a:extLst>
              </a:tr>
              <a:tr h="370840">
                <a:tc>
                  <a:txBody>
                    <a:bodyPr/>
                    <a:lstStyle/>
                    <a:p>
                      <a:r>
                        <a:rPr lang="en-GB" dirty="0"/>
                        <a:t>C row per work-item, A row private</a:t>
                      </a:r>
                    </a:p>
                  </a:txBody>
                  <a:tcPr>
                    <a:lnT w="12700" cap="flat" cmpd="sng" algn="ctr">
                      <a:solidFill>
                        <a:schemeClr val="tx1"/>
                      </a:solidFill>
                      <a:prstDash val="solid"/>
                      <a:round/>
                      <a:headEnd type="none" w="med" len="med"/>
                      <a:tailEnd type="none" w="med" len="med"/>
                    </a:lnT>
                    <a:noFill/>
                  </a:tcPr>
                </a:tc>
                <a:tc>
                  <a:txBody>
                    <a:bodyPr/>
                    <a:lstStyle/>
                    <a:p>
                      <a:pPr algn="ctr"/>
                      <a:r>
                        <a:rPr lang="en-GB" dirty="0"/>
                        <a:t>9.6</a:t>
                      </a:r>
                    </a:p>
                  </a:txBody>
                  <a:tcPr anchor="ctr">
                    <a:lnT w="12700" cap="flat" cmpd="sng" algn="ctr">
                      <a:solidFill>
                        <a:schemeClr val="tx1"/>
                      </a:solidFill>
                      <a:prstDash val="solid"/>
                      <a:round/>
                      <a:headEnd type="none" w="med" len="med"/>
                      <a:tailEnd type="none" w="med" len="med"/>
                    </a:lnT>
                    <a:noFill/>
                  </a:tcPr>
                </a:tc>
                <a:tc>
                  <a:txBody>
                    <a:bodyPr/>
                    <a:lstStyle/>
                    <a:p>
                      <a:pPr algn="ctr"/>
                      <a:r>
                        <a:rPr lang="en-GB" dirty="0"/>
                        <a:t>24.9</a:t>
                      </a:r>
                    </a:p>
                  </a:txBody>
                  <a:tcPr anchor="ct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0005"/>
                  </a:ext>
                </a:extLst>
              </a:tr>
            </a:tbl>
          </a:graphicData>
        </a:graphic>
      </p:graphicFrame>
      <p:sp>
        <p:nvSpPr>
          <p:cNvPr id="7" name="Content Placeholder 7"/>
          <p:cNvSpPr txBox="1">
            <a:spLocks/>
          </p:cNvSpPr>
          <p:nvPr/>
        </p:nvSpPr>
        <p:spPr>
          <a:xfrm>
            <a:off x="107504" y="6453336"/>
            <a:ext cx="4861484" cy="51835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1200" dirty="0"/>
              <a:t>Third party names are the property of their owners.</a:t>
            </a:r>
          </a:p>
        </p:txBody>
      </p:sp>
      <p:sp>
        <p:nvSpPr>
          <p:cNvPr id="8" name="TextBox 7"/>
          <p:cNvSpPr txBox="1"/>
          <p:nvPr/>
        </p:nvSpPr>
        <p:spPr>
          <a:xfrm>
            <a:off x="3851920" y="5877272"/>
            <a:ext cx="5219510" cy="1200329"/>
          </a:xfrm>
          <a:prstGeom prst="rect">
            <a:avLst/>
          </a:prstGeom>
          <a:noFill/>
        </p:spPr>
        <p:txBody>
          <a:bodyPr wrap="square" rtlCol="0">
            <a:spAutoFit/>
          </a:bodyPr>
          <a:lstStyle/>
          <a:p>
            <a:r>
              <a:rPr lang="en-GB" dirty="0">
                <a:solidFill>
                  <a:schemeClr val="accent1"/>
                </a:solidFill>
              </a:rPr>
              <a:t>These  are not official benchmark results.  You may observe completely different results should you run these tests on your own system.</a:t>
            </a:r>
          </a:p>
          <a:p>
            <a:endParaRPr lang="en-GB" dirty="0">
              <a:solidFill>
                <a:schemeClr val="accent1"/>
              </a:solidFill>
            </a:endParaRPr>
          </a:p>
        </p:txBody>
      </p:sp>
      <p:sp>
        <p:nvSpPr>
          <p:cNvPr id="4" name="TextBox 3"/>
          <p:cNvSpPr txBox="1"/>
          <p:nvPr/>
        </p:nvSpPr>
        <p:spPr>
          <a:xfrm>
            <a:off x="4112529" y="4851792"/>
            <a:ext cx="4834880" cy="461665"/>
          </a:xfrm>
          <a:prstGeom prst="rect">
            <a:avLst/>
          </a:prstGeom>
          <a:noFill/>
        </p:spPr>
        <p:txBody>
          <a:bodyPr wrap="square" rtlCol="0">
            <a:spAutoFit/>
          </a:bodyPr>
          <a:lstStyle/>
          <a:p>
            <a:r>
              <a:rPr lang="en-GB" sz="2400" dirty="0">
                <a:solidFill>
                  <a:schemeClr val="accent2"/>
                </a:solidFill>
              </a:rPr>
              <a:t>Mixed, and still slower than naïve</a:t>
            </a:r>
          </a:p>
        </p:txBody>
      </p:sp>
      <p:sp>
        <p:nvSpPr>
          <p:cNvPr id="14" name="TextBox 13">
            <a:extLst>
              <a:ext uri="{FF2B5EF4-FFF2-40B4-BE49-F238E27FC236}">
                <a16:creationId xmlns:a16="http://schemas.microsoft.com/office/drawing/2014/main" id="{214D2A75-40AD-F349-BE9B-5C5E9A37647D}"/>
              </a:ext>
            </a:extLst>
          </p:cNvPr>
          <p:cNvSpPr txBox="1"/>
          <p:nvPr/>
        </p:nvSpPr>
        <p:spPr>
          <a:xfrm>
            <a:off x="73134" y="5108991"/>
            <a:ext cx="3850794" cy="1200329"/>
          </a:xfrm>
          <a:prstGeom prst="rect">
            <a:avLst/>
          </a:prstGeom>
          <a:noFill/>
        </p:spPr>
        <p:txBody>
          <a:bodyPr wrap="square" rtlCol="0">
            <a:spAutoFit/>
          </a:bodyPr>
          <a:lstStyle/>
          <a:p>
            <a:r>
              <a:rPr lang="en-GB" dirty="0"/>
              <a:t>Device is NVIDIA® Tesla® P100 GPU with 56 compute units, 3,584 PEs</a:t>
            </a:r>
          </a:p>
          <a:p>
            <a:r>
              <a:rPr lang="en-GB" dirty="0"/>
              <a:t>Device is 2x Intel® Xeon® CPU, E5-2695 v4 @ 2.1GHz</a:t>
            </a:r>
          </a:p>
        </p:txBody>
      </p:sp>
      <p:sp>
        <p:nvSpPr>
          <p:cNvPr id="6" name="Slide Number Placeholder 5">
            <a:extLst>
              <a:ext uri="{FF2B5EF4-FFF2-40B4-BE49-F238E27FC236}">
                <a16:creationId xmlns:a16="http://schemas.microsoft.com/office/drawing/2014/main" id="{16540FA1-6211-AC44-A2E4-A81F469F4AF5}"/>
              </a:ext>
            </a:extLst>
          </p:cNvPr>
          <p:cNvSpPr>
            <a:spLocks noGrp="1"/>
          </p:cNvSpPr>
          <p:nvPr>
            <p:ph type="sldNum" sz="quarter" idx="12"/>
          </p:nvPr>
        </p:nvSpPr>
        <p:spPr/>
        <p:txBody>
          <a:bodyPr/>
          <a:lstStyle/>
          <a:p>
            <a:fld id="{10338BC4-165C-45BE-83FF-C9C7D8E962C5}" type="slidenum">
              <a:rPr lang="en-GB" smtClean="0"/>
              <a:pPr/>
              <a:t>131</a:t>
            </a:fld>
            <a:endParaRPr lang="en-GB"/>
          </a:p>
        </p:txBody>
      </p:sp>
    </p:spTree>
    <p:extLst>
      <p:ext uri="{BB962C8B-B14F-4D97-AF65-F5344CB8AC3E}">
        <p14:creationId xmlns:p14="http://schemas.microsoft.com/office/powerpoint/2010/main" val="54234875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53752"/>
            <a:ext cx="8928992" cy="1143000"/>
          </a:xfrm>
        </p:spPr>
        <p:txBody>
          <a:bodyPr>
            <a:normAutofit fontScale="90000"/>
          </a:bodyPr>
          <a:lstStyle/>
          <a:p>
            <a:r>
              <a:rPr lang="en-GB" dirty="0"/>
              <a:t>Why using too much private memory can be a good thing</a:t>
            </a:r>
          </a:p>
        </p:txBody>
      </p:sp>
      <p:sp>
        <p:nvSpPr>
          <p:cNvPr id="3" name="Content Placeholder 2"/>
          <p:cNvSpPr>
            <a:spLocks noGrp="1"/>
          </p:cNvSpPr>
          <p:nvPr>
            <p:ph idx="1"/>
          </p:nvPr>
        </p:nvSpPr>
        <p:spPr>
          <a:xfrm>
            <a:off x="457200" y="1600200"/>
            <a:ext cx="8229600" cy="5257800"/>
          </a:xfrm>
        </p:spPr>
        <p:txBody>
          <a:bodyPr>
            <a:normAutofit fontScale="77500" lnSpcReduction="20000"/>
          </a:bodyPr>
          <a:lstStyle/>
          <a:p>
            <a:pPr>
              <a:lnSpc>
                <a:spcPct val="120000"/>
              </a:lnSpc>
            </a:pPr>
            <a:r>
              <a:rPr lang="en-GB" dirty="0"/>
              <a:t>In reality private memory is just hardware registers, so only dozens of these are available per work-item</a:t>
            </a:r>
          </a:p>
          <a:p>
            <a:pPr>
              <a:lnSpc>
                <a:spcPct val="120000"/>
              </a:lnSpc>
            </a:pPr>
            <a:r>
              <a:rPr lang="en-GB" dirty="0"/>
              <a:t>Many kernels will allocate too many variables to private memory</a:t>
            </a:r>
          </a:p>
          <a:p>
            <a:pPr lvl="1">
              <a:lnSpc>
                <a:spcPct val="120000"/>
              </a:lnSpc>
            </a:pPr>
            <a:r>
              <a:rPr lang="en-GB" dirty="0"/>
              <a:t>So the compiler already has to be able to deal with this</a:t>
            </a:r>
          </a:p>
          <a:p>
            <a:pPr>
              <a:lnSpc>
                <a:spcPct val="120000"/>
              </a:lnSpc>
            </a:pPr>
            <a:r>
              <a:rPr lang="en-GB" dirty="0"/>
              <a:t>It does so by </a:t>
            </a:r>
            <a:r>
              <a:rPr lang="en-GB" i="1" dirty="0"/>
              <a:t>spilling</a:t>
            </a:r>
            <a:r>
              <a:rPr lang="en-GB" dirty="0"/>
              <a:t> excess private variables to (global) memory</a:t>
            </a:r>
          </a:p>
          <a:p>
            <a:pPr>
              <a:lnSpc>
                <a:spcPct val="120000"/>
              </a:lnSpc>
            </a:pPr>
            <a:r>
              <a:rPr lang="en-GB" dirty="0"/>
              <a:t>You still told the compiler something useful – that the data will only be accessed by a single work-item</a:t>
            </a:r>
          </a:p>
          <a:p>
            <a:pPr>
              <a:lnSpc>
                <a:spcPct val="120000"/>
              </a:lnSpc>
            </a:pPr>
            <a:r>
              <a:rPr lang="en-GB" dirty="0"/>
              <a:t>This lets the compiler allocate the data in such as way as to enable more efficient memory access</a:t>
            </a:r>
          </a:p>
        </p:txBody>
      </p:sp>
      <p:sp>
        <p:nvSpPr>
          <p:cNvPr id="4" name="Slide Number Placeholder 3">
            <a:extLst>
              <a:ext uri="{FF2B5EF4-FFF2-40B4-BE49-F238E27FC236}">
                <a16:creationId xmlns:a16="http://schemas.microsoft.com/office/drawing/2014/main" id="{1561106D-59DB-5248-B637-99EB1013EA7D}"/>
              </a:ext>
            </a:extLst>
          </p:cNvPr>
          <p:cNvSpPr>
            <a:spLocks noGrp="1"/>
          </p:cNvSpPr>
          <p:nvPr>
            <p:ph type="sldNum" sz="quarter" idx="12"/>
          </p:nvPr>
        </p:nvSpPr>
        <p:spPr/>
        <p:txBody>
          <a:bodyPr/>
          <a:lstStyle/>
          <a:p>
            <a:fld id="{10338BC4-165C-45BE-83FF-C9C7D8E962C5}" type="slidenum">
              <a:rPr lang="en-GB" smtClean="0"/>
              <a:pPr/>
              <a:t>132</a:t>
            </a:fld>
            <a:endParaRPr lang="en-GB"/>
          </a:p>
        </p:txBody>
      </p:sp>
    </p:spTree>
    <p:extLst>
      <p:ext uri="{BB962C8B-B14F-4D97-AF65-F5344CB8AC3E}">
        <p14:creationId xmlns:p14="http://schemas.microsoft.com/office/powerpoint/2010/main" val="3066614717"/>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p:cNvSpPr>
            <a:spLocks noGrp="1"/>
          </p:cNvSpPr>
          <p:nvPr>
            <p:ph type="title"/>
          </p:nvPr>
        </p:nvSpPr>
        <p:spPr>
          <a:xfrm>
            <a:off x="35496" y="0"/>
            <a:ext cx="9108504" cy="1143000"/>
          </a:xfrm>
        </p:spPr>
        <p:txBody>
          <a:bodyPr>
            <a:normAutofit/>
          </a:bodyPr>
          <a:lstStyle/>
          <a:p>
            <a:r>
              <a:rPr lang="en-GB" sz="3600" dirty="0"/>
              <a:t>Exercise: using private memory</a:t>
            </a:r>
          </a:p>
        </p:txBody>
      </p:sp>
      <p:sp>
        <p:nvSpPr>
          <p:cNvPr id="8" name="Content Placeholder 7"/>
          <p:cNvSpPr>
            <a:spLocks noGrp="1"/>
          </p:cNvSpPr>
          <p:nvPr>
            <p:ph idx="1"/>
          </p:nvPr>
        </p:nvSpPr>
        <p:spPr>
          <a:xfrm>
            <a:off x="179512" y="1127502"/>
            <a:ext cx="8784976" cy="5541858"/>
          </a:xfrm>
        </p:spPr>
        <p:txBody>
          <a:bodyPr>
            <a:normAutofit fontScale="85000" lnSpcReduction="10000"/>
          </a:bodyPr>
          <a:lstStyle/>
          <a:p>
            <a:r>
              <a:rPr lang="en-GB" dirty="0">
                <a:solidFill>
                  <a:schemeClr val="accent2"/>
                </a:solidFill>
              </a:rPr>
              <a:t>Goal: </a:t>
            </a:r>
          </a:p>
          <a:p>
            <a:pPr lvl="1"/>
            <a:r>
              <a:rPr lang="en-GB" dirty="0"/>
              <a:t>Use private memory to minimize memory movement costs and optimize performance of your matrix multiplication program</a:t>
            </a:r>
          </a:p>
          <a:p>
            <a:r>
              <a:rPr lang="en-GB" dirty="0">
                <a:solidFill>
                  <a:schemeClr val="accent2"/>
                </a:solidFill>
              </a:rPr>
              <a:t>Procedure: </a:t>
            </a:r>
          </a:p>
          <a:p>
            <a:pPr lvl="1"/>
            <a:r>
              <a:rPr lang="en-GB" dirty="0"/>
              <a:t>Start with your matrix multiplication solution</a:t>
            </a:r>
          </a:p>
          <a:p>
            <a:pPr lvl="1"/>
            <a:r>
              <a:rPr lang="en-GB" dirty="0"/>
              <a:t>Modify the kernel so that each work-item copies its own row of A into private memory</a:t>
            </a:r>
          </a:p>
          <a:p>
            <a:pPr lvl="1"/>
            <a:r>
              <a:rPr lang="en-GB" dirty="0"/>
              <a:t>Optimize step by step, saving the intermediate versions and tracking performance improvements</a:t>
            </a:r>
          </a:p>
          <a:p>
            <a:r>
              <a:rPr lang="en-GB" dirty="0">
                <a:solidFill>
                  <a:schemeClr val="accent2"/>
                </a:solidFill>
              </a:rPr>
              <a:t>Expected output:</a:t>
            </a:r>
          </a:p>
          <a:p>
            <a:pPr lvl="1"/>
            <a:r>
              <a:rPr lang="en-GB" dirty="0"/>
              <a:t>A message to standard output verifying that the matrix multiplication program is generating the correct results</a:t>
            </a:r>
          </a:p>
          <a:p>
            <a:pPr lvl="1"/>
            <a:r>
              <a:rPr lang="en-GB" dirty="0"/>
              <a:t>Report the runtime and the MFLOPS</a:t>
            </a:r>
          </a:p>
        </p:txBody>
      </p:sp>
      <p:sp>
        <p:nvSpPr>
          <p:cNvPr id="2" name="Slide Number Placeholder 1">
            <a:extLst>
              <a:ext uri="{FF2B5EF4-FFF2-40B4-BE49-F238E27FC236}">
                <a16:creationId xmlns:a16="http://schemas.microsoft.com/office/drawing/2014/main" id="{F210EB16-8F75-D848-95DE-885F8A715987}"/>
              </a:ext>
            </a:extLst>
          </p:cNvPr>
          <p:cNvSpPr>
            <a:spLocks noGrp="1"/>
          </p:cNvSpPr>
          <p:nvPr>
            <p:ph type="sldNum" sz="quarter" idx="12"/>
          </p:nvPr>
        </p:nvSpPr>
        <p:spPr/>
        <p:txBody>
          <a:bodyPr/>
          <a:lstStyle/>
          <a:p>
            <a:fld id="{10338BC4-165C-45BE-83FF-C9C7D8E962C5}" type="slidenum">
              <a:rPr lang="en-GB" smtClean="0"/>
              <a:pPr/>
              <a:t>133</a:t>
            </a:fld>
            <a:endParaRPr lang="en-GB"/>
          </a:p>
        </p:txBody>
      </p:sp>
    </p:spTree>
    <p:extLst>
      <p:ext uri="{BB962C8B-B14F-4D97-AF65-F5344CB8AC3E}">
        <p14:creationId xmlns:p14="http://schemas.microsoft.com/office/powerpoint/2010/main" val="539672597"/>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07504" y="197768"/>
            <a:ext cx="8928992" cy="1143000"/>
          </a:xfrm>
        </p:spPr>
        <p:txBody>
          <a:bodyPr>
            <a:normAutofit/>
          </a:bodyPr>
          <a:lstStyle/>
          <a:p>
            <a:r>
              <a:rPr lang="en-GB" dirty="0"/>
              <a:t>Optimizing matrix multiplication</a:t>
            </a:r>
          </a:p>
        </p:txBody>
      </p:sp>
      <p:sp>
        <p:nvSpPr>
          <p:cNvPr id="5" name="Content Placeholder 4"/>
          <p:cNvSpPr>
            <a:spLocks noGrp="1"/>
          </p:cNvSpPr>
          <p:nvPr>
            <p:ph idx="1"/>
          </p:nvPr>
        </p:nvSpPr>
        <p:spPr>
          <a:xfrm>
            <a:off x="123701" y="1412776"/>
            <a:ext cx="8862093" cy="2448272"/>
          </a:xfrm>
        </p:spPr>
        <p:txBody>
          <a:bodyPr>
            <a:noAutofit/>
          </a:bodyPr>
          <a:lstStyle/>
          <a:p>
            <a:r>
              <a:rPr lang="en-GB" sz="2400" dirty="0"/>
              <a:t>We already noticed that, in one row of C, each element uses the same row of A</a:t>
            </a:r>
          </a:p>
          <a:p>
            <a:r>
              <a:rPr lang="en-GB" sz="2400" dirty="0"/>
              <a:t>Each work-item in a work-group also uses the same columns of B</a:t>
            </a:r>
          </a:p>
          <a:p>
            <a:r>
              <a:rPr lang="en-GB" sz="2400" dirty="0"/>
              <a:t>So let’s store the B columns in </a:t>
            </a:r>
            <a:r>
              <a:rPr lang="en-GB" sz="2400" b="1" dirty="0">
                <a:solidFill>
                  <a:schemeClr val="accent2"/>
                </a:solidFill>
              </a:rPr>
              <a:t>local</a:t>
            </a:r>
            <a:r>
              <a:rPr lang="en-GB" sz="2400" dirty="0">
                <a:solidFill>
                  <a:schemeClr val="accent2"/>
                </a:solidFill>
              </a:rPr>
              <a:t> </a:t>
            </a:r>
            <a:r>
              <a:rPr lang="en-GB" sz="2400" dirty="0"/>
              <a:t>memory (which is shared by the work-items in the work-group)</a:t>
            </a:r>
          </a:p>
        </p:txBody>
      </p:sp>
      <p:sp>
        <p:nvSpPr>
          <p:cNvPr id="8" name="Rectangle 5"/>
          <p:cNvSpPr>
            <a:spLocks noChangeArrowheads="1"/>
          </p:cNvSpPr>
          <p:nvPr/>
        </p:nvSpPr>
        <p:spPr bwMode="auto">
          <a:xfrm>
            <a:off x="4318344" y="4299331"/>
            <a:ext cx="1150938" cy="1079500"/>
          </a:xfrm>
          <a:prstGeom prst="rect">
            <a:avLst/>
          </a:prstGeom>
          <a:noFill/>
          <a:ln w="12700">
            <a:solidFill>
              <a:schemeClr val="tx1"/>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9" name="Text Box 6"/>
          <p:cNvSpPr txBox="1">
            <a:spLocks noChangeArrowheads="1"/>
          </p:cNvSpPr>
          <p:nvPr/>
        </p:nvSpPr>
        <p:spPr bwMode="auto">
          <a:xfrm>
            <a:off x="3670623" y="4641873"/>
            <a:ext cx="541337" cy="461665"/>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2400" b="1" dirty="0">
                <a:latin typeface="Arial" charset="0"/>
                <a:ea typeface="MS PGothic"/>
                <a:cs typeface="Arial"/>
                <a:sym typeface="Myriad Set Text" charset="0"/>
              </a:rPr>
              <a:t>=</a:t>
            </a:r>
          </a:p>
        </p:txBody>
      </p:sp>
      <p:sp>
        <p:nvSpPr>
          <p:cNvPr id="11" name="Text Box 8"/>
          <p:cNvSpPr txBox="1">
            <a:spLocks noChangeArrowheads="1"/>
          </p:cNvSpPr>
          <p:nvPr/>
        </p:nvSpPr>
        <p:spPr bwMode="auto">
          <a:xfrm>
            <a:off x="5533585" y="4641873"/>
            <a:ext cx="163512" cy="461665"/>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2400" b="1" dirty="0">
                <a:latin typeface="Arial" charset="0"/>
                <a:ea typeface="MS PGothic"/>
                <a:cs typeface="Arial"/>
                <a:sym typeface="Myriad Set Text" charset="0"/>
              </a:rPr>
              <a:t>x</a:t>
            </a:r>
          </a:p>
        </p:txBody>
      </p:sp>
      <p:sp>
        <p:nvSpPr>
          <p:cNvPr id="13" name="Rectangle 10"/>
          <p:cNvSpPr>
            <a:spLocks noChangeArrowheads="1"/>
          </p:cNvSpPr>
          <p:nvPr/>
        </p:nvSpPr>
        <p:spPr bwMode="auto">
          <a:xfrm>
            <a:off x="4318344" y="4743831"/>
            <a:ext cx="1150938" cy="127000"/>
          </a:xfrm>
          <a:prstGeom prst="rect">
            <a:avLst/>
          </a:prstGeom>
          <a:solidFill>
            <a:srgbClr val="FC0128"/>
          </a:solidFill>
          <a:ln w="12700">
            <a:solidFill>
              <a:srgbClr val="000000"/>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15" name="Text Box 12"/>
          <p:cNvSpPr txBox="1">
            <a:spLocks noChangeArrowheads="1"/>
          </p:cNvSpPr>
          <p:nvPr/>
        </p:nvSpPr>
        <p:spPr bwMode="auto">
          <a:xfrm>
            <a:off x="4386636" y="4426345"/>
            <a:ext cx="676275" cy="307777"/>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1400">
                <a:latin typeface="+mj-lt"/>
                <a:ea typeface="MS PGothic"/>
                <a:cs typeface="Arial"/>
                <a:sym typeface="Myriad Set Text" charset="0"/>
              </a:rPr>
              <a:t>A(i,:)</a:t>
            </a:r>
          </a:p>
        </p:txBody>
      </p:sp>
      <p:sp>
        <p:nvSpPr>
          <p:cNvPr id="16" name="Rectangle 13"/>
          <p:cNvSpPr>
            <a:spLocks noChangeArrowheads="1"/>
          </p:cNvSpPr>
          <p:nvPr/>
        </p:nvSpPr>
        <p:spPr bwMode="auto">
          <a:xfrm>
            <a:off x="5867747" y="4299331"/>
            <a:ext cx="1152525" cy="1079500"/>
          </a:xfrm>
          <a:prstGeom prst="rect">
            <a:avLst/>
          </a:prstGeom>
          <a:noFill/>
          <a:ln w="12700">
            <a:solidFill>
              <a:schemeClr val="tx1"/>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17" name="Rectangle 14"/>
          <p:cNvSpPr>
            <a:spLocks noChangeArrowheads="1"/>
          </p:cNvSpPr>
          <p:nvPr/>
        </p:nvSpPr>
        <p:spPr bwMode="auto">
          <a:xfrm>
            <a:off x="6096344" y="4299331"/>
            <a:ext cx="134938" cy="1079500"/>
          </a:xfrm>
          <a:prstGeom prst="rect">
            <a:avLst/>
          </a:prstGeom>
          <a:solidFill>
            <a:srgbClr val="FC0128"/>
          </a:solidFill>
          <a:ln w="12700">
            <a:solidFill>
              <a:srgbClr val="000000"/>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18" name="Text Box 15"/>
          <p:cNvSpPr txBox="1">
            <a:spLocks noChangeArrowheads="1"/>
          </p:cNvSpPr>
          <p:nvPr/>
        </p:nvSpPr>
        <p:spPr bwMode="auto">
          <a:xfrm>
            <a:off x="6282082" y="4680345"/>
            <a:ext cx="677862" cy="307777"/>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1400">
                <a:latin typeface="+mj-lt"/>
                <a:ea typeface="MS PGothic"/>
                <a:cs typeface="Arial"/>
                <a:sym typeface="Myriad Set Text" charset="0"/>
              </a:rPr>
              <a:t>B(:,j)</a:t>
            </a:r>
          </a:p>
        </p:txBody>
      </p:sp>
      <p:sp>
        <p:nvSpPr>
          <p:cNvPr id="19" name="Rectangle 16"/>
          <p:cNvSpPr>
            <a:spLocks noChangeArrowheads="1"/>
          </p:cNvSpPr>
          <p:nvPr/>
        </p:nvSpPr>
        <p:spPr bwMode="auto">
          <a:xfrm>
            <a:off x="2253449" y="4299331"/>
            <a:ext cx="1150938" cy="1079500"/>
          </a:xfrm>
          <a:prstGeom prst="rect">
            <a:avLst/>
          </a:prstGeom>
          <a:noFill/>
          <a:ln w="12700">
            <a:solidFill>
              <a:schemeClr val="tx1"/>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21" name="Text Box 18"/>
          <p:cNvSpPr txBox="1">
            <a:spLocks noChangeArrowheads="1"/>
          </p:cNvSpPr>
          <p:nvPr/>
        </p:nvSpPr>
        <p:spPr bwMode="auto">
          <a:xfrm>
            <a:off x="2439187" y="4489845"/>
            <a:ext cx="677862" cy="307777"/>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1400" dirty="0">
                <a:latin typeface="+mj-lt"/>
                <a:ea typeface="MS PGothic"/>
                <a:cs typeface="Arial"/>
                <a:sym typeface="Myriad Set Text" charset="0"/>
              </a:rPr>
              <a:t>C(</a:t>
            </a:r>
            <a:r>
              <a:rPr lang="en-US" sz="1400" dirty="0" err="1">
                <a:latin typeface="+mj-lt"/>
                <a:ea typeface="MS PGothic"/>
                <a:cs typeface="Arial"/>
                <a:sym typeface="Myriad Set Text" charset="0"/>
              </a:rPr>
              <a:t>i,j</a:t>
            </a:r>
            <a:r>
              <a:rPr lang="en-US" sz="1400" dirty="0">
                <a:latin typeface="+mj-lt"/>
                <a:ea typeface="MS PGothic"/>
                <a:cs typeface="Arial"/>
                <a:sym typeface="Myriad Set Text" charset="0"/>
              </a:rPr>
              <a:t>)</a:t>
            </a:r>
          </a:p>
        </p:txBody>
      </p:sp>
      <p:sp>
        <p:nvSpPr>
          <p:cNvPr id="22" name="TextBox 21"/>
          <p:cNvSpPr txBox="1"/>
          <p:nvPr/>
        </p:nvSpPr>
        <p:spPr>
          <a:xfrm>
            <a:off x="2051720" y="5949280"/>
            <a:ext cx="3289784" cy="701731"/>
          </a:xfrm>
          <a:prstGeom prst="rect">
            <a:avLst/>
          </a:prstGeom>
          <a:noFill/>
        </p:spPr>
        <p:txBody>
          <a:bodyPr wrap="square" rtlCol="0">
            <a:spAutoFit/>
          </a:bodyPr>
          <a:lstStyle/>
          <a:p>
            <a:pPr algn="ctr" fontAlgn="base">
              <a:lnSpc>
                <a:spcPct val="99000"/>
              </a:lnSpc>
              <a:spcBef>
                <a:spcPct val="0"/>
              </a:spcBef>
              <a:spcAft>
                <a:spcPct val="0"/>
              </a:spcAft>
            </a:pPr>
            <a:r>
              <a:rPr lang="en-US" sz="2000" b="1" dirty="0">
                <a:latin typeface="+mj-lt"/>
                <a:ea typeface="ヒラギノ角ゴ ProN W3" charset="-128"/>
                <a:cs typeface="Arial"/>
                <a:sym typeface="Myriad Set Text" charset="0"/>
              </a:rPr>
              <a:t>Private memory of each work-item</a:t>
            </a:r>
          </a:p>
        </p:txBody>
      </p:sp>
      <p:sp>
        <p:nvSpPr>
          <p:cNvPr id="24" name="Rectangle 10"/>
          <p:cNvSpPr>
            <a:spLocks noChangeArrowheads="1"/>
          </p:cNvSpPr>
          <p:nvPr/>
        </p:nvSpPr>
        <p:spPr bwMode="auto">
          <a:xfrm>
            <a:off x="2253449" y="4750575"/>
            <a:ext cx="1150938" cy="127000"/>
          </a:xfrm>
          <a:prstGeom prst="rect">
            <a:avLst/>
          </a:prstGeom>
          <a:solidFill>
            <a:srgbClr val="FC0128"/>
          </a:solidFill>
          <a:ln w="12700">
            <a:solidFill>
              <a:srgbClr val="000000"/>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25" name="Rectangle 9"/>
          <p:cNvSpPr>
            <a:spLocks noChangeArrowheads="1"/>
          </p:cNvSpPr>
          <p:nvPr/>
        </p:nvSpPr>
        <p:spPr bwMode="auto">
          <a:xfrm>
            <a:off x="2593461" y="4748701"/>
            <a:ext cx="136525" cy="127000"/>
          </a:xfrm>
          <a:prstGeom prst="rect">
            <a:avLst/>
          </a:prstGeom>
          <a:solidFill>
            <a:schemeClr val="accent2"/>
          </a:solidFill>
          <a:ln w="12700">
            <a:solidFill>
              <a:srgbClr val="000000"/>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2" name="Oval 1"/>
          <p:cNvSpPr/>
          <p:nvPr/>
        </p:nvSpPr>
        <p:spPr>
          <a:xfrm>
            <a:off x="4183428" y="4489845"/>
            <a:ext cx="1513669" cy="61369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6" name="Straight Arrow Connector 5"/>
          <p:cNvCxnSpPr>
            <a:stCxn id="22" idx="0"/>
            <a:endCxn id="2" idx="4"/>
          </p:cNvCxnSpPr>
          <p:nvPr/>
        </p:nvCxnSpPr>
        <p:spPr>
          <a:xfrm flipV="1">
            <a:off x="3696612" y="5103538"/>
            <a:ext cx="1243651" cy="845742"/>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696011" y="5929313"/>
            <a:ext cx="3289784" cy="701731"/>
          </a:xfrm>
          <a:prstGeom prst="rect">
            <a:avLst/>
          </a:prstGeom>
          <a:noFill/>
        </p:spPr>
        <p:txBody>
          <a:bodyPr wrap="square" rtlCol="0">
            <a:spAutoFit/>
          </a:bodyPr>
          <a:lstStyle/>
          <a:p>
            <a:pPr algn="ctr" fontAlgn="base">
              <a:lnSpc>
                <a:spcPct val="99000"/>
              </a:lnSpc>
              <a:spcBef>
                <a:spcPct val="0"/>
              </a:spcBef>
              <a:spcAft>
                <a:spcPct val="0"/>
              </a:spcAft>
            </a:pPr>
            <a:r>
              <a:rPr lang="en-US" sz="2000" b="1" dirty="0">
                <a:latin typeface="+mj-lt"/>
                <a:ea typeface="ヒラギノ角ゴ ProN W3" charset="-128"/>
                <a:cs typeface="Arial"/>
                <a:sym typeface="Myriad Set Text" charset="0"/>
              </a:rPr>
              <a:t>Local memory for each work-group</a:t>
            </a:r>
          </a:p>
        </p:txBody>
      </p:sp>
      <p:sp>
        <p:nvSpPr>
          <p:cNvPr id="27" name="Oval 26"/>
          <p:cNvSpPr/>
          <p:nvPr/>
        </p:nvSpPr>
        <p:spPr>
          <a:xfrm rot="16200000">
            <a:off x="5406978" y="4489844"/>
            <a:ext cx="1513669" cy="61369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8" name="Straight Arrow Connector 27"/>
          <p:cNvCxnSpPr>
            <a:stCxn id="26" idx="0"/>
          </p:cNvCxnSpPr>
          <p:nvPr/>
        </p:nvCxnSpPr>
        <p:spPr>
          <a:xfrm flipH="1" flipV="1">
            <a:off x="6444208" y="5085184"/>
            <a:ext cx="896695" cy="844129"/>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508F7CFF-A519-0549-A255-E99DE5982EB3}"/>
              </a:ext>
            </a:extLst>
          </p:cNvPr>
          <p:cNvSpPr>
            <a:spLocks noGrp="1"/>
          </p:cNvSpPr>
          <p:nvPr>
            <p:ph type="sldNum" sz="quarter" idx="12"/>
          </p:nvPr>
        </p:nvSpPr>
        <p:spPr/>
        <p:txBody>
          <a:bodyPr/>
          <a:lstStyle/>
          <a:p>
            <a:fld id="{10338BC4-165C-45BE-83FF-C9C7D8E962C5}" type="slidenum">
              <a:rPr lang="en-GB" smtClean="0"/>
              <a:pPr/>
              <a:t>134</a:t>
            </a:fld>
            <a:endParaRPr lang="en-GB"/>
          </a:p>
        </p:txBody>
      </p:sp>
    </p:spTree>
    <p:extLst>
      <p:ext uri="{BB962C8B-B14F-4D97-AF65-F5344CB8AC3E}">
        <p14:creationId xmlns:p14="http://schemas.microsoft.com/office/powerpoint/2010/main" val="886621313"/>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496" y="-234280"/>
            <a:ext cx="9073008" cy="1143000"/>
          </a:xfrm>
        </p:spPr>
        <p:txBody>
          <a:bodyPr>
            <a:noAutofit/>
          </a:bodyPr>
          <a:lstStyle/>
          <a:p>
            <a:r>
              <a:rPr lang="en-GB" sz="2800" dirty="0"/>
              <a:t>Row of C per work-item, A row private, B columns local</a:t>
            </a:r>
          </a:p>
        </p:txBody>
      </p:sp>
      <p:sp>
        <p:nvSpPr>
          <p:cNvPr id="3" name="Content Placeholder 2"/>
          <p:cNvSpPr>
            <a:spLocks noGrp="1"/>
          </p:cNvSpPr>
          <p:nvPr>
            <p:ph idx="1"/>
          </p:nvPr>
        </p:nvSpPr>
        <p:spPr>
          <a:xfrm>
            <a:off x="-36513" y="995769"/>
            <a:ext cx="4608513" cy="5862231"/>
          </a:xfrm>
        </p:spPr>
        <p:txBody>
          <a:bodyPr>
            <a:noAutofit/>
          </a:bodyPr>
          <a:lstStyle/>
          <a:p>
            <a:pPr marL="0" indent="0">
              <a:buNone/>
            </a:pPr>
            <a:r>
              <a:rPr lang="en-GB" sz="1800" b="1" dirty="0">
                <a:solidFill>
                  <a:schemeClr val="accent4"/>
                </a:solidFill>
                <a:latin typeface="Courier New Bold"/>
              </a:rPr>
              <a:t>__kernel </a:t>
            </a:r>
            <a:r>
              <a:rPr lang="en-GB" sz="1800" b="1" dirty="0">
                <a:solidFill>
                  <a:schemeClr val="accent2"/>
                </a:solidFill>
                <a:latin typeface="Courier New Bold"/>
              </a:rPr>
              <a:t>void</a:t>
            </a:r>
            <a:r>
              <a:rPr lang="en-GB" sz="1800" b="1" dirty="0">
                <a:latin typeface="Courier New Bold"/>
              </a:rPr>
              <a:t> </a:t>
            </a:r>
            <a:r>
              <a:rPr lang="en-GB" sz="1800" b="1" dirty="0" err="1">
                <a:solidFill>
                  <a:schemeClr val="tx2">
                    <a:lumMod val="75000"/>
                  </a:schemeClr>
                </a:solidFill>
                <a:latin typeface="Courier New Bold"/>
              </a:rPr>
              <a:t>mmul</a:t>
            </a:r>
            <a:r>
              <a:rPr lang="en-GB" sz="1800" b="1" dirty="0">
                <a:latin typeface="Courier New Bold"/>
              </a:rPr>
              <a:t>(</a:t>
            </a:r>
          </a:p>
          <a:p>
            <a:pPr marL="0" indent="0">
              <a:buNone/>
            </a:pPr>
            <a:r>
              <a:rPr lang="en-GB" sz="1800" b="1" dirty="0">
                <a:solidFill>
                  <a:schemeClr val="accent2"/>
                </a:solidFill>
                <a:latin typeface="Courier New Bold"/>
              </a:rPr>
              <a:t>    </a:t>
            </a:r>
            <a:r>
              <a:rPr lang="en-GB" sz="1800" b="1" dirty="0" err="1">
                <a:solidFill>
                  <a:schemeClr val="accent2"/>
                </a:solidFill>
                <a:latin typeface="Courier New Bold"/>
              </a:rPr>
              <a:t>const</a:t>
            </a:r>
            <a:r>
              <a:rPr lang="en-GB" sz="1800" b="1" dirty="0">
                <a:solidFill>
                  <a:schemeClr val="accent2"/>
                </a:solidFill>
                <a:latin typeface="Courier New Bold"/>
              </a:rPr>
              <a:t> </a:t>
            </a:r>
            <a:r>
              <a:rPr lang="en-GB" sz="1800" b="1" dirty="0" err="1">
                <a:solidFill>
                  <a:schemeClr val="accent2"/>
                </a:solidFill>
                <a:latin typeface="Courier New Bold"/>
              </a:rPr>
              <a:t>int</a:t>
            </a:r>
            <a:r>
              <a:rPr lang="en-GB" sz="1800" b="1" dirty="0">
                <a:solidFill>
                  <a:schemeClr val="accent2"/>
                </a:solidFill>
                <a:latin typeface="Courier New Bold"/>
              </a:rPr>
              <a:t> </a:t>
            </a:r>
            <a:r>
              <a:rPr lang="en-GB" sz="1800" b="1" dirty="0">
                <a:latin typeface="Courier New Bold"/>
              </a:rPr>
              <a:t>N,</a:t>
            </a:r>
          </a:p>
          <a:p>
            <a:pPr marL="0" indent="0">
              <a:buNone/>
            </a:pPr>
            <a:r>
              <a:rPr lang="en-GB" sz="1800" b="1" dirty="0">
                <a:solidFill>
                  <a:schemeClr val="accent4"/>
                </a:solidFill>
                <a:latin typeface="Courier New Bold"/>
              </a:rPr>
              <a:t>    __global </a:t>
            </a:r>
            <a:r>
              <a:rPr lang="en-GB" sz="1800" b="1" dirty="0">
                <a:solidFill>
                  <a:schemeClr val="accent2"/>
                </a:solidFill>
                <a:latin typeface="Courier New Bold"/>
              </a:rPr>
              <a:t>float</a:t>
            </a:r>
            <a:r>
              <a:rPr lang="en-GB" sz="1800" b="1" dirty="0">
                <a:latin typeface="Courier New Bold"/>
              </a:rPr>
              <a:t> *A,</a:t>
            </a:r>
          </a:p>
          <a:p>
            <a:pPr marL="0" indent="0">
              <a:buNone/>
            </a:pPr>
            <a:r>
              <a:rPr lang="en-GB" sz="1800" b="1" dirty="0">
                <a:solidFill>
                  <a:schemeClr val="accent3"/>
                </a:solidFill>
                <a:latin typeface="Courier New Bold"/>
              </a:rPr>
              <a:t>    </a:t>
            </a:r>
            <a:r>
              <a:rPr lang="en-GB" sz="1800" b="1" dirty="0">
                <a:solidFill>
                  <a:schemeClr val="accent4"/>
                </a:solidFill>
                <a:latin typeface="Courier New Bold"/>
              </a:rPr>
              <a:t>__global </a:t>
            </a:r>
            <a:r>
              <a:rPr lang="en-GB" sz="1800" b="1" dirty="0">
                <a:solidFill>
                  <a:schemeClr val="accent2"/>
                </a:solidFill>
                <a:latin typeface="Courier New Bold"/>
              </a:rPr>
              <a:t>float</a:t>
            </a:r>
            <a:r>
              <a:rPr lang="en-GB" sz="1800" b="1" dirty="0">
                <a:latin typeface="Courier New Bold"/>
              </a:rPr>
              <a:t> *B,</a:t>
            </a:r>
          </a:p>
          <a:p>
            <a:pPr marL="0" indent="0">
              <a:buNone/>
            </a:pPr>
            <a:r>
              <a:rPr lang="en-GB" sz="1800" b="1" dirty="0">
                <a:solidFill>
                  <a:schemeClr val="accent4"/>
                </a:solidFill>
                <a:latin typeface="Courier New Bold"/>
              </a:rPr>
              <a:t>    __global </a:t>
            </a:r>
            <a:r>
              <a:rPr lang="en-GB" sz="1800" b="1" dirty="0">
                <a:solidFill>
                  <a:schemeClr val="accent2"/>
                </a:solidFill>
                <a:latin typeface="Courier New Bold"/>
              </a:rPr>
              <a:t>float</a:t>
            </a:r>
            <a:r>
              <a:rPr lang="en-GB" sz="1800" b="1" dirty="0">
                <a:latin typeface="Courier New Bold"/>
              </a:rPr>
              <a:t> *C,</a:t>
            </a:r>
          </a:p>
          <a:p>
            <a:pPr marL="0" indent="0">
              <a:buNone/>
            </a:pPr>
            <a:r>
              <a:rPr lang="en-GB" sz="1800" b="1" dirty="0">
                <a:solidFill>
                  <a:schemeClr val="accent3"/>
                </a:solidFill>
                <a:latin typeface="Courier New Bold"/>
              </a:rPr>
              <a:t>    </a:t>
            </a:r>
            <a:r>
              <a:rPr lang="en-GB" sz="1800" b="1" dirty="0">
                <a:solidFill>
                  <a:schemeClr val="accent4"/>
                </a:solidFill>
                <a:latin typeface="Courier New Bold"/>
              </a:rPr>
              <a:t>__local</a:t>
            </a:r>
            <a:r>
              <a:rPr lang="en-GB" sz="1800" b="1" dirty="0">
                <a:solidFill>
                  <a:schemeClr val="accent3"/>
                </a:solidFill>
                <a:latin typeface="Courier New Bold"/>
              </a:rPr>
              <a:t> </a:t>
            </a:r>
            <a:r>
              <a:rPr lang="en-GB" sz="1800" b="1" dirty="0">
                <a:solidFill>
                  <a:schemeClr val="accent2"/>
                </a:solidFill>
                <a:latin typeface="Courier New Bold"/>
              </a:rPr>
              <a:t>float</a:t>
            </a:r>
            <a:r>
              <a:rPr lang="en-GB" sz="1800" b="1" dirty="0">
                <a:latin typeface="Courier New Bold"/>
              </a:rPr>
              <a:t> *</a:t>
            </a:r>
            <a:r>
              <a:rPr lang="en-GB" sz="1800" b="1" dirty="0" err="1">
                <a:latin typeface="Courier New Bold"/>
              </a:rPr>
              <a:t>Bwrk</a:t>
            </a:r>
            <a:r>
              <a:rPr lang="en-GB" sz="1800" b="1" dirty="0">
                <a:latin typeface="Courier New Bold"/>
              </a:rPr>
              <a:t>)</a:t>
            </a:r>
          </a:p>
          <a:p>
            <a:pPr marL="0" indent="0">
              <a:buNone/>
            </a:pPr>
            <a:r>
              <a:rPr lang="en-GB" sz="1800" b="1" dirty="0">
                <a:latin typeface="Courier New Bold"/>
              </a:rPr>
              <a:t>{</a:t>
            </a:r>
          </a:p>
          <a:p>
            <a:pPr marL="0" indent="0">
              <a:buNone/>
            </a:pPr>
            <a:r>
              <a:rPr lang="en-GB" sz="1800" b="1" dirty="0">
                <a:latin typeface="Courier New Bold"/>
              </a:rPr>
              <a:t> </a:t>
            </a:r>
            <a:r>
              <a:rPr lang="en-GB" sz="1800" b="1" dirty="0" err="1">
                <a:solidFill>
                  <a:schemeClr val="accent2"/>
                </a:solidFill>
                <a:latin typeface="Courier New Bold"/>
              </a:rPr>
              <a:t>int</a:t>
            </a:r>
            <a:r>
              <a:rPr lang="en-GB" sz="1800" b="1" dirty="0">
                <a:solidFill>
                  <a:schemeClr val="accent2"/>
                </a:solidFill>
                <a:latin typeface="Courier New Bold"/>
              </a:rPr>
              <a:t> </a:t>
            </a:r>
            <a:r>
              <a:rPr lang="en-GB" sz="1800" b="1" dirty="0">
                <a:latin typeface="Courier New Bold"/>
              </a:rPr>
              <a:t>k, j;</a:t>
            </a:r>
          </a:p>
          <a:p>
            <a:pPr marL="0" indent="0">
              <a:buNone/>
            </a:pPr>
            <a:r>
              <a:rPr lang="en-GB" sz="1800" b="1" dirty="0">
                <a:latin typeface="Courier New Bold"/>
              </a:rPr>
              <a:t> </a:t>
            </a:r>
            <a:r>
              <a:rPr lang="en-GB" sz="1800" b="1" dirty="0" err="1">
                <a:solidFill>
                  <a:schemeClr val="accent2"/>
                </a:solidFill>
                <a:latin typeface="Courier New Bold"/>
              </a:rPr>
              <a:t>int</a:t>
            </a:r>
            <a:r>
              <a:rPr lang="en-GB" sz="1800" b="1" dirty="0">
                <a:solidFill>
                  <a:schemeClr val="accent2"/>
                </a:solidFill>
                <a:latin typeface="Courier New Bold"/>
              </a:rPr>
              <a:t> </a:t>
            </a:r>
            <a:r>
              <a:rPr lang="en-GB" sz="1800" b="1" dirty="0" err="1">
                <a:latin typeface="Courier New Bold"/>
              </a:rPr>
              <a:t>i</a:t>
            </a:r>
            <a:r>
              <a:rPr lang="en-GB" sz="1800" b="1" dirty="0">
                <a:latin typeface="Courier New Bold"/>
              </a:rPr>
              <a:t> = </a:t>
            </a:r>
            <a:r>
              <a:rPr lang="en-GB" sz="1800" b="1" dirty="0" err="1">
                <a:solidFill>
                  <a:schemeClr val="tx2">
                    <a:lumMod val="75000"/>
                  </a:schemeClr>
                </a:solidFill>
                <a:latin typeface="Courier New Bold"/>
              </a:rPr>
              <a:t>get_global_id</a:t>
            </a:r>
            <a:r>
              <a:rPr lang="en-GB" sz="1800" b="1" dirty="0">
                <a:latin typeface="Courier New Bold"/>
              </a:rPr>
              <a:t>(0);</a:t>
            </a:r>
          </a:p>
          <a:p>
            <a:pPr marL="0" indent="0">
              <a:buNone/>
            </a:pPr>
            <a:r>
              <a:rPr lang="en-GB" sz="1800" b="1" dirty="0">
                <a:latin typeface="Courier New Bold"/>
              </a:rPr>
              <a:t> </a:t>
            </a:r>
            <a:r>
              <a:rPr lang="en-GB" sz="1800" b="1" dirty="0" err="1">
                <a:solidFill>
                  <a:schemeClr val="accent2"/>
                </a:solidFill>
                <a:latin typeface="Courier New Bold"/>
              </a:rPr>
              <a:t>int</a:t>
            </a:r>
            <a:r>
              <a:rPr lang="en-GB" sz="1800" b="1" dirty="0">
                <a:solidFill>
                  <a:schemeClr val="accent2"/>
                </a:solidFill>
                <a:latin typeface="Courier New Bold"/>
              </a:rPr>
              <a:t> </a:t>
            </a:r>
            <a:r>
              <a:rPr lang="en-GB" sz="1800" b="1" dirty="0" err="1">
                <a:latin typeface="Courier New Bold"/>
              </a:rPr>
              <a:t>iloc</a:t>
            </a:r>
            <a:r>
              <a:rPr lang="en-GB" sz="1800" b="1" dirty="0">
                <a:latin typeface="Courier New Bold"/>
              </a:rPr>
              <a:t> = </a:t>
            </a:r>
            <a:r>
              <a:rPr lang="en-GB" sz="1800" b="1" dirty="0" err="1">
                <a:solidFill>
                  <a:schemeClr val="tx2">
                    <a:lumMod val="75000"/>
                  </a:schemeClr>
                </a:solidFill>
                <a:latin typeface="Courier New Bold"/>
              </a:rPr>
              <a:t>get_local_id</a:t>
            </a:r>
            <a:r>
              <a:rPr lang="en-GB" sz="1800" b="1" dirty="0">
                <a:latin typeface="Courier New Bold"/>
              </a:rPr>
              <a:t>(0);</a:t>
            </a:r>
          </a:p>
          <a:p>
            <a:pPr marL="0" indent="0">
              <a:buNone/>
            </a:pPr>
            <a:r>
              <a:rPr lang="en-GB" sz="1800" b="1" dirty="0">
                <a:latin typeface="Courier New Bold"/>
              </a:rPr>
              <a:t> </a:t>
            </a:r>
            <a:r>
              <a:rPr lang="en-GB" sz="1800" b="1" dirty="0" err="1">
                <a:solidFill>
                  <a:schemeClr val="accent2"/>
                </a:solidFill>
                <a:latin typeface="Courier New Bold"/>
              </a:rPr>
              <a:t>int</a:t>
            </a:r>
            <a:r>
              <a:rPr lang="en-GB" sz="1800" b="1" dirty="0">
                <a:solidFill>
                  <a:schemeClr val="accent2"/>
                </a:solidFill>
                <a:latin typeface="Courier New Bold"/>
              </a:rPr>
              <a:t> </a:t>
            </a:r>
            <a:r>
              <a:rPr lang="en-GB" sz="1800" b="1" dirty="0" err="1">
                <a:latin typeface="Courier New Bold"/>
              </a:rPr>
              <a:t>nloc</a:t>
            </a:r>
            <a:r>
              <a:rPr lang="en-GB" sz="1800" b="1" dirty="0">
                <a:latin typeface="Courier New Bold"/>
              </a:rPr>
              <a:t> = </a:t>
            </a:r>
            <a:r>
              <a:rPr lang="en-GB" sz="1800" b="1" dirty="0" err="1">
                <a:solidFill>
                  <a:schemeClr val="tx2">
                    <a:lumMod val="75000"/>
                  </a:schemeClr>
                </a:solidFill>
                <a:latin typeface="Courier New Bold"/>
              </a:rPr>
              <a:t>get_local_size</a:t>
            </a:r>
            <a:r>
              <a:rPr lang="en-GB" sz="1800" b="1" dirty="0">
                <a:latin typeface="Courier New Bold"/>
              </a:rPr>
              <a:t>(0);</a:t>
            </a:r>
          </a:p>
          <a:p>
            <a:pPr marL="0" indent="0">
              <a:buNone/>
            </a:pPr>
            <a:r>
              <a:rPr lang="en-GB" sz="1800" b="1" dirty="0">
                <a:latin typeface="Courier New Bold"/>
              </a:rPr>
              <a:t> </a:t>
            </a:r>
            <a:r>
              <a:rPr lang="en-GB" sz="1800" b="1" dirty="0">
                <a:solidFill>
                  <a:schemeClr val="accent2"/>
                </a:solidFill>
                <a:latin typeface="Courier New Bold"/>
              </a:rPr>
              <a:t>float </a:t>
            </a:r>
            <a:r>
              <a:rPr lang="en-GB" sz="1800" b="1" dirty="0" err="1">
                <a:latin typeface="Courier New Bold"/>
              </a:rPr>
              <a:t>Awrk</a:t>
            </a:r>
            <a:r>
              <a:rPr lang="en-GB" sz="1800" b="1" dirty="0">
                <a:latin typeface="Courier New Bold"/>
              </a:rPr>
              <a:t>[1024];</a:t>
            </a:r>
          </a:p>
        </p:txBody>
      </p:sp>
      <p:sp>
        <p:nvSpPr>
          <p:cNvPr id="4" name="Content Placeholder 2"/>
          <p:cNvSpPr txBox="1">
            <a:spLocks/>
          </p:cNvSpPr>
          <p:nvPr/>
        </p:nvSpPr>
        <p:spPr>
          <a:xfrm>
            <a:off x="4427984" y="764704"/>
            <a:ext cx="4680520" cy="4968552"/>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endParaRPr lang="en-GB" sz="1800" b="1" dirty="0">
              <a:latin typeface="Courier New Bold"/>
            </a:endParaRPr>
          </a:p>
          <a:p>
            <a:pPr marL="0" indent="0">
              <a:buFont typeface="Arial" pitchFamily="34" charset="0"/>
              <a:buNone/>
            </a:pPr>
            <a:r>
              <a:rPr lang="en-GB" sz="1800" b="1" dirty="0">
                <a:solidFill>
                  <a:schemeClr val="accent2"/>
                </a:solidFill>
                <a:latin typeface="Courier New Bold"/>
              </a:rPr>
              <a:t>float</a:t>
            </a:r>
            <a:r>
              <a:rPr lang="en-GB" sz="1800" b="1" dirty="0">
                <a:solidFill>
                  <a:schemeClr val="accent1"/>
                </a:solidFill>
                <a:latin typeface="Courier New Bold"/>
              </a:rPr>
              <a:t> </a:t>
            </a:r>
            <a:r>
              <a:rPr lang="en-GB" sz="1800" b="1" dirty="0" err="1">
                <a:latin typeface="Courier New Bold"/>
              </a:rPr>
              <a:t>tmp</a:t>
            </a:r>
            <a:r>
              <a:rPr lang="en-GB" sz="1800" b="1" dirty="0">
                <a:latin typeface="Courier New Bold"/>
              </a:rPr>
              <a:t>;</a:t>
            </a:r>
          </a:p>
          <a:p>
            <a:pPr marL="0" indent="0">
              <a:buFont typeface="Arial" pitchFamily="34" charset="0"/>
              <a:buNone/>
            </a:pPr>
            <a:r>
              <a:rPr lang="en-GB" sz="1800" b="1" dirty="0">
                <a:solidFill>
                  <a:schemeClr val="accent1"/>
                </a:solidFill>
                <a:latin typeface="Courier New Bold"/>
              </a:rPr>
              <a:t>for</a:t>
            </a:r>
            <a:r>
              <a:rPr lang="en-GB" sz="1800" b="1" dirty="0">
                <a:latin typeface="Courier New Bold"/>
              </a:rPr>
              <a:t> (k = 0; k &lt; N; k++)</a:t>
            </a:r>
          </a:p>
          <a:p>
            <a:pPr marL="0" indent="0">
              <a:buFont typeface="Arial" pitchFamily="34" charset="0"/>
              <a:buNone/>
            </a:pPr>
            <a:r>
              <a:rPr lang="en-GB" sz="1800" b="1" dirty="0">
                <a:latin typeface="Courier New Bold"/>
              </a:rPr>
              <a:t>  </a:t>
            </a:r>
            <a:r>
              <a:rPr lang="en-GB" sz="1800" b="1" dirty="0" err="1">
                <a:latin typeface="Courier New Bold"/>
              </a:rPr>
              <a:t>Awrk</a:t>
            </a:r>
            <a:r>
              <a:rPr lang="en-GB" sz="1800" b="1" dirty="0">
                <a:latin typeface="Courier New Bold"/>
              </a:rPr>
              <a:t>[k] = A[</a:t>
            </a:r>
            <a:r>
              <a:rPr lang="en-GB" sz="1800" b="1" dirty="0" err="1">
                <a:latin typeface="Courier New Bold"/>
              </a:rPr>
              <a:t>i</a:t>
            </a:r>
            <a:r>
              <a:rPr lang="en-GB" sz="1800" b="1" dirty="0">
                <a:latin typeface="Courier New Bold"/>
              </a:rPr>
              <a:t>*</a:t>
            </a:r>
            <a:r>
              <a:rPr lang="en-GB" sz="1800" b="1" dirty="0" err="1">
                <a:latin typeface="Courier New Bold"/>
              </a:rPr>
              <a:t>N+k</a:t>
            </a:r>
            <a:r>
              <a:rPr lang="en-GB" sz="1800" b="1" dirty="0">
                <a:latin typeface="Courier New Bold"/>
              </a:rPr>
              <a:t>];</a:t>
            </a:r>
          </a:p>
          <a:p>
            <a:pPr marL="0" indent="0">
              <a:buNone/>
            </a:pPr>
            <a:r>
              <a:rPr lang="en-GB" sz="1800" b="1" dirty="0">
                <a:solidFill>
                  <a:schemeClr val="accent1"/>
                </a:solidFill>
                <a:latin typeface="Courier New Bold"/>
              </a:rPr>
              <a:t>for</a:t>
            </a:r>
            <a:r>
              <a:rPr lang="en-GB" sz="1800" b="1" dirty="0">
                <a:latin typeface="Courier New Bold"/>
              </a:rPr>
              <a:t> (j = 0; j &lt; N; j++) {</a:t>
            </a:r>
          </a:p>
          <a:p>
            <a:pPr marL="0" indent="0">
              <a:buNone/>
            </a:pPr>
            <a:r>
              <a:rPr lang="en-GB" sz="1800" b="1" dirty="0">
                <a:latin typeface="Courier New Bold"/>
              </a:rPr>
              <a:t>  barrier(CLK_LOCAL_MEM_FENCE);    </a:t>
            </a:r>
          </a:p>
          <a:p>
            <a:pPr marL="0" indent="0">
              <a:buNone/>
            </a:pPr>
            <a:r>
              <a:rPr lang="en-GB" sz="1800" b="1" dirty="0">
                <a:solidFill>
                  <a:schemeClr val="accent1"/>
                </a:solidFill>
                <a:latin typeface="Courier New Bold"/>
              </a:rPr>
              <a:t>  for</a:t>
            </a:r>
            <a:r>
              <a:rPr lang="en-GB" sz="1800" b="1" dirty="0">
                <a:latin typeface="Courier New Bold"/>
              </a:rPr>
              <a:t> (k=</a:t>
            </a:r>
            <a:r>
              <a:rPr lang="en-GB" sz="1800" b="1" dirty="0" err="1">
                <a:latin typeface="Courier New Bold"/>
              </a:rPr>
              <a:t>iloc</a:t>
            </a:r>
            <a:r>
              <a:rPr lang="en-GB" sz="1800" b="1" dirty="0">
                <a:latin typeface="Courier New Bold"/>
              </a:rPr>
              <a:t>; k&lt;N; k+=</a:t>
            </a:r>
            <a:r>
              <a:rPr lang="en-GB" sz="1800" b="1" dirty="0" err="1">
                <a:latin typeface="Courier New Bold"/>
              </a:rPr>
              <a:t>nloc</a:t>
            </a:r>
            <a:r>
              <a:rPr lang="en-GB" sz="1800" b="1" dirty="0">
                <a:latin typeface="Courier New Bold"/>
              </a:rPr>
              <a:t>)</a:t>
            </a:r>
          </a:p>
          <a:p>
            <a:pPr marL="0" indent="0">
              <a:buNone/>
            </a:pPr>
            <a:r>
              <a:rPr lang="en-GB" sz="1800" b="1" dirty="0">
                <a:latin typeface="Courier New Bold"/>
              </a:rPr>
              <a:t>    </a:t>
            </a:r>
            <a:r>
              <a:rPr lang="en-GB" sz="1800" b="1" dirty="0" err="1">
                <a:latin typeface="Courier New Bold"/>
              </a:rPr>
              <a:t>Bwrk</a:t>
            </a:r>
            <a:r>
              <a:rPr lang="en-GB" sz="1800" b="1" dirty="0">
                <a:latin typeface="Courier New Bold"/>
              </a:rPr>
              <a:t>[k] = B[k*</a:t>
            </a:r>
            <a:r>
              <a:rPr lang="en-GB" sz="1800" b="1" dirty="0" err="1">
                <a:latin typeface="Courier New Bold"/>
              </a:rPr>
              <a:t>N+j</a:t>
            </a:r>
            <a:r>
              <a:rPr lang="en-GB" sz="1800" b="1" dirty="0">
                <a:latin typeface="Courier New Bold"/>
              </a:rPr>
              <a:t>];</a:t>
            </a:r>
          </a:p>
          <a:p>
            <a:pPr marL="0" indent="0">
              <a:buNone/>
            </a:pPr>
            <a:r>
              <a:rPr lang="en-GB" sz="1800" b="1" dirty="0">
                <a:latin typeface="Courier New Bold"/>
              </a:rPr>
              <a:t>  barrier(CLK_LOCAL_MEM_FENCE);</a:t>
            </a:r>
          </a:p>
          <a:p>
            <a:pPr marL="0" indent="0">
              <a:buNone/>
            </a:pPr>
            <a:r>
              <a:rPr lang="en-GB" sz="1800" b="1" dirty="0">
                <a:latin typeface="Courier New Bold"/>
              </a:rPr>
              <a:t>  </a:t>
            </a:r>
            <a:r>
              <a:rPr lang="en-GB" sz="1800" b="1" dirty="0" err="1">
                <a:latin typeface="Courier New Bold"/>
              </a:rPr>
              <a:t>tmp</a:t>
            </a:r>
            <a:r>
              <a:rPr lang="en-GB" sz="1800" b="1" dirty="0">
                <a:latin typeface="Courier New Bold"/>
              </a:rPr>
              <a:t> = 0.0f;</a:t>
            </a:r>
          </a:p>
          <a:p>
            <a:pPr marL="0" indent="0">
              <a:buNone/>
            </a:pPr>
            <a:r>
              <a:rPr lang="en-GB" sz="1800" b="1" dirty="0">
                <a:latin typeface="Courier New Bold"/>
              </a:rPr>
              <a:t>  </a:t>
            </a:r>
            <a:r>
              <a:rPr lang="en-GB" sz="1800" b="1" dirty="0">
                <a:solidFill>
                  <a:schemeClr val="accent1"/>
                </a:solidFill>
                <a:latin typeface="Courier New Bold"/>
              </a:rPr>
              <a:t>for</a:t>
            </a:r>
            <a:r>
              <a:rPr lang="en-GB" sz="1800" b="1" dirty="0">
                <a:latin typeface="Courier New Bold"/>
              </a:rPr>
              <a:t> (k = 0; k &lt; N; k++)</a:t>
            </a:r>
          </a:p>
          <a:p>
            <a:pPr marL="0" indent="0">
              <a:buFont typeface="Arial" pitchFamily="34" charset="0"/>
              <a:buNone/>
            </a:pPr>
            <a:r>
              <a:rPr lang="en-GB" sz="1800" b="1" dirty="0">
                <a:latin typeface="Courier New Bold"/>
              </a:rPr>
              <a:t>    </a:t>
            </a:r>
            <a:r>
              <a:rPr lang="en-GB" sz="1800" b="1" dirty="0" err="1">
                <a:latin typeface="Courier New Bold"/>
              </a:rPr>
              <a:t>tmp</a:t>
            </a:r>
            <a:r>
              <a:rPr lang="en-GB" sz="1800" b="1" dirty="0">
                <a:latin typeface="Courier New Bold"/>
              </a:rPr>
              <a:t> += </a:t>
            </a:r>
            <a:r>
              <a:rPr lang="en-GB" sz="1800" b="1" dirty="0" err="1">
                <a:latin typeface="Courier New Bold"/>
              </a:rPr>
              <a:t>Awrk</a:t>
            </a:r>
            <a:r>
              <a:rPr lang="en-GB" sz="1800" b="1" dirty="0">
                <a:latin typeface="Courier New Bold"/>
              </a:rPr>
              <a:t>[k] * </a:t>
            </a:r>
            <a:r>
              <a:rPr lang="en-GB" sz="1800" b="1" dirty="0" err="1">
                <a:latin typeface="Courier New Bold"/>
              </a:rPr>
              <a:t>Bwrk</a:t>
            </a:r>
            <a:r>
              <a:rPr lang="en-GB" sz="1800" b="1" dirty="0">
                <a:latin typeface="Courier New Bold"/>
              </a:rPr>
              <a:t>[k];</a:t>
            </a:r>
          </a:p>
          <a:p>
            <a:pPr marL="0" indent="0">
              <a:buNone/>
            </a:pPr>
            <a:r>
              <a:rPr lang="en-GB" sz="1800" b="1" dirty="0">
                <a:latin typeface="Courier New Bold"/>
              </a:rPr>
              <a:t>  C[</a:t>
            </a:r>
            <a:r>
              <a:rPr lang="en-GB" sz="1800" b="1" dirty="0" err="1">
                <a:latin typeface="Courier New Bold"/>
              </a:rPr>
              <a:t>i</a:t>
            </a:r>
            <a:r>
              <a:rPr lang="en-GB" sz="1800" b="1" dirty="0">
                <a:latin typeface="Courier New Bold"/>
              </a:rPr>
              <a:t>*</a:t>
            </a:r>
            <a:r>
              <a:rPr lang="en-GB" sz="1800" b="1" dirty="0" err="1">
                <a:latin typeface="Courier New Bold"/>
              </a:rPr>
              <a:t>N+j</a:t>
            </a:r>
            <a:r>
              <a:rPr lang="en-GB" sz="1800" b="1" dirty="0">
                <a:latin typeface="Courier New Bold"/>
              </a:rPr>
              <a:t>] = </a:t>
            </a:r>
            <a:r>
              <a:rPr lang="en-GB" sz="1800" b="1" dirty="0" err="1">
                <a:latin typeface="Courier New Bold"/>
              </a:rPr>
              <a:t>tmp</a:t>
            </a:r>
            <a:r>
              <a:rPr lang="en-GB" sz="1800" b="1" dirty="0">
                <a:latin typeface="Courier New Bold"/>
              </a:rPr>
              <a:t>;</a:t>
            </a:r>
          </a:p>
          <a:p>
            <a:pPr marL="0" indent="0">
              <a:buFont typeface="Arial" pitchFamily="34" charset="0"/>
              <a:buNone/>
            </a:pPr>
            <a:r>
              <a:rPr lang="en-GB" sz="1800" b="1" dirty="0">
                <a:latin typeface="Courier New Bold"/>
              </a:rPr>
              <a:t> }</a:t>
            </a:r>
          </a:p>
          <a:p>
            <a:pPr marL="0" indent="0">
              <a:buFont typeface="Arial" pitchFamily="34" charset="0"/>
              <a:buNone/>
            </a:pPr>
            <a:r>
              <a:rPr lang="en-GB" sz="1800" b="1" dirty="0">
                <a:latin typeface="Courier New Bold"/>
              </a:rPr>
              <a:t>}</a:t>
            </a:r>
          </a:p>
        </p:txBody>
      </p:sp>
      <p:sp>
        <p:nvSpPr>
          <p:cNvPr id="7" name="Rectangle 6"/>
          <p:cNvSpPr/>
          <p:nvPr/>
        </p:nvSpPr>
        <p:spPr>
          <a:xfrm>
            <a:off x="4788024" y="5380672"/>
            <a:ext cx="3960441" cy="1477328"/>
          </a:xfrm>
          <a:prstGeom prst="rect">
            <a:avLst/>
          </a:prstGeom>
        </p:spPr>
        <p:txBody>
          <a:bodyPr wrap="square">
            <a:spAutoFit/>
          </a:bodyPr>
          <a:lstStyle/>
          <a:p>
            <a:pPr algn="ctr"/>
            <a:r>
              <a:rPr lang="en-GB" b="1" dirty="0">
                <a:solidFill>
                  <a:schemeClr val="accent1"/>
                </a:solidFill>
              </a:rPr>
              <a:t>Pass in a pointer to local memory.  Work-items in a work-group start by cooperatively copying the columns of B they need into the work-group's local memory.</a:t>
            </a:r>
          </a:p>
        </p:txBody>
      </p:sp>
      <p:sp>
        <p:nvSpPr>
          <p:cNvPr id="8" name="Oval 7"/>
          <p:cNvSpPr/>
          <p:nvPr/>
        </p:nvSpPr>
        <p:spPr>
          <a:xfrm>
            <a:off x="0" y="3933056"/>
            <a:ext cx="4283968" cy="79208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Oval 9"/>
          <p:cNvSpPr/>
          <p:nvPr/>
        </p:nvSpPr>
        <p:spPr>
          <a:xfrm>
            <a:off x="107504" y="2564904"/>
            <a:ext cx="3672408" cy="64807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 name="Rounded Rectangle 5"/>
          <p:cNvSpPr/>
          <p:nvPr/>
        </p:nvSpPr>
        <p:spPr>
          <a:xfrm>
            <a:off x="4572000" y="2420888"/>
            <a:ext cx="4320480" cy="136815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Slide Number Placeholder 4">
            <a:extLst>
              <a:ext uri="{FF2B5EF4-FFF2-40B4-BE49-F238E27FC236}">
                <a16:creationId xmlns:a16="http://schemas.microsoft.com/office/drawing/2014/main" id="{3EBADFDD-138E-1F41-B6AE-71C0BC8EC569}"/>
              </a:ext>
            </a:extLst>
          </p:cNvPr>
          <p:cNvSpPr>
            <a:spLocks noGrp="1"/>
          </p:cNvSpPr>
          <p:nvPr>
            <p:ph type="sldNum" sz="quarter" idx="12"/>
          </p:nvPr>
        </p:nvSpPr>
        <p:spPr/>
        <p:txBody>
          <a:bodyPr/>
          <a:lstStyle/>
          <a:p>
            <a:fld id="{10338BC4-165C-45BE-83FF-C9C7D8E962C5}" type="slidenum">
              <a:rPr lang="en-GB" smtClean="0"/>
              <a:pPr/>
              <a:t>135</a:t>
            </a:fld>
            <a:endParaRPr lang="en-GB"/>
          </a:p>
        </p:txBody>
      </p:sp>
    </p:spTree>
    <p:extLst>
      <p:ext uri="{BB962C8B-B14F-4D97-AF65-F5344CB8AC3E}">
        <p14:creationId xmlns:p14="http://schemas.microsoft.com/office/powerpoint/2010/main" val="2290159985"/>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4314307" y="1549235"/>
            <a:ext cx="4829693" cy="4324261"/>
          </a:xfrm>
          <a:prstGeom prst="rect">
            <a:avLst/>
          </a:prstGeom>
          <a:solidFill>
            <a:srgbClr val="FFFFFF"/>
          </a:solidFill>
        </p:spPr>
        <p:txBody>
          <a:bodyPr wrap="square">
            <a:spAutoFit/>
          </a:bodyPr>
          <a:lstStyle/>
          <a:p>
            <a:r>
              <a:rPr lang="en-US" sz="1100" b="1" dirty="0">
                <a:solidFill>
                  <a:schemeClr val="tx1"/>
                </a:solidFill>
                <a:latin typeface="Courier New Bold"/>
              </a:rPr>
              <a:t>  // Setup the buffers, initialize matrices,</a:t>
            </a:r>
          </a:p>
          <a:p>
            <a:r>
              <a:rPr lang="en-US" sz="1100" b="1" dirty="0">
                <a:latin typeface="Courier New Bold"/>
              </a:rPr>
              <a:t>  //</a:t>
            </a:r>
            <a:r>
              <a:rPr lang="en-US" sz="1100" b="1" dirty="0">
                <a:solidFill>
                  <a:schemeClr val="tx1"/>
                </a:solidFill>
                <a:latin typeface="Courier New Bold"/>
              </a:rPr>
              <a:t> and write them into global memory</a:t>
            </a:r>
          </a:p>
          <a:p>
            <a:r>
              <a:rPr lang="en-GB" sz="1100" b="1" dirty="0">
                <a:solidFill>
                  <a:schemeClr val="tx1"/>
                </a:solidFill>
                <a:latin typeface="Courier New Bold"/>
              </a:rPr>
              <a:t>  cl::Buffer </a:t>
            </a:r>
            <a:r>
              <a:rPr lang="en-GB" sz="1100" b="1" dirty="0" err="1">
                <a:solidFill>
                  <a:schemeClr val="tx1"/>
                </a:solidFill>
                <a:latin typeface="Courier New Bold"/>
              </a:rPr>
              <a:t>d_a</a:t>
            </a:r>
            <a:r>
              <a:rPr lang="en-GB" sz="1100" b="1" dirty="0">
                <a:solidFill>
                  <a:schemeClr val="tx1"/>
                </a:solidFill>
                <a:latin typeface="Courier New Bold"/>
              </a:rPr>
              <a:t>(context, begin(</a:t>
            </a:r>
            <a:r>
              <a:rPr lang="en-GB" sz="1100" b="1" dirty="0" err="1">
                <a:solidFill>
                  <a:schemeClr val="tx1"/>
                </a:solidFill>
                <a:latin typeface="Courier New Bold"/>
              </a:rPr>
              <a:t>h_A</a:t>
            </a:r>
            <a:r>
              <a:rPr lang="en-GB" sz="1100" b="1" dirty="0">
                <a:solidFill>
                  <a:schemeClr val="tx1"/>
                </a:solidFill>
                <a:latin typeface="Courier New Bold"/>
              </a:rPr>
              <a:t>), end(</a:t>
            </a:r>
            <a:r>
              <a:rPr lang="en-GB" sz="1100" b="1" dirty="0" err="1">
                <a:solidFill>
                  <a:schemeClr val="tx1"/>
                </a:solidFill>
                <a:latin typeface="Courier New Bold"/>
              </a:rPr>
              <a:t>h_A</a:t>
            </a:r>
            <a:r>
              <a:rPr lang="en-GB" sz="1100" b="1" dirty="0">
                <a:solidFill>
                  <a:schemeClr val="tx1"/>
                </a:solidFill>
                <a:latin typeface="Courier New Bold"/>
              </a:rPr>
              <a:t>), true);</a:t>
            </a:r>
            <a:endParaRPr lang="en-US" sz="1100" b="1" dirty="0">
              <a:solidFill>
                <a:schemeClr val="tx1"/>
              </a:solidFill>
              <a:latin typeface="Courier New Bold"/>
            </a:endParaRPr>
          </a:p>
          <a:p>
            <a:r>
              <a:rPr lang="en-GB" sz="1100" b="1" dirty="0">
                <a:solidFill>
                  <a:schemeClr val="tx1"/>
                </a:solidFill>
                <a:latin typeface="Courier New Bold"/>
              </a:rPr>
              <a:t>  cl::Buffer </a:t>
            </a:r>
            <a:r>
              <a:rPr lang="en-GB" sz="1100" b="1" dirty="0" err="1">
                <a:solidFill>
                  <a:schemeClr val="tx1"/>
                </a:solidFill>
                <a:latin typeface="Courier New Bold"/>
              </a:rPr>
              <a:t>d_b</a:t>
            </a:r>
            <a:r>
              <a:rPr lang="en-GB" sz="1100" b="1" dirty="0">
                <a:solidFill>
                  <a:schemeClr val="tx1"/>
                </a:solidFill>
                <a:latin typeface="Courier New Bold"/>
              </a:rPr>
              <a:t>(context, begin(</a:t>
            </a:r>
            <a:r>
              <a:rPr lang="en-GB" sz="1100" b="1" dirty="0" err="1">
                <a:solidFill>
                  <a:schemeClr val="tx1"/>
                </a:solidFill>
                <a:latin typeface="Courier New Bold"/>
              </a:rPr>
              <a:t>h_B</a:t>
            </a:r>
            <a:r>
              <a:rPr lang="en-GB" sz="1100" b="1" dirty="0">
                <a:solidFill>
                  <a:schemeClr val="tx1"/>
                </a:solidFill>
                <a:latin typeface="Courier New Bold"/>
              </a:rPr>
              <a:t>), end(</a:t>
            </a:r>
            <a:r>
              <a:rPr lang="en-GB" sz="1100" b="1" dirty="0" err="1">
                <a:solidFill>
                  <a:schemeClr val="tx1"/>
                </a:solidFill>
                <a:latin typeface="Courier New Bold"/>
              </a:rPr>
              <a:t>h_B</a:t>
            </a:r>
            <a:r>
              <a:rPr lang="en-GB" sz="1100" b="1" dirty="0">
                <a:solidFill>
                  <a:schemeClr val="tx1"/>
                </a:solidFill>
                <a:latin typeface="Courier New Bold"/>
              </a:rPr>
              <a:t>), true);</a:t>
            </a:r>
            <a:endParaRPr lang="en-US" sz="1100" b="1" dirty="0">
              <a:solidFill>
                <a:schemeClr val="tx1"/>
              </a:solidFill>
              <a:latin typeface="Courier New Bold"/>
            </a:endParaRPr>
          </a:p>
          <a:p>
            <a:r>
              <a:rPr lang="en-US" sz="1100" b="1" dirty="0">
                <a:solidFill>
                  <a:schemeClr val="tx1"/>
                </a:solidFill>
                <a:latin typeface="Courier New Bold"/>
              </a:rPr>
              <a:t>  cl::Buffer </a:t>
            </a:r>
            <a:r>
              <a:rPr lang="en-US" sz="1100" b="1" dirty="0" err="1">
                <a:solidFill>
                  <a:schemeClr val="tx1"/>
                </a:solidFill>
                <a:latin typeface="Courier New Bold"/>
              </a:rPr>
              <a:t>d_c</a:t>
            </a:r>
            <a:r>
              <a:rPr lang="en-US" sz="1100" b="1" dirty="0">
                <a:solidFill>
                  <a:schemeClr val="tx1"/>
                </a:solidFill>
                <a:latin typeface="Courier New Bold"/>
              </a:rPr>
              <a:t> = cl::Buffer(context, </a:t>
            </a:r>
          </a:p>
          <a:p>
            <a:r>
              <a:rPr lang="en-US" sz="1100" b="1" dirty="0">
                <a:latin typeface="Courier New Bold"/>
              </a:rPr>
              <a:t>                              </a:t>
            </a:r>
            <a:r>
              <a:rPr lang="en-US" sz="1100" b="1" dirty="0">
                <a:solidFill>
                  <a:schemeClr val="tx1"/>
                </a:solidFill>
                <a:latin typeface="Courier New Bold"/>
              </a:rPr>
              <a:t>CL_MEM_WRITE_ONLY,</a:t>
            </a:r>
          </a:p>
          <a:p>
            <a:r>
              <a:rPr lang="en-US" sz="1100" b="1" dirty="0">
                <a:solidFill>
                  <a:schemeClr val="tx1"/>
                </a:solidFill>
                <a:latin typeface="Courier New Bold"/>
              </a:rPr>
              <a:t>                              </a:t>
            </a:r>
            <a:r>
              <a:rPr lang="en-US" sz="1100" b="1" dirty="0" err="1">
                <a:solidFill>
                  <a:schemeClr val="tx1"/>
                </a:solidFill>
                <a:latin typeface="Courier New Bold"/>
              </a:rPr>
              <a:t>sizeof</a:t>
            </a:r>
            <a:r>
              <a:rPr lang="en-US" sz="1100" b="1" dirty="0">
                <a:solidFill>
                  <a:schemeClr val="tx1"/>
                </a:solidFill>
                <a:latin typeface="Courier New Bold"/>
              </a:rPr>
              <a:t>(float) * </a:t>
            </a:r>
            <a:r>
              <a:rPr lang="en-US" sz="1100" b="1" dirty="0">
                <a:latin typeface="Courier New Bold"/>
              </a:rPr>
              <a:t>size</a:t>
            </a:r>
            <a:r>
              <a:rPr lang="en-US" sz="1100" b="1" dirty="0">
                <a:solidFill>
                  <a:schemeClr val="tx1"/>
                </a:solidFill>
                <a:latin typeface="Courier New Bold"/>
              </a:rPr>
              <a:t>);</a:t>
            </a:r>
          </a:p>
          <a:p>
            <a:r>
              <a:rPr lang="en-US" sz="1100" b="1" dirty="0">
                <a:solidFill>
                  <a:schemeClr val="tx1"/>
                </a:solidFill>
                <a:latin typeface="Courier New Bold"/>
              </a:rPr>
              <a:t> </a:t>
            </a:r>
          </a:p>
          <a:p>
            <a:r>
              <a:rPr lang="en-GB" sz="1100" b="1" dirty="0">
                <a:latin typeface="Courier New Bold"/>
              </a:rPr>
              <a:t>cl::</a:t>
            </a:r>
            <a:r>
              <a:rPr lang="en-GB" sz="1100" b="1" dirty="0" err="1">
                <a:latin typeface="Courier New Bold"/>
              </a:rPr>
              <a:t>KernelFunctor</a:t>
            </a:r>
            <a:r>
              <a:rPr lang="en-GB" sz="1100" b="1" dirty="0">
                <a:latin typeface="Courier New Bold"/>
              </a:rPr>
              <a:t>&lt;</a:t>
            </a:r>
            <a:r>
              <a:rPr lang="en-GB" sz="1100" b="1" dirty="0" err="1">
                <a:latin typeface="Courier New Bold"/>
              </a:rPr>
              <a:t>int</a:t>
            </a:r>
            <a:r>
              <a:rPr lang="en-GB" sz="1100" b="1" dirty="0">
                <a:latin typeface="Courier New Bold"/>
              </a:rPr>
              <a:t>, cl::Buffer, cl::Buffer,</a:t>
            </a:r>
          </a:p>
          <a:p>
            <a:r>
              <a:rPr lang="en-GB" sz="1100" b="1" dirty="0">
                <a:latin typeface="Courier New Bold"/>
              </a:rPr>
              <a:t>                cl::Buffer&gt; </a:t>
            </a:r>
          </a:p>
          <a:p>
            <a:r>
              <a:rPr lang="en-GB" sz="1100" b="1" dirty="0">
                <a:latin typeface="Courier New Bold"/>
              </a:rPr>
              <a:t>               </a:t>
            </a:r>
            <a:r>
              <a:rPr lang="en-GB" sz="1100" b="1" dirty="0" err="1">
                <a:latin typeface="Courier New Bold"/>
              </a:rPr>
              <a:t>rowcol</a:t>
            </a:r>
            <a:r>
              <a:rPr lang="en-GB" sz="1100" b="1" dirty="0">
                <a:latin typeface="Courier New Bold"/>
              </a:rPr>
              <a:t>(program, “</a:t>
            </a:r>
            <a:r>
              <a:rPr lang="en-GB" sz="1100" b="1" dirty="0" err="1">
                <a:latin typeface="Courier New Bold"/>
              </a:rPr>
              <a:t>mmul</a:t>
            </a:r>
            <a:r>
              <a:rPr lang="en-GB" sz="1100" b="1" dirty="0">
                <a:latin typeface="Courier New Bold"/>
              </a:rPr>
              <a:t>”);</a:t>
            </a:r>
          </a:p>
          <a:p>
            <a:endParaRPr lang="da-DK" sz="1100" b="1" dirty="0">
              <a:latin typeface="Courier New Bold"/>
            </a:endParaRPr>
          </a:p>
          <a:p>
            <a:endParaRPr lang="en-US" sz="1100" b="1" dirty="0">
              <a:solidFill>
                <a:schemeClr val="tx1"/>
              </a:solidFill>
              <a:latin typeface="Courier New Bold"/>
            </a:endParaRPr>
          </a:p>
          <a:p>
            <a:r>
              <a:rPr lang="en-US" sz="1100" b="1" dirty="0">
                <a:solidFill>
                  <a:schemeClr val="tx1"/>
                </a:solidFill>
                <a:latin typeface="Courier New Bold"/>
              </a:rPr>
              <a:t>  </a:t>
            </a:r>
            <a:r>
              <a:rPr lang="en-US" sz="1100" b="1" dirty="0" err="1">
                <a:solidFill>
                  <a:schemeClr val="tx1"/>
                </a:solidFill>
                <a:latin typeface="Courier New Bold"/>
              </a:rPr>
              <a:t>zero_mat</a:t>
            </a:r>
            <a:r>
              <a:rPr lang="en-US" sz="1100" b="1" dirty="0">
                <a:solidFill>
                  <a:schemeClr val="tx1"/>
                </a:solidFill>
                <a:latin typeface="Courier New Bold"/>
              </a:rPr>
              <a:t>(N, </a:t>
            </a:r>
            <a:r>
              <a:rPr lang="en-US" sz="1100" b="1" dirty="0" err="1">
                <a:solidFill>
                  <a:schemeClr val="tx1"/>
                </a:solidFill>
                <a:latin typeface="Courier New Bold"/>
              </a:rPr>
              <a:t>h_C</a:t>
            </a:r>
            <a:r>
              <a:rPr lang="en-US" sz="1100" b="1" dirty="0">
                <a:solidFill>
                  <a:schemeClr val="tx1"/>
                </a:solidFill>
                <a:latin typeface="Courier New Bold"/>
              </a:rPr>
              <a:t>);</a:t>
            </a:r>
          </a:p>
          <a:p>
            <a:r>
              <a:rPr lang="en-US" sz="1100" b="1" dirty="0">
                <a:solidFill>
                  <a:schemeClr val="tx1"/>
                </a:solidFill>
                <a:latin typeface="Courier New Bold"/>
              </a:rPr>
              <a:t>  </a:t>
            </a:r>
            <a:r>
              <a:rPr lang="en-US" sz="1100" b="1" dirty="0" err="1">
                <a:solidFill>
                  <a:schemeClr val="tx1"/>
                </a:solidFill>
                <a:latin typeface="Courier New Bold"/>
              </a:rPr>
              <a:t>start_time</a:t>
            </a:r>
            <a:r>
              <a:rPr lang="en-US" sz="1100" b="1" dirty="0">
                <a:solidFill>
                  <a:schemeClr val="tx1"/>
                </a:solidFill>
                <a:latin typeface="Courier New Bold"/>
              </a:rPr>
              <a:t> = </a:t>
            </a:r>
            <a:r>
              <a:rPr lang="en-US" sz="1100" b="1" dirty="0" err="1">
                <a:solidFill>
                  <a:schemeClr val="tx1"/>
                </a:solidFill>
                <a:latin typeface="Courier New Bold"/>
              </a:rPr>
              <a:t>wtime</a:t>
            </a:r>
            <a:r>
              <a:rPr lang="en-US" sz="1100" b="1" dirty="0">
                <a:solidFill>
                  <a:schemeClr val="tx1"/>
                </a:solidFill>
                <a:latin typeface="Courier New Bold"/>
              </a:rPr>
              <a:t>();</a:t>
            </a:r>
          </a:p>
          <a:p>
            <a:endParaRPr lang="en-US" sz="1100" b="1" dirty="0">
              <a:latin typeface="Courier New Bold"/>
            </a:endParaRPr>
          </a:p>
          <a:p>
            <a:r>
              <a:rPr lang="en-US" sz="1100" b="1" dirty="0">
                <a:latin typeface="Courier New Bold"/>
              </a:rPr>
              <a:t>  </a:t>
            </a:r>
            <a:r>
              <a:rPr lang="en-US" sz="1100" b="1" dirty="0" err="1">
                <a:latin typeface="Courier New Bold"/>
              </a:rPr>
              <a:t>rowcol</a:t>
            </a:r>
            <a:r>
              <a:rPr lang="en-US" sz="1100" b="1" dirty="0">
                <a:latin typeface="Courier New Bold"/>
              </a:rPr>
              <a:t>(cl::</a:t>
            </a:r>
            <a:r>
              <a:rPr lang="en-US" sz="1100" b="1" dirty="0" err="1">
                <a:latin typeface="Courier New Bold"/>
              </a:rPr>
              <a:t>EnqueueArgs</a:t>
            </a:r>
            <a:r>
              <a:rPr lang="en-US" sz="1100" b="1" dirty="0">
                <a:latin typeface="Courier New Bold"/>
              </a:rPr>
              <a:t>(queue, cl::</a:t>
            </a:r>
            <a:r>
              <a:rPr lang="en-US" sz="1100" b="1" dirty="0" err="1">
                <a:latin typeface="Courier New Bold"/>
              </a:rPr>
              <a:t>NDRange</a:t>
            </a:r>
            <a:r>
              <a:rPr lang="en-US" sz="1100" b="1" dirty="0">
                <a:latin typeface="Courier New Bold"/>
              </a:rPr>
              <a:t>(N)),</a:t>
            </a:r>
          </a:p>
          <a:p>
            <a:r>
              <a:rPr lang="en-US" sz="1100" b="1" dirty="0">
                <a:latin typeface="Courier New Bold"/>
              </a:rPr>
              <a:t>         N, </a:t>
            </a:r>
            <a:r>
              <a:rPr lang="en-US" sz="1100" b="1" dirty="0" err="1">
                <a:latin typeface="Courier New Bold"/>
              </a:rPr>
              <a:t>d_a</a:t>
            </a:r>
            <a:r>
              <a:rPr lang="en-US" sz="1100" b="1" dirty="0">
                <a:latin typeface="Courier New Bold"/>
              </a:rPr>
              <a:t>, </a:t>
            </a:r>
            <a:r>
              <a:rPr lang="en-US" sz="1100" b="1" dirty="0" err="1">
                <a:latin typeface="Courier New Bold"/>
              </a:rPr>
              <a:t>d_b</a:t>
            </a:r>
            <a:r>
              <a:rPr lang="en-US" sz="1100" b="1" dirty="0">
                <a:latin typeface="Courier New Bold"/>
              </a:rPr>
              <a:t>, </a:t>
            </a:r>
            <a:r>
              <a:rPr lang="en-US" sz="1100" b="1" dirty="0" err="1">
                <a:latin typeface="Courier New Bold"/>
              </a:rPr>
              <a:t>d_c</a:t>
            </a:r>
            <a:r>
              <a:rPr lang="en-US" sz="1100" b="1" dirty="0">
                <a:latin typeface="Courier New Bold"/>
              </a:rPr>
              <a:t>);</a:t>
            </a:r>
          </a:p>
          <a:p>
            <a:endParaRPr lang="en-US" sz="1100" b="1" dirty="0">
              <a:solidFill>
                <a:schemeClr val="tx1"/>
              </a:solidFill>
              <a:latin typeface="Courier New Bold"/>
            </a:endParaRPr>
          </a:p>
          <a:p>
            <a:r>
              <a:rPr lang="en-US" sz="1100" b="1" dirty="0">
                <a:latin typeface="Courier New Bold"/>
              </a:rPr>
              <a:t>  </a:t>
            </a:r>
            <a:r>
              <a:rPr lang="en-US" sz="1100" b="1" dirty="0" err="1">
                <a:latin typeface="Courier New Bold"/>
              </a:rPr>
              <a:t>run_time</a:t>
            </a:r>
            <a:r>
              <a:rPr lang="en-US" sz="1100" b="1" dirty="0">
                <a:latin typeface="Courier New Bold"/>
              </a:rPr>
              <a:t>  = </a:t>
            </a:r>
            <a:r>
              <a:rPr lang="en-US" sz="1100" b="1" dirty="0" err="1">
                <a:latin typeface="Courier New Bold"/>
              </a:rPr>
              <a:t>wtime</a:t>
            </a:r>
            <a:r>
              <a:rPr lang="en-US" sz="1100" b="1" dirty="0">
                <a:latin typeface="Courier New Bold"/>
              </a:rPr>
              <a:t>() - </a:t>
            </a:r>
            <a:r>
              <a:rPr lang="en-US" sz="1100" b="1" dirty="0" err="1">
                <a:latin typeface="Courier New Bold"/>
              </a:rPr>
              <a:t>start_time</a:t>
            </a:r>
            <a:r>
              <a:rPr lang="en-US" sz="1100" b="1" dirty="0">
                <a:latin typeface="Courier New Bold"/>
              </a:rPr>
              <a:t>;</a:t>
            </a:r>
          </a:p>
          <a:p>
            <a:endParaRPr lang="en-US" sz="1100" b="1" dirty="0">
              <a:solidFill>
                <a:schemeClr val="tx1"/>
              </a:solidFill>
              <a:latin typeface="Courier New Bold"/>
            </a:endParaRPr>
          </a:p>
          <a:p>
            <a:r>
              <a:rPr lang="en-GB" sz="1100" b="1" dirty="0">
                <a:solidFill>
                  <a:schemeClr val="tx1"/>
                </a:solidFill>
                <a:latin typeface="Courier New Bold"/>
              </a:rPr>
              <a:t>  cl::copy(queue, </a:t>
            </a:r>
            <a:r>
              <a:rPr lang="en-GB" sz="1100" b="1" dirty="0" err="1">
                <a:solidFill>
                  <a:schemeClr val="tx1"/>
                </a:solidFill>
                <a:latin typeface="Courier New Bold"/>
              </a:rPr>
              <a:t>d_c</a:t>
            </a:r>
            <a:r>
              <a:rPr lang="en-GB" sz="1100" b="1" dirty="0">
                <a:solidFill>
                  <a:schemeClr val="tx1"/>
                </a:solidFill>
                <a:latin typeface="Courier New Bold"/>
              </a:rPr>
              <a:t>, begin(</a:t>
            </a:r>
            <a:r>
              <a:rPr lang="en-GB" sz="1100" b="1" dirty="0" err="1">
                <a:solidFill>
                  <a:schemeClr val="tx1"/>
                </a:solidFill>
                <a:latin typeface="Courier New Bold"/>
              </a:rPr>
              <a:t>h_C</a:t>
            </a:r>
            <a:r>
              <a:rPr lang="en-GB" sz="1100" b="1" dirty="0">
                <a:solidFill>
                  <a:schemeClr val="tx1"/>
                </a:solidFill>
                <a:latin typeface="Courier New Bold"/>
              </a:rPr>
              <a:t>), end(</a:t>
            </a:r>
            <a:r>
              <a:rPr lang="en-GB" sz="1100" b="1" dirty="0" err="1">
                <a:solidFill>
                  <a:schemeClr val="tx1"/>
                </a:solidFill>
                <a:latin typeface="Courier New Bold"/>
              </a:rPr>
              <a:t>h_C</a:t>
            </a:r>
            <a:r>
              <a:rPr lang="en-GB" sz="1100" b="1" dirty="0">
                <a:solidFill>
                  <a:schemeClr val="tx1"/>
                </a:solidFill>
                <a:latin typeface="Courier New Bold"/>
              </a:rPr>
              <a:t>));</a:t>
            </a:r>
          </a:p>
          <a:p>
            <a:endParaRPr lang="en-US" sz="1100" b="1" dirty="0">
              <a:solidFill>
                <a:schemeClr val="tx1"/>
              </a:solidFill>
              <a:latin typeface="Courier New Bold"/>
            </a:endParaRPr>
          </a:p>
          <a:p>
            <a:r>
              <a:rPr lang="en-US" sz="1100" b="1" dirty="0">
                <a:solidFill>
                  <a:schemeClr val="tx1"/>
                </a:solidFill>
                <a:latin typeface="Courier New Bold"/>
              </a:rPr>
              <a:t>  results(</a:t>
            </a:r>
            <a:r>
              <a:rPr lang="en-US" sz="1100" b="1" dirty="0">
                <a:latin typeface="Courier New Bold"/>
              </a:rPr>
              <a:t>N</a:t>
            </a:r>
            <a:r>
              <a:rPr lang="en-US" sz="1100" b="1" dirty="0">
                <a:solidFill>
                  <a:schemeClr val="tx1"/>
                </a:solidFill>
                <a:latin typeface="Courier New Bold"/>
              </a:rPr>
              <a:t>, </a:t>
            </a:r>
            <a:r>
              <a:rPr lang="en-US" sz="1100" b="1" dirty="0" err="1">
                <a:solidFill>
                  <a:schemeClr val="tx1"/>
                </a:solidFill>
                <a:latin typeface="Courier New Bold"/>
              </a:rPr>
              <a:t>h_C</a:t>
            </a:r>
            <a:r>
              <a:rPr lang="en-US" sz="1100" b="1" dirty="0">
                <a:solidFill>
                  <a:schemeClr val="tx1"/>
                </a:solidFill>
                <a:latin typeface="Courier New Bold"/>
              </a:rPr>
              <a:t>, </a:t>
            </a:r>
            <a:r>
              <a:rPr lang="en-US" sz="1100" b="1" dirty="0" err="1">
                <a:solidFill>
                  <a:schemeClr val="tx1"/>
                </a:solidFill>
                <a:latin typeface="Courier New Bold"/>
              </a:rPr>
              <a:t>run_time</a:t>
            </a:r>
            <a:r>
              <a:rPr lang="en-US" sz="1100" b="1" dirty="0">
                <a:solidFill>
                  <a:schemeClr val="tx1"/>
                </a:solidFill>
                <a:latin typeface="Courier New Bold"/>
              </a:rPr>
              <a:t>);</a:t>
            </a:r>
          </a:p>
          <a:p>
            <a:r>
              <a:rPr lang="en-US" sz="1100" b="1" dirty="0">
                <a:solidFill>
                  <a:schemeClr val="tx1"/>
                </a:solidFill>
                <a:latin typeface="Courier New Bold"/>
              </a:rPr>
              <a:t>}</a:t>
            </a:r>
          </a:p>
        </p:txBody>
      </p:sp>
      <p:sp>
        <p:nvSpPr>
          <p:cNvPr id="13" name="Rectangle 12"/>
          <p:cNvSpPr/>
          <p:nvPr/>
        </p:nvSpPr>
        <p:spPr>
          <a:xfrm>
            <a:off x="35496" y="1138673"/>
            <a:ext cx="4536504" cy="4832093"/>
          </a:xfrm>
          <a:prstGeom prst="rect">
            <a:avLst/>
          </a:prstGeom>
          <a:solidFill>
            <a:srgbClr val="FFFFFF"/>
          </a:solidFill>
        </p:spPr>
        <p:txBody>
          <a:bodyPr wrap="square">
            <a:spAutoFit/>
          </a:bodyPr>
          <a:lstStyle/>
          <a:p>
            <a:r>
              <a:rPr lang="en-US" sz="1100" b="1" dirty="0" err="1">
                <a:solidFill>
                  <a:schemeClr val="tx1"/>
                </a:solidFill>
                <a:latin typeface="Courier New Bold"/>
              </a:rPr>
              <a:t>int</a:t>
            </a:r>
            <a:r>
              <a:rPr lang="en-US" sz="1100" b="1" dirty="0">
                <a:solidFill>
                  <a:schemeClr val="tx1"/>
                </a:solidFill>
                <a:latin typeface="Courier New Bold"/>
              </a:rPr>
              <a:t> main(</a:t>
            </a:r>
            <a:r>
              <a:rPr lang="en-US" sz="1100" b="1" dirty="0" err="1">
                <a:solidFill>
                  <a:schemeClr val="tx1"/>
                </a:solidFill>
                <a:latin typeface="Courier New Bold"/>
              </a:rPr>
              <a:t>int</a:t>
            </a:r>
            <a:r>
              <a:rPr lang="en-US" sz="1100" b="1" dirty="0">
                <a:solidFill>
                  <a:schemeClr val="tx1"/>
                </a:solidFill>
                <a:latin typeface="Courier New Bold"/>
              </a:rPr>
              <a:t> </a:t>
            </a:r>
            <a:r>
              <a:rPr lang="en-US" sz="1100" b="1" dirty="0" err="1">
                <a:solidFill>
                  <a:schemeClr val="tx1"/>
                </a:solidFill>
                <a:latin typeface="Courier New Bold"/>
              </a:rPr>
              <a:t>argc</a:t>
            </a:r>
            <a:r>
              <a:rPr lang="en-US" sz="1100" b="1" dirty="0">
                <a:solidFill>
                  <a:schemeClr val="tx1"/>
                </a:solidFill>
                <a:latin typeface="Courier New Bold"/>
              </a:rPr>
              <a:t>, char *</a:t>
            </a:r>
            <a:r>
              <a:rPr lang="en-US" sz="1100" b="1" dirty="0" err="1">
                <a:solidFill>
                  <a:schemeClr val="tx1"/>
                </a:solidFill>
                <a:latin typeface="Courier New Bold"/>
              </a:rPr>
              <a:t>argv</a:t>
            </a:r>
            <a:r>
              <a:rPr lang="en-US" sz="1100" b="1" dirty="0">
                <a:solidFill>
                  <a:schemeClr val="tx1"/>
                </a:solidFill>
                <a:latin typeface="Courier New Bold"/>
              </a:rPr>
              <a:t>[])</a:t>
            </a:r>
          </a:p>
          <a:p>
            <a:r>
              <a:rPr lang="en-US" sz="1100" b="1" dirty="0">
                <a:solidFill>
                  <a:schemeClr val="tx1"/>
                </a:solidFill>
                <a:latin typeface="Courier New Bold"/>
              </a:rPr>
              <a:t>{</a:t>
            </a:r>
          </a:p>
          <a:p>
            <a:r>
              <a:rPr lang="en-US" sz="1100" b="1" dirty="0">
                <a:solidFill>
                  <a:schemeClr val="tx1"/>
                </a:solidFill>
                <a:latin typeface="Courier New Bold"/>
              </a:rPr>
              <a:t>  std::vector&lt;float&gt; </a:t>
            </a:r>
            <a:r>
              <a:rPr lang="en-US" sz="1100" b="1" dirty="0" err="1">
                <a:solidFill>
                  <a:schemeClr val="tx1"/>
                </a:solidFill>
                <a:latin typeface="Courier New Bold"/>
              </a:rPr>
              <a:t>h_A</a:t>
            </a:r>
            <a:r>
              <a:rPr lang="en-US" sz="1100" b="1" dirty="0">
                <a:solidFill>
                  <a:schemeClr val="tx1"/>
                </a:solidFill>
                <a:latin typeface="Courier New Bold"/>
              </a:rPr>
              <a:t>, </a:t>
            </a:r>
            <a:r>
              <a:rPr lang="en-US" sz="1100" b="1" dirty="0" err="1">
                <a:solidFill>
                  <a:schemeClr val="tx1"/>
                </a:solidFill>
                <a:latin typeface="Courier New Bold"/>
              </a:rPr>
              <a:t>h_B</a:t>
            </a:r>
            <a:r>
              <a:rPr lang="en-US" sz="1100" b="1" dirty="0">
                <a:solidFill>
                  <a:schemeClr val="tx1"/>
                </a:solidFill>
                <a:latin typeface="Courier New Bold"/>
              </a:rPr>
              <a:t>, </a:t>
            </a:r>
            <a:r>
              <a:rPr lang="en-US" sz="1100" b="1" dirty="0" err="1">
                <a:solidFill>
                  <a:schemeClr val="tx1"/>
                </a:solidFill>
                <a:latin typeface="Courier New Bold"/>
              </a:rPr>
              <a:t>h_C</a:t>
            </a:r>
            <a:r>
              <a:rPr lang="en-US" sz="1100" b="1" dirty="0">
                <a:solidFill>
                  <a:schemeClr val="tx1"/>
                </a:solidFill>
                <a:latin typeface="Courier New Bold"/>
              </a:rPr>
              <a:t>; // matrices</a:t>
            </a:r>
          </a:p>
          <a:p>
            <a:r>
              <a:rPr lang="en-US" sz="1100" b="1" dirty="0">
                <a:solidFill>
                  <a:schemeClr val="tx1"/>
                </a:solidFill>
                <a:latin typeface="Courier New Bold"/>
              </a:rPr>
              <a:t>  </a:t>
            </a:r>
            <a:r>
              <a:rPr lang="en-US" sz="1100" b="1" dirty="0" err="1">
                <a:solidFill>
                  <a:schemeClr val="tx1"/>
                </a:solidFill>
                <a:latin typeface="Courier New Bold"/>
              </a:rPr>
              <a:t>int</a:t>
            </a:r>
            <a:r>
              <a:rPr lang="en-US" sz="1100" b="1" dirty="0">
                <a:solidFill>
                  <a:schemeClr val="tx1"/>
                </a:solidFill>
                <a:latin typeface="Courier New Bold"/>
              </a:rPr>
              <a:t> N; // A[N][N],B[N][N],C[N][N]</a:t>
            </a:r>
          </a:p>
          <a:p>
            <a:r>
              <a:rPr lang="en-US" sz="1100" b="1" dirty="0">
                <a:solidFill>
                  <a:schemeClr val="tx1"/>
                </a:solidFill>
                <a:latin typeface="Courier New Bold"/>
              </a:rPr>
              <a:t>  </a:t>
            </a:r>
            <a:r>
              <a:rPr lang="en-US" sz="1100" b="1" dirty="0" err="1">
                <a:solidFill>
                  <a:schemeClr val="tx1"/>
                </a:solidFill>
                <a:latin typeface="Courier New Bold"/>
              </a:rPr>
              <a:t>int</a:t>
            </a:r>
            <a:r>
              <a:rPr lang="en-US" sz="1100" b="1" dirty="0">
                <a:solidFill>
                  <a:schemeClr val="tx1"/>
                </a:solidFill>
                <a:latin typeface="Courier New Bold"/>
              </a:rPr>
              <a:t> </a:t>
            </a:r>
            <a:r>
              <a:rPr lang="en-US" sz="1100" b="1" dirty="0" err="1">
                <a:solidFill>
                  <a:schemeClr val="tx1"/>
                </a:solidFill>
                <a:latin typeface="Courier New Bold"/>
              </a:rPr>
              <a:t>i</a:t>
            </a:r>
            <a:r>
              <a:rPr lang="en-US" sz="1100" b="1" dirty="0">
                <a:solidFill>
                  <a:schemeClr val="tx1"/>
                </a:solidFill>
                <a:latin typeface="Courier New Bold"/>
              </a:rPr>
              <a:t>, err; </a:t>
            </a:r>
          </a:p>
          <a:p>
            <a:r>
              <a:rPr lang="en-US" sz="1100" b="1" dirty="0">
                <a:solidFill>
                  <a:schemeClr val="tx1"/>
                </a:solidFill>
                <a:latin typeface="Courier New Bold"/>
              </a:rPr>
              <a:t>  </a:t>
            </a:r>
            <a:r>
              <a:rPr lang="en-US" sz="1100" b="1" dirty="0" err="1">
                <a:solidFill>
                  <a:schemeClr val="tx1"/>
                </a:solidFill>
                <a:latin typeface="Courier New Bold"/>
              </a:rPr>
              <a:t>int</a:t>
            </a:r>
            <a:r>
              <a:rPr lang="en-US" sz="1100" b="1" dirty="0">
                <a:solidFill>
                  <a:schemeClr val="tx1"/>
                </a:solidFill>
                <a:latin typeface="Courier New Bold"/>
              </a:rPr>
              <a:t> size; // </a:t>
            </a:r>
            <a:r>
              <a:rPr lang="en-US" sz="1100" b="1" dirty="0" err="1">
                <a:solidFill>
                  <a:schemeClr val="tx1"/>
                </a:solidFill>
                <a:latin typeface="Courier New Bold"/>
              </a:rPr>
              <a:t>num</a:t>
            </a:r>
            <a:r>
              <a:rPr lang="en-US" sz="1100" b="1" dirty="0">
                <a:solidFill>
                  <a:schemeClr val="tx1"/>
                </a:solidFill>
                <a:latin typeface="Courier New Bold"/>
              </a:rPr>
              <a:t> elements in each matrix</a:t>
            </a:r>
          </a:p>
          <a:p>
            <a:r>
              <a:rPr lang="en-US" sz="1100" b="1" dirty="0">
                <a:solidFill>
                  <a:schemeClr val="tx1"/>
                </a:solidFill>
                <a:latin typeface="Courier New Bold"/>
              </a:rPr>
              <a:t>  double </a:t>
            </a:r>
            <a:r>
              <a:rPr lang="en-US" sz="1100" b="1" dirty="0" err="1">
                <a:solidFill>
                  <a:schemeClr val="tx1"/>
                </a:solidFill>
                <a:latin typeface="Courier New Bold"/>
              </a:rPr>
              <a:t>start_time</a:t>
            </a:r>
            <a:r>
              <a:rPr lang="en-US" sz="1100" b="1" dirty="0">
                <a:solidFill>
                  <a:schemeClr val="tx1"/>
                </a:solidFill>
                <a:latin typeface="Courier New Bold"/>
              </a:rPr>
              <a:t>, </a:t>
            </a:r>
            <a:r>
              <a:rPr lang="en-US" sz="1100" b="1" dirty="0" err="1">
                <a:solidFill>
                  <a:schemeClr val="tx1"/>
                </a:solidFill>
                <a:latin typeface="Courier New Bold"/>
              </a:rPr>
              <a:t>run_time</a:t>
            </a:r>
            <a:r>
              <a:rPr lang="en-US" sz="1100" b="1" dirty="0">
                <a:solidFill>
                  <a:schemeClr val="tx1"/>
                </a:solidFill>
                <a:latin typeface="Courier New Bold"/>
              </a:rPr>
              <a:t>; // timing data</a:t>
            </a:r>
          </a:p>
          <a:p>
            <a:r>
              <a:rPr lang="en-US" sz="1100" b="1" dirty="0">
                <a:solidFill>
                  <a:schemeClr val="tx1"/>
                </a:solidFill>
                <a:latin typeface="Courier New Bold"/>
              </a:rPr>
              <a:t>  cl::Program program;</a:t>
            </a:r>
          </a:p>
          <a:p>
            <a:endParaRPr lang="en-US" sz="1100" b="1" dirty="0">
              <a:solidFill>
                <a:schemeClr val="tx1"/>
              </a:solidFill>
              <a:latin typeface="Courier New Bold"/>
            </a:endParaRPr>
          </a:p>
          <a:p>
            <a:r>
              <a:rPr lang="en-US" sz="1100" b="1" dirty="0">
                <a:solidFill>
                  <a:schemeClr val="tx1"/>
                </a:solidFill>
                <a:latin typeface="Courier New Bold"/>
              </a:rPr>
              <a:t>  N     = ORDER;</a:t>
            </a:r>
          </a:p>
          <a:p>
            <a:r>
              <a:rPr lang="en-US" sz="1100" b="1" dirty="0">
                <a:solidFill>
                  <a:schemeClr val="tx1"/>
                </a:solidFill>
                <a:latin typeface="Courier New Bold"/>
              </a:rPr>
              <a:t>  size  = N*N; </a:t>
            </a:r>
          </a:p>
          <a:p>
            <a:r>
              <a:rPr lang="en-US" sz="1100" b="1" dirty="0">
                <a:solidFill>
                  <a:schemeClr val="tx1"/>
                </a:solidFill>
                <a:latin typeface="Courier New Bold"/>
              </a:rPr>
              <a:t>  </a:t>
            </a:r>
            <a:r>
              <a:rPr lang="en-US" sz="1100" b="1" dirty="0" err="1">
                <a:solidFill>
                  <a:schemeClr val="tx1"/>
                </a:solidFill>
                <a:latin typeface="Courier New Bold"/>
              </a:rPr>
              <a:t>h_A</a:t>
            </a:r>
            <a:r>
              <a:rPr lang="en-US" sz="1100" b="1" dirty="0">
                <a:solidFill>
                  <a:schemeClr val="tx1"/>
                </a:solidFill>
                <a:latin typeface="Courier New Bold"/>
              </a:rPr>
              <a:t>   = std::vector&lt;float&gt;(size);</a:t>
            </a:r>
          </a:p>
          <a:p>
            <a:r>
              <a:rPr lang="en-US" sz="1100" b="1" dirty="0">
                <a:solidFill>
                  <a:schemeClr val="tx1"/>
                </a:solidFill>
                <a:latin typeface="Courier New Bold"/>
              </a:rPr>
              <a:t>  </a:t>
            </a:r>
            <a:r>
              <a:rPr lang="en-US" sz="1100" b="1" dirty="0" err="1">
                <a:solidFill>
                  <a:schemeClr val="tx1"/>
                </a:solidFill>
                <a:latin typeface="Courier New Bold"/>
              </a:rPr>
              <a:t>h_B</a:t>
            </a:r>
            <a:r>
              <a:rPr lang="en-US" sz="1100" b="1" dirty="0">
                <a:solidFill>
                  <a:schemeClr val="tx1"/>
                </a:solidFill>
                <a:latin typeface="Courier New Bold"/>
              </a:rPr>
              <a:t>   = std::vector&lt;float&gt;</a:t>
            </a:r>
            <a:r>
              <a:rPr lang="en-US" sz="1100" b="1" dirty="0">
                <a:latin typeface="Courier New Bold"/>
              </a:rPr>
              <a:t>(size)</a:t>
            </a:r>
            <a:r>
              <a:rPr lang="en-US" sz="1100" b="1" dirty="0">
                <a:solidFill>
                  <a:schemeClr val="tx1"/>
                </a:solidFill>
                <a:latin typeface="Courier New Bold"/>
              </a:rPr>
              <a:t>;</a:t>
            </a:r>
          </a:p>
          <a:p>
            <a:r>
              <a:rPr lang="en-US" sz="1100" b="1" dirty="0">
                <a:solidFill>
                  <a:schemeClr val="tx1"/>
                </a:solidFill>
                <a:latin typeface="Courier New Bold"/>
              </a:rPr>
              <a:t>  </a:t>
            </a:r>
            <a:r>
              <a:rPr lang="en-US" sz="1100" b="1" dirty="0" err="1">
                <a:solidFill>
                  <a:schemeClr val="tx1"/>
                </a:solidFill>
                <a:latin typeface="Courier New Bold"/>
              </a:rPr>
              <a:t>h_C</a:t>
            </a:r>
            <a:r>
              <a:rPr lang="en-US" sz="1100" b="1" dirty="0">
                <a:solidFill>
                  <a:schemeClr val="tx1"/>
                </a:solidFill>
                <a:latin typeface="Courier New Bold"/>
              </a:rPr>
              <a:t>   = std::vector&lt;float&gt;</a:t>
            </a:r>
            <a:r>
              <a:rPr lang="en-US" sz="1100" b="1" dirty="0">
                <a:latin typeface="Courier New Bold"/>
              </a:rPr>
              <a:t>(size)</a:t>
            </a:r>
            <a:r>
              <a:rPr lang="en-US" sz="1100" b="1" dirty="0">
                <a:solidFill>
                  <a:schemeClr val="tx1"/>
                </a:solidFill>
                <a:latin typeface="Courier New Bold"/>
              </a:rPr>
              <a:t>;</a:t>
            </a:r>
          </a:p>
          <a:p>
            <a:endParaRPr lang="en-US" sz="1100" b="1" dirty="0">
              <a:solidFill>
                <a:schemeClr val="tx1"/>
              </a:solidFill>
              <a:latin typeface="Courier New Bold"/>
            </a:endParaRPr>
          </a:p>
          <a:p>
            <a:r>
              <a:rPr lang="en-US" sz="1100" b="1" dirty="0">
                <a:solidFill>
                  <a:schemeClr val="tx1"/>
                </a:solidFill>
                <a:latin typeface="Courier New Bold"/>
              </a:rPr>
              <a:t>  </a:t>
            </a:r>
            <a:r>
              <a:rPr lang="en-US" sz="1100" b="1" dirty="0" err="1">
                <a:solidFill>
                  <a:schemeClr val="tx1"/>
                </a:solidFill>
                <a:latin typeface="Courier New Bold"/>
              </a:rPr>
              <a:t>initmat</a:t>
            </a:r>
            <a:r>
              <a:rPr lang="en-US" sz="1100" b="1" dirty="0">
                <a:solidFill>
                  <a:schemeClr val="tx1"/>
                </a:solidFill>
                <a:latin typeface="Courier New Bold"/>
              </a:rPr>
              <a:t>(N, </a:t>
            </a:r>
            <a:r>
              <a:rPr lang="en-US" sz="1100" b="1" dirty="0" err="1">
                <a:solidFill>
                  <a:schemeClr val="tx1"/>
                </a:solidFill>
                <a:latin typeface="Courier New Bold"/>
              </a:rPr>
              <a:t>h_A</a:t>
            </a:r>
            <a:r>
              <a:rPr lang="en-US" sz="1100" b="1" dirty="0">
                <a:solidFill>
                  <a:schemeClr val="tx1"/>
                </a:solidFill>
                <a:latin typeface="Courier New Bold"/>
              </a:rPr>
              <a:t>, </a:t>
            </a:r>
            <a:r>
              <a:rPr lang="en-US" sz="1100" b="1" dirty="0" err="1">
                <a:solidFill>
                  <a:schemeClr val="tx1"/>
                </a:solidFill>
                <a:latin typeface="Courier New Bold"/>
              </a:rPr>
              <a:t>h_B</a:t>
            </a:r>
            <a:r>
              <a:rPr lang="en-US" sz="1100" b="1" dirty="0">
                <a:solidFill>
                  <a:schemeClr val="tx1"/>
                </a:solidFill>
                <a:latin typeface="Courier New Bold"/>
              </a:rPr>
              <a:t>, </a:t>
            </a:r>
            <a:r>
              <a:rPr lang="en-US" sz="1100" b="1" dirty="0" err="1">
                <a:solidFill>
                  <a:schemeClr val="tx1"/>
                </a:solidFill>
                <a:latin typeface="Courier New Bold"/>
              </a:rPr>
              <a:t>h_C</a:t>
            </a:r>
            <a:r>
              <a:rPr lang="en-US" sz="1100" b="1" dirty="0">
                <a:solidFill>
                  <a:schemeClr val="tx1"/>
                </a:solidFill>
                <a:latin typeface="Courier New Bold"/>
              </a:rPr>
              <a:t>);</a:t>
            </a:r>
          </a:p>
          <a:p>
            <a:endParaRPr lang="en-US" sz="1100" b="1" dirty="0">
              <a:solidFill>
                <a:schemeClr val="tx1"/>
              </a:solidFill>
              <a:latin typeface="Courier New Bold"/>
            </a:endParaRPr>
          </a:p>
          <a:p>
            <a:r>
              <a:rPr lang="en-US" sz="1100" b="1" dirty="0">
                <a:solidFill>
                  <a:schemeClr val="tx1"/>
                </a:solidFill>
                <a:latin typeface="Courier New Bold"/>
              </a:rPr>
              <a:t>  // Compile for first kernel to setup program</a:t>
            </a:r>
          </a:p>
          <a:p>
            <a:r>
              <a:rPr lang="en-GB" sz="1100" b="1" dirty="0">
                <a:solidFill>
                  <a:schemeClr val="tx1"/>
                </a:solidFill>
                <a:latin typeface="Courier New Bold"/>
              </a:rPr>
              <a:t>  program = cl::Program(</a:t>
            </a:r>
            <a:r>
              <a:rPr lang="en-GB" sz="1100" b="1" dirty="0" err="1">
                <a:solidFill>
                  <a:schemeClr val="tx1"/>
                </a:solidFill>
                <a:latin typeface="Courier New Bold"/>
              </a:rPr>
              <a:t>C_elem_KernelSource</a:t>
            </a:r>
            <a:r>
              <a:rPr lang="en-GB" sz="1100" b="1" dirty="0">
                <a:solidFill>
                  <a:schemeClr val="tx1"/>
                </a:solidFill>
                <a:latin typeface="Courier New Bold"/>
              </a:rPr>
              <a:t>, true);</a:t>
            </a:r>
          </a:p>
          <a:p>
            <a:r>
              <a:rPr lang="en-GB" sz="1100" b="1" dirty="0">
                <a:solidFill>
                  <a:schemeClr val="tx1"/>
                </a:solidFill>
                <a:latin typeface="Courier New Bold"/>
              </a:rPr>
              <a:t>  Context context(CL_DEVICE_TYPE_DEFAULT);  </a:t>
            </a:r>
          </a:p>
          <a:p>
            <a:r>
              <a:rPr lang="en-GB" sz="1100" b="1" dirty="0">
                <a:solidFill>
                  <a:schemeClr val="tx1"/>
                </a:solidFill>
                <a:latin typeface="Courier New Bold"/>
              </a:rPr>
              <a:t>  cl::</a:t>
            </a:r>
            <a:r>
              <a:rPr lang="en-GB" sz="1100" b="1" dirty="0" err="1">
                <a:solidFill>
                  <a:schemeClr val="tx1"/>
                </a:solidFill>
                <a:latin typeface="Courier New Bold"/>
              </a:rPr>
              <a:t>CommandQueue</a:t>
            </a:r>
            <a:r>
              <a:rPr lang="en-GB" sz="1100" b="1" dirty="0">
                <a:solidFill>
                  <a:schemeClr val="tx1"/>
                </a:solidFill>
                <a:latin typeface="Courier New Bold"/>
              </a:rPr>
              <a:t> queue(context);</a:t>
            </a:r>
          </a:p>
          <a:p>
            <a:r>
              <a:rPr lang="en-GB" sz="1100" b="1" dirty="0">
                <a:latin typeface="Courier New Bold"/>
              </a:rPr>
              <a:t>  </a:t>
            </a:r>
            <a:r>
              <a:rPr lang="en-GB" sz="1100" b="1" dirty="0" err="1">
                <a:latin typeface="Courier New Bold"/>
              </a:rPr>
              <a:t>std</a:t>
            </a:r>
            <a:r>
              <a:rPr lang="en-GB" sz="1100" b="1" dirty="0">
                <a:latin typeface="Courier New Bold"/>
              </a:rPr>
              <a:t>::vector&lt;Device&gt; devices =</a:t>
            </a:r>
          </a:p>
          <a:p>
            <a:r>
              <a:rPr lang="en-GB" sz="1100" b="1" dirty="0">
                <a:latin typeface="Courier New Bold"/>
              </a:rPr>
              <a:t>      </a:t>
            </a:r>
            <a:r>
              <a:rPr lang="en-GB" sz="1100" b="1" dirty="0" err="1">
                <a:latin typeface="Courier New Bold"/>
              </a:rPr>
              <a:t>context.getInfo</a:t>
            </a:r>
            <a:r>
              <a:rPr lang="en-GB" sz="1100" b="1" dirty="0">
                <a:latin typeface="Courier New Bold"/>
              </a:rPr>
              <a:t>&lt;CL_CONTEXT_DEVICES</a:t>
            </a:r>
            <a:r>
              <a:rPr lang="en-GB" sz="1100" b="1" dirty="0">
                <a:solidFill>
                  <a:schemeClr val="tx1"/>
                </a:solidFill>
                <a:latin typeface="Courier New Bold"/>
              </a:rPr>
              <a:t>&gt;();</a:t>
            </a:r>
          </a:p>
          <a:p>
            <a:r>
              <a:rPr lang="en-GB" sz="1100" b="1" dirty="0">
                <a:solidFill>
                  <a:schemeClr val="tx1"/>
                </a:solidFill>
                <a:latin typeface="Courier New Bold"/>
              </a:rPr>
              <a:t>  cl::Device </a:t>
            </a:r>
            <a:r>
              <a:rPr lang="en-GB" sz="1100" b="1" dirty="0" err="1">
                <a:solidFill>
                  <a:schemeClr val="tx1"/>
                </a:solidFill>
                <a:latin typeface="Courier New Bold"/>
              </a:rPr>
              <a:t>device</a:t>
            </a:r>
            <a:r>
              <a:rPr lang="en-GB" sz="1100" b="1" dirty="0">
                <a:solidFill>
                  <a:schemeClr val="tx1"/>
                </a:solidFill>
                <a:latin typeface="Courier New Bold"/>
              </a:rPr>
              <a:t> = devices[0]; </a:t>
            </a:r>
          </a:p>
          <a:p>
            <a:r>
              <a:rPr lang="en-GB" sz="1100" b="1" dirty="0">
                <a:solidFill>
                  <a:schemeClr val="tx1"/>
                </a:solidFill>
                <a:latin typeface="Courier New Bold"/>
              </a:rPr>
              <a:t>  std::string s =  </a:t>
            </a:r>
          </a:p>
          <a:p>
            <a:r>
              <a:rPr lang="en-GB" sz="1100" b="1" dirty="0">
                <a:latin typeface="Courier New Bold"/>
              </a:rPr>
              <a:t>      </a:t>
            </a:r>
            <a:r>
              <a:rPr lang="en-GB" sz="1100" b="1" dirty="0" err="1">
                <a:solidFill>
                  <a:schemeClr val="tx1"/>
                </a:solidFill>
                <a:latin typeface="Courier New Bold"/>
              </a:rPr>
              <a:t>device.getInfo</a:t>
            </a:r>
            <a:r>
              <a:rPr lang="en-GB" sz="1100" b="1" dirty="0">
                <a:latin typeface="Courier New Bold"/>
              </a:rPr>
              <a:t>&lt;</a:t>
            </a:r>
            <a:r>
              <a:rPr lang="en-GB" sz="1100" b="1" dirty="0">
                <a:solidFill>
                  <a:schemeClr val="tx1"/>
                </a:solidFill>
                <a:latin typeface="Courier New Bold"/>
              </a:rPr>
              <a:t>CL_DEVICE_NAME&gt;();</a:t>
            </a:r>
          </a:p>
          <a:p>
            <a:r>
              <a:rPr lang="en-GB" sz="1100" b="1" dirty="0">
                <a:solidFill>
                  <a:schemeClr val="tx1"/>
                </a:solidFill>
                <a:latin typeface="Courier New Bold"/>
              </a:rPr>
              <a:t>  std::</a:t>
            </a:r>
            <a:r>
              <a:rPr lang="en-GB" sz="1100" b="1" dirty="0" err="1">
                <a:solidFill>
                  <a:schemeClr val="tx1"/>
                </a:solidFill>
                <a:latin typeface="Courier New Bold"/>
              </a:rPr>
              <a:t>cout</a:t>
            </a:r>
            <a:r>
              <a:rPr lang="en-GB" sz="1100" b="1" dirty="0">
                <a:solidFill>
                  <a:schemeClr val="tx1"/>
                </a:solidFill>
                <a:latin typeface="Courier New Bold"/>
              </a:rPr>
              <a:t> &lt;&lt; "\</a:t>
            </a:r>
            <a:r>
              <a:rPr lang="en-GB" sz="1100" b="1" dirty="0" err="1">
                <a:solidFill>
                  <a:schemeClr val="tx1"/>
                </a:solidFill>
                <a:latin typeface="Courier New Bold"/>
              </a:rPr>
              <a:t>nUsing</a:t>
            </a:r>
            <a:r>
              <a:rPr lang="en-GB" sz="1100" b="1" dirty="0">
                <a:solidFill>
                  <a:schemeClr val="tx1"/>
                </a:solidFill>
                <a:latin typeface="Courier New Bold"/>
              </a:rPr>
              <a:t> OpenCL Device ”</a:t>
            </a:r>
          </a:p>
          <a:p>
            <a:r>
              <a:rPr lang="en-GB" sz="1100" b="1" dirty="0">
                <a:latin typeface="Courier New Bold"/>
              </a:rPr>
              <a:t>           </a:t>
            </a:r>
            <a:r>
              <a:rPr lang="en-GB" sz="1100" b="1" dirty="0">
                <a:solidFill>
                  <a:schemeClr val="tx1"/>
                </a:solidFill>
                <a:latin typeface="Courier New Bold"/>
              </a:rPr>
              <a:t> &lt;&lt; s &lt;&lt; "\n";</a:t>
            </a:r>
            <a:endParaRPr lang="en-US" sz="1100" b="1" dirty="0">
              <a:solidFill>
                <a:schemeClr val="tx1"/>
              </a:solidFill>
              <a:latin typeface="Courier New Bold"/>
            </a:endParaRPr>
          </a:p>
        </p:txBody>
      </p:sp>
      <p:sp>
        <p:nvSpPr>
          <p:cNvPr id="2" name="Title 1"/>
          <p:cNvSpPr>
            <a:spLocks noGrp="1"/>
          </p:cNvSpPr>
          <p:nvPr>
            <p:ph type="title"/>
          </p:nvPr>
        </p:nvSpPr>
        <p:spPr>
          <a:xfrm>
            <a:off x="228600" y="147484"/>
            <a:ext cx="8648700" cy="617220"/>
          </a:xfrm>
        </p:spPr>
        <p:txBody>
          <a:bodyPr/>
          <a:lstStyle/>
          <a:p>
            <a:r>
              <a:rPr lang="en-US" sz="2800" dirty="0"/>
              <a:t>Matrix multiplication host program (C++ API)</a:t>
            </a:r>
          </a:p>
        </p:txBody>
      </p:sp>
      <p:sp>
        <p:nvSpPr>
          <p:cNvPr id="7" name="Rectangle 6"/>
          <p:cNvSpPr/>
          <p:nvPr/>
        </p:nvSpPr>
        <p:spPr>
          <a:xfrm>
            <a:off x="4714998" y="1328177"/>
            <a:ext cx="4429002" cy="276999"/>
          </a:xfrm>
          <a:prstGeom prst="rect">
            <a:avLst/>
          </a:prstGeom>
        </p:spPr>
        <p:txBody>
          <a:bodyPr wrap="square">
            <a:spAutoFit/>
          </a:bodyPr>
          <a:lstStyle/>
          <a:p>
            <a:endParaRPr lang="en-US" sz="1200" dirty="0">
              <a:solidFill>
                <a:schemeClr val="tx1"/>
              </a:solidFill>
            </a:endParaRPr>
          </a:p>
        </p:txBody>
      </p:sp>
      <p:sp>
        <p:nvSpPr>
          <p:cNvPr id="11" name="TextBox 10"/>
          <p:cNvSpPr txBox="1"/>
          <p:nvPr/>
        </p:nvSpPr>
        <p:spPr>
          <a:xfrm>
            <a:off x="827584" y="836712"/>
            <a:ext cx="7837698" cy="1631216"/>
          </a:xfrm>
          <a:prstGeom prst="rect">
            <a:avLst/>
          </a:prstGeom>
          <a:solidFill>
            <a:schemeClr val="accent4"/>
          </a:solidFill>
          <a:ln>
            <a:noFill/>
          </a:ln>
        </p:spPr>
        <p:txBody>
          <a:bodyPr wrap="square" rtlCol="0">
            <a:spAutoFit/>
          </a:bodyPr>
          <a:lstStyle/>
          <a:p>
            <a:r>
              <a:rPr lang="en-US" sz="2000" dirty="0">
                <a:solidFill>
                  <a:schemeClr val="bg1"/>
                </a:solidFill>
              </a:rPr>
              <a:t>Changes to host program: Pass local memory to kernels. </a:t>
            </a:r>
          </a:p>
          <a:p>
            <a:pPr marL="361950" lvl="2" indent="-361950">
              <a:buFont typeface="+mj-lt"/>
              <a:buAutoNum type="arabicPeriod"/>
            </a:pPr>
            <a:r>
              <a:rPr lang="en-US" sz="2000" dirty="0">
                <a:solidFill>
                  <a:schemeClr val="bg1"/>
                </a:solidFill>
              </a:rPr>
              <a:t>This requires a change to the kernel argument lists … an </a:t>
            </a:r>
            <a:r>
              <a:rPr lang="en-US" sz="2000" dirty="0" err="1">
                <a:solidFill>
                  <a:schemeClr val="bg1"/>
                </a:solidFill>
              </a:rPr>
              <a:t>arg</a:t>
            </a:r>
            <a:r>
              <a:rPr lang="en-US" sz="2000" dirty="0">
                <a:solidFill>
                  <a:schemeClr val="bg1"/>
                </a:solidFill>
              </a:rPr>
              <a:t> of type </a:t>
            </a:r>
            <a:r>
              <a:rPr lang="en-US" sz="2000" dirty="0" err="1">
                <a:solidFill>
                  <a:schemeClr val="bg1"/>
                </a:solidFill>
              </a:rPr>
              <a:t>LocalSpaceArg</a:t>
            </a:r>
            <a:r>
              <a:rPr lang="en-US" sz="2000" dirty="0">
                <a:solidFill>
                  <a:schemeClr val="bg1"/>
                </a:solidFill>
              </a:rPr>
              <a:t> is needed. </a:t>
            </a:r>
          </a:p>
          <a:p>
            <a:pPr marL="361950" lvl="2" indent="-361950">
              <a:buFont typeface="+mj-lt"/>
              <a:buAutoNum type="arabicPeriod"/>
            </a:pPr>
            <a:r>
              <a:rPr lang="en-US" sz="2000" dirty="0">
                <a:solidFill>
                  <a:schemeClr val="bg1"/>
                </a:solidFill>
              </a:rPr>
              <a:t>Allocate the size of local memory</a:t>
            </a:r>
          </a:p>
          <a:p>
            <a:pPr marL="361950" lvl="2" indent="-361950">
              <a:buFont typeface="+mj-lt"/>
              <a:buAutoNum type="arabicPeriod"/>
            </a:pPr>
            <a:r>
              <a:rPr lang="en-US" sz="2000" dirty="0">
                <a:solidFill>
                  <a:schemeClr val="bg1"/>
                </a:solidFill>
              </a:rPr>
              <a:t>Update argument list in kernel </a:t>
            </a:r>
            <a:r>
              <a:rPr lang="en-US" sz="2000" dirty="0" err="1">
                <a:solidFill>
                  <a:schemeClr val="bg1"/>
                </a:solidFill>
              </a:rPr>
              <a:t>functor</a:t>
            </a:r>
            <a:endParaRPr lang="en-US" sz="2000" dirty="0">
              <a:solidFill>
                <a:schemeClr val="bg1"/>
              </a:solidFill>
            </a:endParaRPr>
          </a:p>
        </p:txBody>
      </p:sp>
      <p:sp>
        <p:nvSpPr>
          <p:cNvPr id="10" name="TextBox 9"/>
          <p:cNvSpPr txBox="1"/>
          <p:nvPr/>
        </p:nvSpPr>
        <p:spPr>
          <a:xfrm>
            <a:off x="4499992" y="4293096"/>
            <a:ext cx="4541561" cy="430887"/>
          </a:xfrm>
          <a:prstGeom prst="rect">
            <a:avLst/>
          </a:prstGeom>
          <a:solidFill>
            <a:schemeClr val="bg1"/>
          </a:solidFill>
          <a:ln w="12700">
            <a:solidFill>
              <a:schemeClr val="accent4"/>
            </a:solidFill>
          </a:ln>
        </p:spPr>
        <p:txBody>
          <a:bodyPr wrap="square" rtlCol="0">
            <a:spAutoFit/>
          </a:bodyPr>
          <a:lstStyle/>
          <a:p>
            <a:r>
              <a:rPr lang="en-US" sz="1100" b="1" dirty="0" err="1">
                <a:latin typeface="Courier New Bold"/>
              </a:rPr>
              <a:t>rowcol</a:t>
            </a:r>
            <a:r>
              <a:rPr lang="en-US" sz="1100" b="1" dirty="0">
                <a:latin typeface="Courier New Bold"/>
              </a:rPr>
              <a:t>(cl::</a:t>
            </a:r>
            <a:r>
              <a:rPr lang="en-US" sz="1100" b="1" dirty="0" err="1">
                <a:latin typeface="Courier New Bold"/>
              </a:rPr>
              <a:t>EnqueueArgs</a:t>
            </a:r>
            <a:r>
              <a:rPr lang="en-US" sz="1100" b="1" dirty="0">
                <a:latin typeface="Courier New Bold"/>
              </a:rPr>
              <a:t>(queue, cl::</a:t>
            </a:r>
            <a:r>
              <a:rPr lang="en-US" sz="1100" b="1" dirty="0" err="1">
                <a:latin typeface="Courier New Bold"/>
              </a:rPr>
              <a:t>NDRange</a:t>
            </a:r>
            <a:r>
              <a:rPr lang="en-US" sz="1100" b="1" dirty="0">
                <a:latin typeface="Courier New Bold"/>
              </a:rPr>
              <a:t>(N)),</a:t>
            </a:r>
          </a:p>
          <a:p>
            <a:r>
              <a:rPr lang="en-US" sz="1100" b="1" dirty="0">
                <a:latin typeface="Courier New Bold"/>
              </a:rPr>
              <a:t>       N, </a:t>
            </a:r>
            <a:r>
              <a:rPr lang="en-US" sz="1100" b="1" dirty="0" err="1">
                <a:latin typeface="Courier New Bold"/>
              </a:rPr>
              <a:t>d_a</a:t>
            </a:r>
            <a:r>
              <a:rPr lang="en-US" sz="1100" b="1" dirty="0">
                <a:latin typeface="Courier New Bold"/>
              </a:rPr>
              <a:t>, </a:t>
            </a:r>
            <a:r>
              <a:rPr lang="en-US" sz="1100" b="1" dirty="0" err="1">
                <a:latin typeface="Courier New Bold"/>
              </a:rPr>
              <a:t>d_b</a:t>
            </a:r>
            <a:r>
              <a:rPr lang="en-US" sz="1100" b="1" dirty="0">
                <a:latin typeface="Courier New Bold"/>
              </a:rPr>
              <a:t>, </a:t>
            </a:r>
            <a:r>
              <a:rPr lang="en-US" sz="1100" b="1" dirty="0" err="1">
                <a:latin typeface="Courier New Bold"/>
              </a:rPr>
              <a:t>d_c</a:t>
            </a:r>
            <a:r>
              <a:rPr lang="en-US" sz="1100" b="1" dirty="0">
                <a:latin typeface="Courier New Bold"/>
              </a:rPr>
              <a:t>, </a:t>
            </a:r>
            <a:r>
              <a:rPr lang="en-US" sz="1100" b="1" dirty="0" err="1">
                <a:solidFill>
                  <a:srgbClr val="FF0000"/>
                </a:solidFill>
                <a:latin typeface="Courier New Bold"/>
              </a:rPr>
              <a:t>localmem</a:t>
            </a:r>
            <a:r>
              <a:rPr lang="en-US" sz="1100" b="1" dirty="0">
                <a:latin typeface="Courier New Bold"/>
              </a:rPr>
              <a:t>);</a:t>
            </a:r>
            <a:endParaRPr lang="en-GB" sz="1100" b="1" dirty="0">
              <a:latin typeface="Courier New Bold"/>
            </a:endParaRPr>
          </a:p>
        </p:txBody>
      </p:sp>
      <p:sp>
        <p:nvSpPr>
          <p:cNvPr id="9" name="TextBox 8"/>
          <p:cNvSpPr txBox="1"/>
          <p:nvPr/>
        </p:nvSpPr>
        <p:spPr>
          <a:xfrm>
            <a:off x="4499993" y="2845972"/>
            <a:ext cx="4536504" cy="938719"/>
          </a:xfrm>
          <a:prstGeom prst="rect">
            <a:avLst/>
          </a:prstGeom>
          <a:solidFill>
            <a:schemeClr val="bg1"/>
          </a:solidFill>
          <a:ln w="12700">
            <a:solidFill>
              <a:schemeClr val="accent4"/>
            </a:solidFill>
          </a:ln>
        </p:spPr>
        <p:txBody>
          <a:bodyPr wrap="square" rtlCol="0">
            <a:spAutoFit/>
          </a:bodyPr>
          <a:lstStyle/>
          <a:p>
            <a:r>
              <a:rPr lang="en-GB" sz="1100" b="1" dirty="0">
                <a:solidFill>
                  <a:srgbClr val="FF0000"/>
                </a:solidFill>
                <a:latin typeface="Courier New Bold"/>
              </a:rPr>
              <a:t>cl::</a:t>
            </a:r>
            <a:r>
              <a:rPr lang="en-GB" sz="1100" b="1" dirty="0" err="1">
                <a:solidFill>
                  <a:srgbClr val="FF0000"/>
                </a:solidFill>
                <a:latin typeface="Courier New Bold"/>
              </a:rPr>
              <a:t>LocalSpaceArg</a:t>
            </a:r>
            <a:r>
              <a:rPr lang="en-GB" sz="1100" b="1" dirty="0">
                <a:solidFill>
                  <a:srgbClr val="FF0000"/>
                </a:solidFill>
                <a:latin typeface="Courier New Bold"/>
              </a:rPr>
              <a:t> </a:t>
            </a:r>
            <a:r>
              <a:rPr lang="en-GB" sz="1100" b="1" dirty="0" err="1">
                <a:solidFill>
                  <a:srgbClr val="FF0000"/>
                </a:solidFill>
                <a:latin typeface="Courier New Bold"/>
              </a:rPr>
              <a:t>localmem</a:t>
            </a:r>
            <a:r>
              <a:rPr lang="en-GB" sz="1100" b="1" dirty="0">
                <a:solidFill>
                  <a:srgbClr val="FF0000"/>
                </a:solidFill>
                <a:latin typeface="Courier New Bold"/>
              </a:rPr>
              <a:t> =</a:t>
            </a:r>
          </a:p>
          <a:p>
            <a:r>
              <a:rPr lang="en-GB" sz="1100" b="1" dirty="0">
                <a:solidFill>
                  <a:srgbClr val="FF0000"/>
                </a:solidFill>
                <a:latin typeface="Courier New Bold"/>
              </a:rPr>
              <a:t>                    cl::Local(</a:t>
            </a:r>
            <a:r>
              <a:rPr lang="en-GB" sz="1100" b="1" dirty="0" err="1">
                <a:solidFill>
                  <a:srgbClr val="FF0000"/>
                </a:solidFill>
                <a:latin typeface="Courier New Bold"/>
              </a:rPr>
              <a:t>sizeof</a:t>
            </a:r>
            <a:r>
              <a:rPr lang="en-GB" sz="1100" b="1" dirty="0">
                <a:solidFill>
                  <a:srgbClr val="FF0000"/>
                </a:solidFill>
                <a:latin typeface="Courier New Bold"/>
              </a:rPr>
              <a:t>(float) * N);</a:t>
            </a:r>
          </a:p>
          <a:p>
            <a:r>
              <a:rPr lang="en-GB" sz="1100" b="1" dirty="0">
                <a:latin typeface="Courier New Bold"/>
              </a:rPr>
              <a:t>cl::</a:t>
            </a:r>
            <a:r>
              <a:rPr lang="en-GB" sz="1100" b="1" dirty="0" err="1">
                <a:latin typeface="Courier New Bold"/>
              </a:rPr>
              <a:t>KernelFunctor</a:t>
            </a:r>
            <a:r>
              <a:rPr lang="en-GB" sz="1100" b="1" dirty="0">
                <a:latin typeface="Courier New Bold"/>
              </a:rPr>
              <a:t>&lt;</a:t>
            </a:r>
            <a:r>
              <a:rPr lang="en-GB" sz="1100" b="1" dirty="0" err="1">
                <a:latin typeface="Courier New Bold"/>
              </a:rPr>
              <a:t>int</a:t>
            </a:r>
            <a:r>
              <a:rPr lang="en-GB" sz="1100" b="1" dirty="0">
                <a:latin typeface="Courier New Bold"/>
              </a:rPr>
              <a:t>, cl::Buffer, cl::Buffer,</a:t>
            </a:r>
          </a:p>
          <a:p>
            <a:r>
              <a:rPr lang="en-GB" sz="1100" b="1" dirty="0">
                <a:latin typeface="Courier New Bold"/>
              </a:rPr>
              <a:t>                cl::Buffer, </a:t>
            </a:r>
            <a:r>
              <a:rPr lang="en-GB" sz="1100" b="1" dirty="0">
                <a:solidFill>
                  <a:srgbClr val="FF0000"/>
                </a:solidFill>
                <a:latin typeface="Courier New Bold"/>
              </a:rPr>
              <a:t>cl::</a:t>
            </a:r>
            <a:r>
              <a:rPr lang="en-GB" sz="1100" b="1" dirty="0" err="1">
                <a:solidFill>
                  <a:srgbClr val="FF0000"/>
                </a:solidFill>
                <a:latin typeface="Courier New Bold"/>
              </a:rPr>
              <a:t>LocalSpaceArg</a:t>
            </a:r>
            <a:r>
              <a:rPr lang="en-GB" sz="1100" b="1" dirty="0">
                <a:latin typeface="Courier New Bold"/>
              </a:rPr>
              <a:t>&gt; </a:t>
            </a:r>
          </a:p>
          <a:p>
            <a:r>
              <a:rPr lang="en-GB" sz="1100" b="1" dirty="0">
                <a:latin typeface="Courier New Bold"/>
              </a:rPr>
              <a:t>               </a:t>
            </a:r>
            <a:r>
              <a:rPr lang="en-GB" sz="1100" b="1" dirty="0" err="1">
                <a:latin typeface="Courier New Bold"/>
              </a:rPr>
              <a:t>rowcol</a:t>
            </a:r>
            <a:r>
              <a:rPr lang="en-GB" sz="1100" b="1" dirty="0">
                <a:latin typeface="Courier New Bold"/>
              </a:rPr>
              <a:t>(program, “</a:t>
            </a:r>
            <a:r>
              <a:rPr lang="en-GB" sz="1100" b="1" dirty="0" err="1">
                <a:latin typeface="Courier New Bold"/>
              </a:rPr>
              <a:t>mmul</a:t>
            </a:r>
            <a:r>
              <a:rPr lang="en-GB" sz="1100" b="1" dirty="0">
                <a:latin typeface="Courier New Bold"/>
              </a:rPr>
              <a:t>”);</a:t>
            </a:r>
          </a:p>
        </p:txBody>
      </p:sp>
      <p:sp>
        <p:nvSpPr>
          <p:cNvPr id="3" name="Slide Number Placeholder 2">
            <a:extLst>
              <a:ext uri="{FF2B5EF4-FFF2-40B4-BE49-F238E27FC236}">
                <a16:creationId xmlns:a16="http://schemas.microsoft.com/office/drawing/2014/main" id="{DFF3E9EF-9EE3-5442-A844-A9A7143E5592}"/>
              </a:ext>
            </a:extLst>
          </p:cNvPr>
          <p:cNvSpPr>
            <a:spLocks noGrp="1"/>
          </p:cNvSpPr>
          <p:nvPr>
            <p:ph type="sldNum" sz="quarter" idx="12"/>
          </p:nvPr>
        </p:nvSpPr>
        <p:spPr/>
        <p:txBody>
          <a:bodyPr/>
          <a:lstStyle/>
          <a:p>
            <a:fld id="{10338BC4-165C-45BE-83FF-C9C7D8E962C5}" type="slidenum">
              <a:rPr lang="en-GB" smtClean="0"/>
              <a:pPr/>
              <a:t>136</a:t>
            </a:fld>
            <a:endParaRPr lang="en-GB"/>
          </a:p>
        </p:txBody>
      </p:sp>
    </p:spTree>
    <p:extLst>
      <p:ext uri="{BB962C8B-B14F-4D97-AF65-F5344CB8AC3E}">
        <p14:creationId xmlns:p14="http://schemas.microsoft.com/office/powerpoint/2010/main" val="2627957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anim calcmode="lin" valueType="num">
                                      <p:cBhvr>
                                        <p:cTn id="8" dur="500" fill="hold"/>
                                        <p:tgtEl>
                                          <p:spTgt spid="9"/>
                                        </p:tgtEl>
                                        <p:attrNameLst>
                                          <p:attrName>ppt_x</p:attrName>
                                        </p:attrNameLst>
                                      </p:cBhvr>
                                      <p:tavLst>
                                        <p:tav tm="0">
                                          <p:val>
                                            <p:strVal val="#ppt_x"/>
                                          </p:val>
                                        </p:tav>
                                        <p:tav tm="100000">
                                          <p:val>
                                            <p:strVal val="#ppt_x"/>
                                          </p:val>
                                        </p:tav>
                                      </p:tavLst>
                                    </p:anim>
                                    <p:anim calcmode="lin" valueType="num">
                                      <p:cBhvr>
                                        <p:cTn id="9" dur="500" fill="hold"/>
                                        <p:tgtEl>
                                          <p:spTgt spid="9"/>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anim calcmode="lin" valueType="num">
                                      <p:cBhvr>
                                        <p:cTn id="13" dur="500" fill="hold"/>
                                        <p:tgtEl>
                                          <p:spTgt spid="10"/>
                                        </p:tgtEl>
                                        <p:attrNameLst>
                                          <p:attrName>ppt_x</p:attrName>
                                        </p:attrNameLst>
                                      </p:cBhvr>
                                      <p:tavLst>
                                        <p:tav tm="0">
                                          <p:val>
                                            <p:strVal val="#ppt_x"/>
                                          </p:val>
                                        </p:tav>
                                        <p:tav tm="100000">
                                          <p:val>
                                            <p:strVal val="#ppt_x"/>
                                          </p:val>
                                        </p:tav>
                                      </p:tavLst>
                                    </p:anim>
                                    <p:anim calcmode="lin" valueType="num">
                                      <p:cBhvr>
                                        <p:cTn id="14" dur="5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9" grpId="0" animBg="1"/>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384"/>
            <a:ext cx="8229600" cy="1143000"/>
          </a:xfrm>
        </p:spPr>
        <p:txBody>
          <a:bodyPr>
            <a:normAutofit fontScale="90000"/>
          </a:bodyPr>
          <a:lstStyle/>
          <a:p>
            <a:r>
              <a:rPr lang="en-GB" dirty="0"/>
              <a:t>Matrix multiplication performance</a:t>
            </a:r>
          </a:p>
        </p:txBody>
      </p:sp>
      <p:sp>
        <p:nvSpPr>
          <p:cNvPr id="3" name="Content Placeholder 2"/>
          <p:cNvSpPr>
            <a:spLocks noGrp="1"/>
          </p:cNvSpPr>
          <p:nvPr>
            <p:ph idx="1"/>
          </p:nvPr>
        </p:nvSpPr>
        <p:spPr>
          <a:xfrm>
            <a:off x="179512" y="1312168"/>
            <a:ext cx="8784976" cy="820688"/>
          </a:xfrm>
        </p:spPr>
        <p:txBody>
          <a:bodyPr>
            <a:normAutofit/>
          </a:bodyPr>
          <a:lstStyle/>
          <a:p>
            <a:r>
              <a:rPr lang="en-GB" dirty="0"/>
              <a:t>Matrices are stored in global memory.</a:t>
            </a:r>
          </a:p>
        </p:txBody>
      </p:sp>
      <p:graphicFrame>
        <p:nvGraphicFramePr>
          <p:cNvPr id="5" name="Table 4"/>
          <p:cNvGraphicFramePr>
            <a:graphicFrameLocks noGrp="1"/>
          </p:cNvGraphicFramePr>
          <p:nvPr>
            <p:extLst>
              <p:ext uri="{D42A27DB-BD31-4B8C-83A1-F6EECF244321}">
                <p14:modId xmlns:p14="http://schemas.microsoft.com/office/powerpoint/2010/main" val="1204853170"/>
              </p:ext>
            </p:extLst>
          </p:nvPr>
        </p:nvGraphicFramePr>
        <p:xfrm>
          <a:off x="611560" y="2132856"/>
          <a:ext cx="7920879" cy="2585720"/>
        </p:xfrm>
        <a:graphic>
          <a:graphicData uri="http://schemas.openxmlformats.org/drawingml/2006/table">
            <a:tbl>
              <a:tblPr firstRow="1" bandRow="1">
                <a:tableStyleId>{9D7B26C5-4107-4FEC-AEDC-1716B250A1EF}</a:tableStyleId>
              </a:tblPr>
              <a:tblGrid>
                <a:gridCol w="4248472">
                  <a:extLst>
                    <a:ext uri="{9D8B030D-6E8A-4147-A177-3AD203B41FA5}">
                      <a16:colId xmlns:a16="http://schemas.microsoft.com/office/drawing/2014/main" val="20000"/>
                    </a:ext>
                  </a:extLst>
                </a:gridCol>
                <a:gridCol w="1872208">
                  <a:extLst>
                    <a:ext uri="{9D8B030D-6E8A-4147-A177-3AD203B41FA5}">
                      <a16:colId xmlns:a16="http://schemas.microsoft.com/office/drawing/2014/main" val="20001"/>
                    </a:ext>
                  </a:extLst>
                </a:gridCol>
                <a:gridCol w="1800199">
                  <a:extLst>
                    <a:ext uri="{9D8B030D-6E8A-4147-A177-3AD203B41FA5}">
                      <a16:colId xmlns:a16="http://schemas.microsoft.com/office/drawing/2014/main" val="20002"/>
                    </a:ext>
                  </a:extLst>
                </a:gridCol>
              </a:tblGrid>
              <a:tr h="185420">
                <a:tc rowSpan="2">
                  <a:txBody>
                    <a:bodyPr/>
                    <a:lstStyle/>
                    <a:p>
                      <a:r>
                        <a:rPr lang="en-GB" dirty="0"/>
                        <a:t>Case</a:t>
                      </a:r>
                    </a:p>
                  </a:txBody>
                  <a:tcPr/>
                </a:tc>
                <a:tc gridSpan="2">
                  <a:txBody>
                    <a:bodyPr/>
                    <a:lstStyle/>
                    <a:p>
                      <a:pPr algn="ctr"/>
                      <a:r>
                        <a:rPr lang="en-GB" dirty="0"/>
                        <a:t>GFLOP/s</a:t>
                      </a:r>
                    </a:p>
                  </a:txBody>
                  <a:tcPr anchor="ctr">
                    <a:lnB w="12700" cap="flat" cmpd="sng" algn="ctr">
                      <a:noFill/>
                      <a:prstDash val="solid"/>
                      <a:round/>
                      <a:headEnd type="none" w="med" len="med"/>
                      <a:tailEnd type="none" w="med" len="med"/>
                    </a:lnB>
                  </a:tcPr>
                </a:tc>
                <a:tc hMerge="1">
                  <a:txBody>
                    <a:bodyPr/>
                    <a:lstStyle/>
                    <a:p>
                      <a:endParaRPr lang="en-GB" dirty="0"/>
                    </a:p>
                  </a:txBody>
                  <a:tcPr/>
                </a:tc>
                <a:extLst>
                  <a:ext uri="{0D108BD9-81ED-4DB2-BD59-A6C34878D82A}">
                    <a16:rowId xmlns:a16="http://schemas.microsoft.com/office/drawing/2014/main" val="10000"/>
                  </a:ext>
                </a:extLst>
              </a:tr>
              <a:tr h="185420">
                <a:tc vMerge="1">
                  <a:txBody>
                    <a:bodyPr/>
                    <a:lstStyle/>
                    <a:p>
                      <a:endParaRPr lang="en-GB"/>
                    </a:p>
                  </a:txBody>
                  <a:tcPr/>
                </a:tc>
                <a:tc>
                  <a:txBody>
                    <a:bodyPr/>
                    <a:lstStyle/>
                    <a:p>
                      <a:pPr algn="ctr"/>
                      <a:r>
                        <a:rPr lang="en-GB" dirty="0"/>
                        <a:t>CPU</a:t>
                      </a:r>
                    </a:p>
                  </a:txBody>
                  <a:tcPr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GPU</a:t>
                      </a:r>
                    </a:p>
                  </a:txBody>
                  <a:tcPr anchor="ct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70840">
                <a:tc>
                  <a:txBody>
                    <a:bodyPr/>
                    <a:lstStyle/>
                    <a:p>
                      <a:r>
                        <a:rPr lang="en-GB" dirty="0"/>
                        <a:t>Sequential C (not OpenCL)</a:t>
                      </a:r>
                    </a:p>
                  </a:txBody>
                  <a:tcPr>
                    <a:lnB w="12700" cap="flat" cmpd="sng" algn="ctr">
                      <a:solidFill>
                        <a:schemeClr val="tx1"/>
                      </a:solidFill>
                      <a:prstDash val="solid"/>
                      <a:round/>
                      <a:headEnd type="none" w="med" len="med"/>
                      <a:tailEnd type="none" w="med" len="med"/>
                    </a:lnB>
                    <a:solidFill>
                      <a:schemeClr val="tx1">
                        <a:alpha val="20000"/>
                      </a:schemeClr>
                    </a:solidFill>
                  </a:tcPr>
                </a:tc>
                <a:tc>
                  <a:txBody>
                    <a:bodyPr/>
                    <a:lstStyle/>
                    <a:p>
                      <a:pPr algn="ctr"/>
                      <a:r>
                        <a:rPr lang="en-GB" dirty="0"/>
                        <a:t>0.85</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20000"/>
                      </a:schemeClr>
                    </a:solidFill>
                  </a:tcPr>
                </a:tc>
                <a:tc>
                  <a:txBody>
                    <a:bodyPr/>
                    <a:lstStyle/>
                    <a:p>
                      <a:pPr algn="ctr"/>
                      <a:r>
                        <a:rPr lang="en-GB" dirty="0"/>
                        <a:t>N/A</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20000"/>
                      </a:schemeClr>
                    </a:solidFill>
                  </a:tcPr>
                </a:tc>
                <a:extLst>
                  <a:ext uri="{0D108BD9-81ED-4DB2-BD59-A6C34878D82A}">
                    <a16:rowId xmlns:a16="http://schemas.microsoft.com/office/drawing/2014/main" val="10002"/>
                  </a:ext>
                </a:extLst>
              </a:tr>
              <a:tr h="370840">
                <a:tc>
                  <a:txBody>
                    <a:bodyPr/>
                    <a:lstStyle/>
                    <a:p>
                      <a:r>
                        <a:rPr lang="en-GB" dirty="0"/>
                        <a:t>C(</a:t>
                      </a:r>
                      <a:r>
                        <a:rPr lang="en-GB" dirty="0" err="1"/>
                        <a:t>i,j</a:t>
                      </a:r>
                      <a:r>
                        <a:rPr lang="en-GB" dirty="0"/>
                        <a:t>) per work-item, all global</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111.8</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70.3</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70840">
                <a:tc>
                  <a:txBody>
                    <a:bodyPr/>
                    <a:lstStyle/>
                    <a:p>
                      <a:r>
                        <a:rPr lang="en-GB" dirty="0"/>
                        <a:t>C row per work-item, all global</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20000"/>
                      </a:schemeClr>
                    </a:solidFill>
                  </a:tcPr>
                </a:tc>
                <a:tc>
                  <a:txBody>
                    <a:bodyPr/>
                    <a:lstStyle/>
                    <a:p>
                      <a:pPr algn="ctr"/>
                      <a:r>
                        <a:rPr lang="en-GB" dirty="0"/>
                        <a:t>61.8</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20000"/>
                      </a:schemeClr>
                    </a:solidFill>
                  </a:tcPr>
                </a:tc>
                <a:tc>
                  <a:txBody>
                    <a:bodyPr/>
                    <a:lstStyle/>
                    <a:p>
                      <a:pPr algn="ctr"/>
                      <a:r>
                        <a:rPr lang="en-GB" dirty="0"/>
                        <a:t>9.1</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20000"/>
                      </a:schemeClr>
                    </a:solidFill>
                  </a:tcPr>
                </a:tc>
                <a:extLst>
                  <a:ext uri="{0D108BD9-81ED-4DB2-BD59-A6C34878D82A}">
                    <a16:rowId xmlns:a16="http://schemas.microsoft.com/office/drawing/2014/main" val="10004"/>
                  </a:ext>
                </a:extLst>
              </a:tr>
              <a:tr h="370840">
                <a:tc>
                  <a:txBody>
                    <a:bodyPr/>
                    <a:lstStyle/>
                    <a:p>
                      <a:r>
                        <a:rPr lang="en-GB" dirty="0"/>
                        <a:t>C row per work-item, A row private</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9.6</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24.9</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r h="370840">
                <a:tc>
                  <a:txBody>
                    <a:bodyPr/>
                    <a:lstStyle/>
                    <a:p>
                      <a:r>
                        <a:rPr lang="en-GB" dirty="0"/>
                        <a:t>C row per work-item, A private, B local</a:t>
                      </a:r>
                    </a:p>
                  </a:txBody>
                  <a:tcPr>
                    <a:lnT w="12700" cap="flat" cmpd="sng" algn="ctr">
                      <a:solidFill>
                        <a:schemeClr val="tx1"/>
                      </a:solidFill>
                      <a:prstDash val="solid"/>
                      <a:round/>
                      <a:headEnd type="none" w="med" len="med"/>
                      <a:tailEnd type="none" w="med" len="med"/>
                    </a:lnT>
                    <a:solidFill>
                      <a:schemeClr val="tx1">
                        <a:alpha val="20000"/>
                      </a:schemeClr>
                    </a:solidFill>
                  </a:tcPr>
                </a:tc>
                <a:tc>
                  <a:txBody>
                    <a:bodyPr/>
                    <a:lstStyle/>
                    <a:p>
                      <a:pPr algn="ctr"/>
                      <a:r>
                        <a:rPr lang="en-GB" dirty="0"/>
                        <a:t>12.3</a:t>
                      </a:r>
                    </a:p>
                  </a:txBody>
                  <a:tcPr anchor="ctr">
                    <a:lnT w="12700" cap="flat" cmpd="sng" algn="ctr">
                      <a:solidFill>
                        <a:schemeClr val="tx1"/>
                      </a:solidFill>
                      <a:prstDash val="solid"/>
                      <a:round/>
                      <a:headEnd type="none" w="med" len="med"/>
                      <a:tailEnd type="none" w="med" len="med"/>
                    </a:lnT>
                    <a:solidFill>
                      <a:schemeClr val="tx1">
                        <a:alpha val="20000"/>
                      </a:schemeClr>
                    </a:solidFill>
                  </a:tcPr>
                </a:tc>
                <a:tc>
                  <a:txBody>
                    <a:bodyPr/>
                    <a:lstStyle/>
                    <a:p>
                      <a:pPr algn="ctr"/>
                      <a:r>
                        <a:rPr lang="en-GB" dirty="0"/>
                        <a:t>55.4</a:t>
                      </a:r>
                    </a:p>
                  </a:txBody>
                  <a:tcPr anchor="ctr">
                    <a:lnT w="12700" cap="flat" cmpd="sng" algn="ctr">
                      <a:solidFill>
                        <a:schemeClr val="tx1"/>
                      </a:solidFill>
                      <a:prstDash val="solid"/>
                      <a:round/>
                      <a:headEnd type="none" w="med" len="med"/>
                      <a:tailEnd type="none" w="med" len="med"/>
                    </a:lnT>
                    <a:solidFill>
                      <a:schemeClr val="tx1">
                        <a:alpha val="20000"/>
                      </a:schemeClr>
                    </a:solidFill>
                  </a:tcPr>
                </a:tc>
                <a:extLst>
                  <a:ext uri="{0D108BD9-81ED-4DB2-BD59-A6C34878D82A}">
                    <a16:rowId xmlns:a16="http://schemas.microsoft.com/office/drawing/2014/main" val="10006"/>
                  </a:ext>
                </a:extLst>
              </a:tr>
            </a:tbl>
          </a:graphicData>
        </a:graphic>
      </p:graphicFrame>
      <p:sp>
        <p:nvSpPr>
          <p:cNvPr id="7" name="Content Placeholder 7"/>
          <p:cNvSpPr txBox="1">
            <a:spLocks/>
          </p:cNvSpPr>
          <p:nvPr/>
        </p:nvSpPr>
        <p:spPr>
          <a:xfrm>
            <a:off x="107504" y="6453336"/>
            <a:ext cx="4861484" cy="51835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1200" dirty="0"/>
              <a:t>Third party names are the property of their owners.</a:t>
            </a:r>
          </a:p>
        </p:txBody>
      </p:sp>
      <p:sp>
        <p:nvSpPr>
          <p:cNvPr id="8" name="TextBox 7"/>
          <p:cNvSpPr txBox="1"/>
          <p:nvPr/>
        </p:nvSpPr>
        <p:spPr>
          <a:xfrm>
            <a:off x="3851920" y="5877272"/>
            <a:ext cx="5219510" cy="1200329"/>
          </a:xfrm>
          <a:prstGeom prst="rect">
            <a:avLst/>
          </a:prstGeom>
          <a:noFill/>
        </p:spPr>
        <p:txBody>
          <a:bodyPr wrap="square" rtlCol="0">
            <a:spAutoFit/>
          </a:bodyPr>
          <a:lstStyle/>
          <a:p>
            <a:r>
              <a:rPr lang="en-GB" dirty="0">
                <a:solidFill>
                  <a:schemeClr val="accent1"/>
                </a:solidFill>
              </a:rPr>
              <a:t>These  are not official benchmark results.  You may observe completely different results should you run these tests on your own system.</a:t>
            </a:r>
          </a:p>
          <a:p>
            <a:endParaRPr lang="en-GB" dirty="0">
              <a:solidFill>
                <a:schemeClr val="accent1"/>
              </a:solidFill>
            </a:endParaRPr>
          </a:p>
        </p:txBody>
      </p:sp>
      <p:sp>
        <p:nvSpPr>
          <p:cNvPr id="9" name="TextBox 8">
            <a:extLst>
              <a:ext uri="{FF2B5EF4-FFF2-40B4-BE49-F238E27FC236}">
                <a16:creationId xmlns:a16="http://schemas.microsoft.com/office/drawing/2014/main" id="{BE3C820C-8BEC-9545-9C90-D5E3A7008DE2}"/>
              </a:ext>
            </a:extLst>
          </p:cNvPr>
          <p:cNvSpPr txBox="1"/>
          <p:nvPr/>
        </p:nvSpPr>
        <p:spPr>
          <a:xfrm>
            <a:off x="73134" y="5172870"/>
            <a:ext cx="8892480" cy="646331"/>
          </a:xfrm>
          <a:prstGeom prst="rect">
            <a:avLst/>
          </a:prstGeom>
          <a:noFill/>
        </p:spPr>
        <p:txBody>
          <a:bodyPr wrap="square" rtlCol="0">
            <a:spAutoFit/>
          </a:bodyPr>
          <a:lstStyle/>
          <a:p>
            <a:r>
              <a:rPr lang="en-GB" dirty="0"/>
              <a:t>Device is NVIDIA® Tesla® P100 GPU with 56 compute units, 3,584 PEs</a:t>
            </a:r>
          </a:p>
          <a:p>
            <a:r>
              <a:rPr lang="en-GB" dirty="0"/>
              <a:t>Device is 2x Intel® Xeon® CPU, E5-2695 v4 @ 2.1GHz</a:t>
            </a:r>
          </a:p>
        </p:txBody>
      </p:sp>
      <p:sp>
        <p:nvSpPr>
          <p:cNvPr id="4" name="Slide Number Placeholder 3">
            <a:extLst>
              <a:ext uri="{FF2B5EF4-FFF2-40B4-BE49-F238E27FC236}">
                <a16:creationId xmlns:a16="http://schemas.microsoft.com/office/drawing/2014/main" id="{B975AC3A-2EE9-624E-9860-5CAD8079E124}"/>
              </a:ext>
            </a:extLst>
          </p:cNvPr>
          <p:cNvSpPr>
            <a:spLocks noGrp="1"/>
          </p:cNvSpPr>
          <p:nvPr>
            <p:ph type="sldNum" sz="quarter" idx="12"/>
          </p:nvPr>
        </p:nvSpPr>
        <p:spPr/>
        <p:txBody>
          <a:bodyPr/>
          <a:lstStyle/>
          <a:p>
            <a:fld id="{10338BC4-165C-45BE-83FF-C9C7D8E962C5}" type="slidenum">
              <a:rPr lang="en-GB" smtClean="0"/>
              <a:pPr/>
              <a:t>137</a:t>
            </a:fld>
            <a:endParaRPr lang="en-GB"/>
          </a:p>
        </p:txBody>
      </p:sp>
    </p:spTree>
    <p:extLst>
      <p:ext uri="{BB962C8B-B14F-4D97-AF65-F5344CB8AC3E}">
        <p14:creationId xmlns:p14="http://schemas.microsoft.com/office/powerpoint/2010/main" val="3977404375"/>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p:cNvSpPr>
            <a:spLocks noGrp="1"/>
          </p:cNvSpPr>
          <p:nvPr>
            <p:ph type="title"/>
          </p:nvPr>
        </p:nvSpPr>
        <p:spPr>
          <a:xfrm>
            <a:off x="35496" y="0"/>
            <a:ext cx="9108504" cy="1143000"/>
          </a:xfrm>
        </p:spPr>
        <p:txBody>
          <a:bodyPr>
            <a:normAutofit/>
          </a:bodyPr>
          <a:lstStyle/>
          <a:p>
            <a:r>
              <a:rPr lang="en-GB" sz="3600" dirty="0"/>
              <a:t>Exercise: using local memory</a:t>
            </a:r>
          </a:p>
        </p:txBody>
      </p:sp>
      <p:sp>
        <p:nvSpPr>
          <p:cNvPr id="8" name="Content Placeholder 7"/>
          <p:cNvSpPr>
            <a:spLocks noGrp="1"/>
          </p:cNvSpPr>
          <p:nvPr>
            <p:ph idx="1"/>
          </p:nvPr>
        </p:nvSpPr>
        <p:spPr>
          <a:xfrm>
            <a:off x="179512" y="1127502"/>
            <a:ext cx="8784976" cy="5541858"/>
          </a:xfrm>
        </p:spPr>
        <p:txBody>
          <a:bodyPr>
            <a:normAutofit fontScale="85000" lnSpcReduction="20000"/>
          </a:bodyPr>
          <a:lstStyle/>
          <a:p>
            <a:r>
              <a:rPr lang="en-GB" dirty="0">
                <a:solidFill>
                  <a:schemeClr val="accent2"/>
                </a:solidFill>
              </a:rPr>
              <a:t>Goal: </a:t>
            </a:r>
          </a:p>
          <a:p>
            <a:pPr lvl="1"/>
            <a:r>
              <a:rPr lang="en-GB" dirty="0"/>
              <a:t>Use local memory to minimize memory movement costs and optimize performance of your matrix multiplication program</a:t>
            </a:r>
          </a:p>
          <a:p>
            <a:r>
              <a:rPr lang="en-GB" dirty="0">
                <a:solidFill>
                  <a:schemeClr val="accent2"/>
                </a:solidFill>
              </a:rPr>
              <a:t>Procedure: </a:t>
            </a:r>
          </a:p>
          <a:p>
            <a:pPr lvl="1"/>
            <a:r>
              <a:rPr lang="en-GB" dirty="0"/>
              <a:t>Start with your matrix multiplication solution that already uses private memory from the previous exercise</a:t>
            </a:r>
          </a:p>
          <a:p>
            <a:pPr lvl="1"/>
            <a:r>
              <a:rPr lang="en-GB" dirty="0"/>
              <a:t>Modify the kernel so that each work-group collaboratively copies its own column of B into local memory</a:t>
            </a:r>
          </a:p>
          <a:p>
            <a:pPr lvl="1"/>
            <a:r>
              <a:rPr lang="en-GB" dirty="0"/>
              <a:t>Optimize step by step, saving the intermediate versions and tracking performance improvements</a:t>
            </a:r>
          </a:p>
          <a:p>
            <a:r>
              <a:rPr lang="en-GB" dirty="0">
                <a:solidFill>
                  <a:schemeClr val="accent2"/>
                </a:solidFill>
              </a:rPr>
              <a:t>Expected output:</a:t>
            </a:r>
          </a:p>
          <a:p>
            <a:pPr lvl="1"/>
            <a:r>
              <a:rPr lang="en-GB" dirty="0"/>
              <a:t>A message to standard output verifying that the matrix multiplication program is generating the correct results</a:t>
            </a:r>
          </a:p>
          <a:p>
            <a:pPr lvl="1"/>
            <a:r>
              <a:rPr lang="en-GB" dirty="0"/>
              <a:t>Report the runtime and the MFLOPS</a:t>
            </a:r>
          </a:p>
        </p:txBody>
      </p:sp>
      <p:sp>
        <p:nvSpPr>
          <p:cNvPr id="2" name="Slide Number Placeholder 1">
            <a:extLst>
              <a:ext uri="{FF2B5EF4-FFF2-40B4-BE49-F238E27FC236}">
                <a16:creationId xmlns:a16="http://schemas.microsoft.com/office/drawing/2014/main" id="{D95D306F-6CC8-A549-B80E-3CE7A891D766}"/>
              </a:ext>
            </a:extLst>
          </p:cNvPr>
          <p:cNvSpPr>
            <a:spLocks noGrp="1"/>
          </p:cNvSpPr>
          <p:nvPr>
            <p:ph type="sldNum" sz="quarter" idx="12"/>
          </p:nvPr>
        </p:nvSpPr>
        <p:spPr/>
        <p:txBody>
          <a:bodyPr/>
          <a:lstStyle/>
          <a:p>
            <a:fld id="{10338BC4-165C-45BE-83FF-C9C7D8E962C5}" type="slidenum">
              <a:rPr lang="en-GB" smtClean="0"/>
              <a:pPr/>
              <a:t>138</a:t>
            </a:fld>
            <a:endParaRPr lang="en-GB"/>
          </a:p>
        </p:txBody>
      </p:sp>
    </p:spTree>
    <p:extLst>
      <p:ext uri="{BB962C8B-B14F-4D97-AF65-F5344CB8AC3E}">
        <p14:creationId xmlns:p14="http://schemas.microsoft.com/office/powerpoint/2010/main" val="159955657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520" y="-27384"/>
            <a:ext cx="9396536" cy="1143000"/>
          </a:xfrm>
        </p:spPr>
        <p:txBody>
          <a:bodyPr>
            <a:normAutofit fontScale="90000"/>
          </a:bodyPr>
          <a:lstStyle/>
          <a:p>
            <a:r>
              <a:rPr lang="en-GB" dirty="0"/>
              <a:t>Making matrix multiplication </a:t>
            </a:r>
            <a:r>
              <a:rPr lang="en-GB" i="1" dirty="0">
                <a:solidFill>
                  <a:schemeClr val="accent2"/>
                </a:solidFill>
              </a:rPr>
              <a:t>really</a:t>
            </a:r>
            <a:r>
              <a:rPr lang="en-GB" dirty="0">
                <a:solidFill>
                  <a:schemeClr val="accent3"/>
                </a:solidFill>
              </a:rPr>
              <a:t> </a:t>
            </a:r>
            <a:r>
              <a:rPr lang="en-GB" dirty="0"/>
              <a:t>fast</a:t>
            </a:r>
          </a:p>
        </p:txBody>
      </p:sp>
      <p:sp>
        <p:nvSpPr>
          <p:cNvPr id="3" name="Content Placeholder 2"/>
          <p:cNvSpPr>
            <a:spLocks noGrp="1"/>
          </p:cNvSpPr>
          <p:nvPr>
            <p:ph idx="1"/>
          </p:nvPr>
        </p:nvSpPr>
        <p:spPr>
          <a:xfrm>
            <a:off x="107504" y="1340768"/>
            <a:ext cx="8928992" cy="5328592"/>
          </a:xfrm>
        </p:spPr>
        <p:txBody>
          <a:bodyPr>
            <a:normAutofit fontScale="77500" lnSpcReduction="20000"/>
          </a:bodyPr>
          <a:lstStyle/>
          <a:p>
            <a:pPr>
              <a:lnSpc>
                <a:spcPct val="110000"/>
              </a:lnSpc>
            </a:pPr>
            <a:r>
              <a:rPr lang="en-GB" dirty="0"/>
              <a:t>Our goal has been to describe how to work with private, local and global memory.  We’ve ignored many well-known techniques for making matrix multiplication fast</a:t>
            </a:r>
          </a:p>
          <a:p>
            <a:pPr lvl="1">
              <a:lnSpc>
                <a:spcPct val="110000"/>
              </a:lnSpc>
            </a:pPr>
            <a:r>
              <a:rPr lang="en-GB" dirty="0"/>
              <a:t>The number of work-items should be a multiple of the fundamental machine “vector width”.  This is the </a:t>
            </a:r>
            <a:r>
              <a:rPr lang="en-GB" dirty="0" err="1"/>
              <a:t>wavefront</a:t>
            </a:r>
            <a:r>
              <a:rPr lang="en-GB" dirty="0"/>
              <a:t> on AMD, warp on NVIDIA, and the number of SIMD lanes exposed by vector units on a CPU</a:t>
            </a:r>
          </a:p>
          <a:p>
            <a:pPr lvl="1">
              <a:lnSpc>
                <a:spcPct val="110000"/>
              </a:lnSpc>
            </a:pPr>
            <a:r>
              <a:rPr lang="en-GB" dirty="0"/>
              <a:t>To optimize reuse of data, you need to use </a:t>
            </a:r>
            <a:r>
              <a:rPr lang="en-GB" i="1" dirty="0"/>
              <a:t>blocking</a:t>
            </a:r>
            <a:r>
              <a:rPr lang="en-GB" dirty="0"/>
              <a:t> techniques  </a:t>
            </a:r>
          </a:p>
          <a:p>
            <a:pPr lvl="2">
              <a:lnSpc>
                <a:spcPct val="110000"/>
              </a:lnSpc>
            </a:pPr>
            <a:r>
              <a:rPr lang="en-GB" dirty="0"/>
              <a:t>Decompose matrices into tiles such that three tiles just fit in the fastest memory</a:t>
            </a:r>
          </a:p>
          <a:p>
            <a:pPr lvl="2">
              <a:lnSpc>
                <a:spcPct val="110000"/>
              </a:lnSpc>
            </a:pPr>
            <a:r>
              <a:rPr lang="en-GB" dirty="0"/>
              <a:t>Copy tiles into local memory</a:t>
            </a:r>
          </a:p>
          <a:p>
            <a:pPr lvl="2">
              <a:lnSpc>
                <a:spcPct val="110000"/>
              </a:lnSpc>
            </a:pPr>
            <a:r>
              <a:rPr lang="en-GB" dirty="0"/>
              <a:t>Do the multiplication over the tiles</a:t>
            </a:r>
          </a:p>
          <a:p>
            <a:pPr lvl="1">
              <a:lnSpc>
                <a:spcPct val="110000"/>
              </a:lnSpc>
            </a:pPr>
            <a:r>
              <a:rPr lang="en-GB" dirty="0"/>
              <a:t>We have provided a very fast yet still quite simple block matrix multiply solution in OpenCL. This uses blocking with block sizes mapped onto the GPU’s warp/</a:t>
            </a:r>
            <a:r>
              <a:rPr lang="en-GB" dirty="0" err="1"/>
              <a:t>wavefront</a:t>
            </a:r>
            <a:r>
              <a:rPr lang="en-GB" dirty="0"/>
              <a:t> size. We'll come back to this later in the advanced section</a:t>
            </a:r>
          </a:p>
        </p:txBody>
      </p:sp>
      <p:sp>
        <p:nvSpPr>
          <p:cNvPr id="4" name="Slide Number Placeholder 3">
            <a:extLst>
              <a:ext uri="{FF2B5EF4-FFF2-40B4-BE49-F238E27FC236}">
                <a16:creationId xmlns:a16="http://schemas.microsoft.com/office/drawing/2014/main" id="{63C77FBA-FB8C-724B-9B4E-86343219E545}"/>
              </a:ext>
            </a:extLst>
          </p:cNvPr>
          <p:cNvSpPr>
            <a:spLocks noGrp="1"/>
          </p:cNvSpPr>
          <p:nvPr>
            <p:ph type="sldNum" sz="quarter" idx="12"/>
          </p:nvPr>
        </p:nvSpPr>
        <p:spPr/>
        <p:txBody>
          <a:bodyPr/>
          <a:lstStyle/>
          <a:p>
            <a:fld id="{10338BC4-165C-45BE-83FF-C9C7D8E962C5}" type="slidenum">
              <a:rPr lang="en-GB" smtClean="0"/>
              <a:pPr/>
              <a:t>139</a:t>
            </a:fld>
            <a:endParaRPr lang="en-GB"/>
          </a:p>
        </p:txBody>
      </p:sp>
    </p:spTree>
    <p:extLst>
      <p:ext uri="{BB962C8B-B14F-4D97-AF65-F5344CB8AC3E}">
        <p14:creationId xmlns:p14="http://schemas.microsoft.com/office/powerpoint/2010/main" val="1801578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Setting up with AMD APU</a:t>
            </a:r>
          </a:p>
        </p:txBody>
      </p:sp>
      <p:sp>
        <p:nvSpPr>
          <p:cNvPr id="3" name="Content Placeholder 2"/>
          <p:cNvSpPr>
            <a:spLocks noGrp="1"/>
          </p:cNvSpPr>
          <p:nvPr>
            <p:ph idx="1"/>
          </p:nvPr>
        </p:nvSpPr>
        <p:spPr/>
        <p:txBody>
          <a:bodyPr/>
          <a:lstStyle/>
          <a:p>
            <a:r>
              <a:rPr lang="en-GB" dirty="0"/>
              <a:t>The easiest way is to follow the AMD GPU instructions to install </a:t>
            </a:r>
            <a:r>
              <a:rPr lang="en-GB" dirty="0" err="1"/>
              <a:t>fglrx</a:t>
            </a:r>
            <a:r>
              <a:rPr lang="en-GB" dirty="0"/>
              <a:t>.</a:t>
            </a:r>
          </a:p>
          <a:p>
            <a:r>
              <a:rPr lang="en-GB" dirty="0"/>
              <a:t>This means you can use the CPU and GPU parts of your APU as separate </a:t>
            </a:r>
            <a:r>
              <a:rPr lang="en-GB" dirty="0" err="1"/>
              <a:t>OpenCL</a:t>
            </a:r>
            <a:r>
              <a:rPr lang="en-GB" dirty="0"/>
              <a:t> devices.</a:t>
            </a:r>
          </a:p>
          <a:p>
            <a:r>
              <a:rPr lang="en-GB" dirty="0"/>
              <a:t>You may have to force your BIOS to use integrated graphics if you have a dedicated GPU too.</a:t>
            </a:r>
          </a:p>
        </p:txBody>
      </p:sp>
      <p:sp>
        <p:nvSpPr>
          <p:cNvPr id="4" name="Slide Number Placeholder 3">
            <a:extLst>
              <a:ext uri="{FF2B5EF4-FFF2-40B4-BE49-F238E27FC236}">
                <a16:creationId xmlns:a16="http://schemas.microsoft.com/office/drawing/2014/main" id="{C8DAD3DE-ABCA-B74D-B9F2-04107CF2E3D0}"/>
              </a:ext>
            </a:extLst>
          </p:cNvPr>
          <p:cNvSpPr>
            <a:spLocks noGrp="1"/>
          </p:cNvSpPr>
          <p:nvPr>
            <p:ph type="sldNum" sz="quarter" idx="12"/>
          </p:nvPr>
        </p:nvSpPr>
        <p:spPr/>
        <p:txBody>
          <a:bodyPr/>
          <a:lstStyle/>
          <a:p>
            <a:fld id="{10338BC4-165C-45BE-83FF-C9C7D8E962C5}" type="slidenum">
              <a:rPr lang="en-GB" smtClean="0"/>
              <a:pPr/>
              <a:t>14</a:t>
            </a:fld>
            <a:endParaRPr lang="en-GB"/>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90264"/>
            <a:ext cx="8928992" cy="1143000"/>
          </a:xfrm>
        </p:spPr>
        <p:txBody>
          <a:bodyPr>
            <a:normAutofit fontScale="90000"/>
          </a:bodyPr>
          <a:lstStyle/>
          <a:p>
            <a:r>
              <a:rPr lang="en-GB" dirty="0"/>
              <a:t>Matrix multiplication: sequential code</a:t>
            </a:r>
          </a:p>
        </p:txBody>
      </p:sp>
      <p:sp>
        <p:nvSpPr>
          <p:cNvPr id="3" name="Content Placeholder 2"/>
          <p:cNvSpPr>
            <a:spLocks noGrp="1"/>
          </p:cNvSpPr>
          <p:nvPr>
            <p:ph idx="1"/>
          </p:nvPr>
        </p:nvSpPr>
        <p:spPr>
          <a:xfrm>
            <a:off x="268288" y="1385497"/>
            <a:ext cx="8875712" cy="4425355"/>
          </a:xfrm>
        </p:spPr>
        <p:txBody>
          <a:bodyPr>
            <a:normAutofit/>
          </a:bodyPr>
          <a:lstStyle/>
          <a:p>
            <a:pPr marL="0" indent="0">
              <a:buNone/>
            </a:pPr>
            <a:r>
              <a:rPr lang="en-GB" sz="1800" dirty="0">
                <a:latin typeface="Courier"/>
              </a:rPr>
              <a:t>void </a:t>
            </a:r>
            <a:r>
              <a:rPr lang="en-GB" sz="1800" dirty="0" err="1">
                <a:latin typeface="Courier"/>
              </a:rPr>
              <a:t>mat_mul</a:t>
            </a:r>
            <a:r>
              <a:rPr lang="en-GB" sz="1800" dirty="0">
                <a:latin typeface="Courier"/>
              </a:rPr>
              <a:t>(</a:t>
            </a:r>
            <a:r>
              <a:rPr lang="en-GB" sz="1800" dirty="0" err="1">
                <a:latin typeface="Courier"/>
              </a:rPr>
              <a:t>int</a:t>
            </a:r>
            <a:r>
              <a:rPr lang="en-GB" sz="1800" dirty="0">
                <a:latin typeface="Courier"/>
              </a:rPr>
              <a:t> N, float *A, float *B, float *C)</a:t>
            </a:r>
          </a:p>
          <a:p>
            <a:pPr marL="0" indent="0">
              <a:buNone/>
            </a:pPr>
            <a:r>
              <a:rPr lang="en-GB" sz="1800" dirty="0">
                <a:latin typeface="Courier"/>
              </a:rPr>
              <a:t>{</a:t>
            </a:r>
            <a:endParaRPr lang="en-GB" sz="1800" i="1" dirty="0">
              <a:latin typeface="Courier"/>
            </a:endParaRPr>
          </a:p>
          <a:p>
            <a:pPr marL="0" indent="0">
              <a:buNone/>
            </a:pPr>
            <a:r>
              <a:rPr lang="en-GB" sz="1800" dirty="0">
                <a:latin typeface="Courier"/>
              </a:rPr>
              <a:t>  </a:t>
            </a:r>
            <a:r>
              <a:rPr lang="en-GB" sz="1800" dirty="0" err="1">
                <a:latin typeface="Courier"/>
              </a:rPr>
              <a:t>int</a:t>
            </a:r>
            <a:r>
              <a:rPr lang="en-GB" sz="1800" dirty="0">
                <a:latin typeface="Courier"/>
              </a:rPr>
              <a:t> </a:t>
            </a:r>
            <a:r>
              <a:rPr lang="en-GB" sz="1800" dirty="0" err="1">
                <a:latin typeface="Courier"/>
              </a:rPr>
              <a:t>i</a:t>
            </a:r>
            <a:r>
              <a:rPr lang="en-GB" sz="1800" dirty="0">
                <a:latin typeface="Courier"/>
              </a:rPr>
              <a:t>, j, k;</a:t>
            </a:r>
          </a:p>
          <a:p>
            <a:pPr marL="0" indent="0">
              <a:buNone/>
            </a:pPr>
            <a:r>
              <a:rPr lang="en-GB" sz="1800" dirty="0">
                <a:latin typeface="Courier"/>
              </a:rPr>
              <a:t>  for (i = 0; i &lt; N; i++) </a:t>
            </a:r>
          </a:p>
          <a:p>
            <a:pPr marL="0" indent="0">
              <a:buNone/>
            </a:pPr>
            <a:r>
              <a:rPr lang="en-GB" sz="1800" dirty="0">
                <a:latin typeface="Courier"/>
              </a:rPr>
              <a:t>    for (j = 0; j &lt; N; j++) </a:t>
            </a:r>
          </a:p>
          <a:p>
            <a:pPr marL="0" indent="0">
              <a:buNone/>
            </a:pPr>
            <a:r>
              <a:rPr lang="en-GB" sz="1800" dirty="0">
                <a:latin typeface="Courier"/>
              </a:rPr>
              <a:t>      for (k = 0; k &lt; N; k++)  </a:t>
            </a:r>
          </a:p>
          <a:p>
            <a:pPr marL="0" indent="0">
              <a:buNone/>
            </a:pPr>
            <a:r>
              <a:rPr lang="en-GB" sz="1800" dirty="0">
                <a:latin typeface="Courier"/>
              </a:rPr>
              <a:t>        C[</a:t>
            </a:r>
            <a:r>
              <a:rPr lang="en-GB" sz="1800" dirty="0" err="1">
                <a:latin typeface="Courier"/>
              </a:rPr>
              <a:t>i</a:t>
            </a:r>
            <a:r>
              <a:rPr lang="en-GB" sz="1800" dirty="0">
                <a:latin typeface="Courier"/>
              </a:rPr>
              <a:t>*</a:t>
            </a:r>
            <a:r>
              <a:rPr lang="en-GB" sz="1800" dirty="0" err="1">
                <a:latin typeface="Courier"/>
              </a:rPr>
              <a:t>N+j</a:t>
            </a:r>
            <a:r>
              <a:rPr lang="en-GB" sz="1800" dirty="0">
                <a:latin typeface="Courier"/>
              </a:rPr>
              <a:t>] += A[</a:t>
            </a:r>
            <a:r>
              <a:rPr lang="en-GB" sz="1800" dirty="0" err="1">
                <a:latin typeface="Courier"/>
              </a:rPr>
              <a:t>i</a:t>
            </a:r>
            <a:r>
              <a:rPr lang="en-GB" sz="1800" dirty="0">
                <a:latin typeface="Courier"/>
              </a:rPr>
              <a:t>*</a:t>
            </a:r>
            <a:r>
              <a:rPr lang="en-GB" sz="1800" dirty="0" err="1">
                <a:latin typeface="Courier"/>
              </a:rPr>
              <a:t>N+k</a:t>
            </a:r>
            <a:r>
              <a:rPr lang="en-GB" sz="1800" dirty="0">
                <a:latin typeface="Courier"/>
              </a:rPr>
              <a:t>] * B[k*</a:t>
            </a:r>
            <a:r>
              <a:rPr lang="en-GB" sz="1800" dirty="0" err="1">
                <a:latin typeface="Courier"/>
              </a:rPr>
              <a:t>N+j</a:t>
            </a:r>
            <a:r>
              <a:rPr lang="en-GB" sz="1800" dirty="0">
                <a:latin typeface="Courier"/>
              </a:rPr>
              <a:t>];</a:t>
            </a:r>
          </a:p>
          <a:p>
            <a:pPr marL="0" indent="0">
              <a:buNone/>
            </a:pPr>
            <a:r>
              <a:rPr lang="en-GB" sz="1800" b="1" dirty="0">
                <a:latin typeface="Courier"/>
              </a:rPr>
              <a:t>}</a:t>
            </a:r>
          </a:p>
        </p:txBody>
      </p:sp>
      <p:sp>
        <p:nvSpPr>
          <p:cNvPr id="4" name="Slide Number Placeholder 3">
            <a:extLst>
              <a:ext uri="{FF2B5EF4-FFF2-40B4-BE49-F238E27FC236}">
                <a16:creationId xmlns:a16="http://schemas.microsoft.com/office/drawing/2014/main" id="{A83A8C18-445A-1244-9C41-46DAE2F5A94E}"/>
              </a:ext>
            </a:extLst>
          </p:cNvPr>
          <p:cNvSpPr>
            <a:spLocks noGrp="1"/>
          </p:cNvSpPr>
          <p:nvPr>
            <p:ph type="sldNum" sz="quarter" idx="12"/>
          </p:nvPr>
        </p:nvSpPr>
        <p:spPr/>
        <p:txBody>
          <a:bodyPr/>
          <a:lstStyle/>
          <a:p>
            <a:fld id="{10338BC4-165C-45BE-83FF-C9C7D8E962C5}" type="slidenum">
              <a:rPr lang="en-GB" smtClean="0"/>
              <a:pPr/>
              <a:t>140</a:t>
            </a:fld>
            <a:endParaRPr lang="en-GB"/>
          </a:p>
        </p:txBody>
      </p:sp>
    </p:spTree>
    <p:extLst>
      <p:ext uri="{BB962C8B-B14F-4D97-AF65-F5344CB8AC3E}">
        <p14:creationId xmlns:p14="http://schemas.microsoft.com/office/powerpoint/2010/main" val="1840821154"/>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90264"/>
            <a:ext cx="8928992" cy="1143000"/>
          </a:xfrm>
        </p:spPr>
        <p:txBody>
          <a:bodyPr>
            <a:normAutofit fontScale="90000"/>
          </a:bodyPr>
          <a:lstStyle/>
          <a:p>
            <a:r>
              <a:rPr lang="en-GB" dirty="0"/>
              <a:t>Matrix multiplication: sequential code</a:t>
            </a:r>
          </a:p>
        </p:txBody>
      </p:sp>
      <p:sp>
        <p:nvSpPr>
          <p:cNvPr id="3" name="Content Placeholder 2"/>
          <p:cNvSpPr>
            <a:spLocks noGrp="1"/>
          </p:cNvSpPr>
          <p:nvPr>
            <p:ph idx="1"/>
          </p:nvPr>
        </p:nvSpPr>
        <p:spPr>
          <a:xfrm>
            <a:off x="268288" y="977463"/>
            <a:ext cx="8875712" cy="5628290"/>
          </a:xfrm>
        </p:spPr>
        <p:txBody>
          <a:bodyPr>
            <a:normAutofit/>
          </a:bodyPr>
          <a:lstStyle/>
          <a:p>
            <a:pPr marL="0" indent="0">
              <a:buNone/>
            </a:pPr>
            <a:r>
              <a:rPr lang="en-GB" sz="2000" dirty="0">
                <a:latin typeface="Courier"/>
              </a:rPr>
              <a:t>void </a:t>
            </a:r>
            <a:r>
              <a:rPr lang="en-GB" sz="2000" dirty="0" err="1">
                <a:latin typeface="Courier"/>
              </a:rPr>
              <a:t>mat_mul</a:t>
            </a:r>
            <a:r>
              <a:rPr lang="en-GB" sz="2000" dirty="0">
                <a:latin typeface="Courier"/>
              </a:rPr>
              <a:t>(</a:t>
            </a:r>
            <a:r>
              <a:rPr lang="en-GB" sz="2000" dirty="0" err="1">
                <a:latin typeface="Courier"/>
              </a:rPr>
              <a:t>int</a:t>
            </a:r>
            <a:r>
              <a:rPr lang="en-GB" sz="2000" dirty="0">
                <a:latin typeface="Courier"/>
              </a:rPr>
              <a:t> N, float *A, float *B, float *C)</a:t>
            </a:r>
          </a:p>
          <a:p>
            <a:pPr marL="0" indent="0">
              <a:buNone/>
            </a:pPr>
            <a:r>
              <a:rPr lang="en-GB" sz="2000" dirty="0">
                <a:latin typeface="Courier"/>
              </a:rPr>
              <a:t>{ // assume N % </a:t>
            </a:r>
            <a:r>
              <a:rPr lang="en-GB" sz="2000" dirty="0" err="1">
                <a:latin typeface="Courier"/>
              </a:rPr>
              <a:t>block_size</a:t>
            </a:r>
            <a:r>
              <a:rPr lang="en-GB" sz="2000" dirty="0">
                <a:latin typeface="Courier"/>
              </a:rPr>
              <a:t> = 0</a:t>
            </a:r>
          </a:p>
          <a:p>
            <a:pPr marL="0" indent="0">
              <a:buNone/>
            </a:pPr>
            <a:r>
              <a:rPr lang="en-GB" sz="2000" dirty="0">
                <a:latin typeface="Courier"/>
              </a:rPr>
              <a:t>  </a:t>
            </a:r>
            <a:r>
              <a:rPr lang="en-GB" sz="2000" dirty="0" err="1">
                <a:latin typeface="Courier"/>
              </a:rPr>
              <a:t>int</a:t>
            </a:r>
            <a:r>
              <a:rPr lang="en-GB" sz="2000" dirty="0">
                <a:latin typeface="Courier"/>
              </a:rPr>
              <a:t> i, j, k;</a:t>
            </a:r>
          </a:p>
          <a:p>
            <a:pPr marL="0" indent="0">
              <a:buNone/>
            </a:pPr>
            <a:r>
              <a:rPr lang="en-GB" sz="2000" dirty="0">
                <a:latin typeface="Courier"/>
              </a:rPr>
              <a:t>  </a:t>
            </a:r>
            <a:r>
              <a:rPr lang="en-GB" sz="2000" dirty="0" err="1">
                <a:latin typeface="Courier"/>
              </a:rPr>
              <a:t>int</a:t>
            </a:r>
            <a:r>
              <a:rPr lang="en-GB" sz="2000" dirty="0">
                <a:latin typeface="Courier"/>
              </a:rPr>
              <a:t> NB = N/</a:t>
            </a:r>
            <a:r>
              <a:rPr lang="en-GB" sz="2000" dirty="0" err="1">
                <a:latin typeface="Courier"/>
              </a:rPr>
              <a:t>block_size</a:t>
            </a:r>
            <a:r>
              <a:rPr lang="en-GB" sz="2000" dirty="0">
                <a:latin typeface="Courier"/>
              </a:rPr>
              <a:t>; </a:t>
            </a:r>
          </a:p>
          <a:p>
            <a:pPr marL="0" indent="0">
              <a:buNone/>
            </a:pPr>
            <a:r>
              <a:rPr lang="en-GB" sz="2000" dirty="0">
                <a:latin typeface="Courier"/>
              </a:rPr>
              <a:t>  for (</a:t>
            </a:r>
            <a:r>
              <a:rPr lang="en-GB" sz="2000" dirty="0" err="1">
                <a:latin typeface="Courier"/>
              </a:rPr>
              <a:t>ib</a:t>
            </a:r>
            <a:r>
              <a:rPr lang="en-GB" sz="2000" dirty="0">
                <a:latin typeface="Courier"/>
              </a:rPr>
              <a:t> = 0; </a:t>
            </a:r>
            <a:r>
              <a:rPr lang="en-GB" sz="2000" dirty="0" err="1">
                <a:latin typeface="Courier"/>
              </a:rPr>
              <a:t>ib</a:t>
            </a:r>
            <a:r>
              <a:rPr lang="en-GB" sz="2000" dirty="0">
                <a:latin typeface="Courier"/>
              </a:rPr>
              <a:t> &lt; NB; </a:t>
            </a:r>
            <a:r>
              <a:rPr lang="en-GB" sz="2000" dirty="0" err="1">
                <a:latin typeface="Courier"/>
              </a:rPr>
              <a:t>ib</a:t>
            </a:r>
            <a:r>
              <a:rPr lang="en-GB" sz="2000" dirty="0">
                <a:latin typeface="Courier"/>
              </a:rPr>
              <a:t>++) </a:t>
            </a:r>
          </a:p>
          <a:p>
            <a:pPr marL="0" indent="0">
              <a:buNone/>
            </a:pPr>
            <a:r>
              <a:rPr lang="en-GB" sz="2000" dirty="0">
                <a:latin typeface="Courier"/>
              </a:rPr>
              <a:t>    for (</a:t>
            </a:r>
            <a:r>
              <a:rPr lang="en-GB" sz="2000" dirty="0" err="1">
                <a:latin typeface="Courier"/>
              </a:rPr>
              <a:t>i</a:t>
            </a:r>
            <a:r>
              <a:rPr lang="en-GB" sz="2000" dirty="0">
                <a:latin typeface="Courier"/>
              </a:rPr>
              <a:t> = </a:t>
            </a:r>
            <a:r>
              <a:rPr lang="en-GB" sz="2000" dirty="0" err="1">
                <a:latin typeface="Courier"/>
              </a:rPr>
              <a:t>ib</a:t>
            </a:r>
            <a:r>
              <a:rPr lang="en-GB" sz="2000" dirty="0">
                <a:latin typeface="Courier"/>
              </a:rPr>
              <a:t>*NB; </a:t>
            </a:r>
            <a:r>
              <a:rPr lang="en-GB" sz="2000" dirty="0" err="1">
                <a:latin typeface="Courier"/>
              </a:rPr>
              <a:t>i</a:t>
            </a:r>
            <a:r>
              <a:rPr lang="en-GB" sz="2000" dirty="0">
                <a:latin typeface="Courier"/>
              </a:rPr>
              <a:t> &lt; (ib+1)*NB; </a:t>
            </a:r>
            <a:r>
              <a:rPr lang="en-GB" sz="2000" dirty="0" err="1">
                <a:latin typeface="Courier"/>
              </a:rPr>
              <a:t>i</a:t>
            </a:r>
            <a:r>
              <a:rPr lang="en-GB" sz="2000" dirty="0">
                <a:latin typeface="Courier"/>
              </a:rPr>
              <a:t>++)</a:t>
            </a:r>
          </a:p>
          <a:p>
            <a:pPr marL="0" indent="0">
              <a:buNone/>
            </a:pPr>
            <a:r>
              <a:rPr lang="en-GB" sz="2000" dirty="0">
                <a:latin typeface="Courier"/>
              </a:rPr>
              <a:t>      for (</a:t>
            </a:r>
            <a:r>
              <a:rPr lang="en-GB" sz="2000" dirty="0" err="1">
                <a:latin typeface="Courier"/>
              </a:rPr>
              <a:t>jb</a:t>
            </a:r>
            <a:r>
              <a:rPr lang="en-GB" sz="2000" dirty="0">
                <a:latin typeface="Courier"/>
              </a:rPr>
              <a:t> = 0; </a:t>
            </a:r>
            <a:r>
              <a:rPr lang="en-GB" sz="2000" dirty="0" err="1">
                <a:latin typeface="Courier"/>
              </a:rPr>
              <a:t>jb</a:t>
            </a:r>
            <a:r>
              <a:rPr lang="en-GB" sz="2000" dirty="0">
                <a:latin typeface="Courier"/>
              </a:rPr>
              <a:t> &lt; NB; </a:t>
            </a:r>
            <a:r>
              <a:rPr lang="en-GB" sz="2000" dirty="0" err="1">
                <a:latin typeface="Courier"/>
              </a:rPr>
              <a:t>jb</a:t>
            </a:r>
            <a:r>
              <a:rPr lang="en-GB" sz="2000" dirty="0">
                <a:latin typeface="Courier"/>
              </a:rPr>
              <a:t>++) </a:t>
            </a:r>
          </a:p>
          <a:p>
            <a:pPr marL="0" indent="0">
              <a:buNone/>
            </a:pPr>
            <a:r>
              <a:rPr lang="en-GB" sz="2000" dirty="0">
                <a:latin typeface="Courier"/>
              </a:rPr>
              <a:t>        for (j = </a:t>
            </a:r>
            <a:r>
              <a:rPr lang="en-GB" sz="2000" dirty="0" err="1">
                <a:latin typeface="Courier"/>
              </a:rPr>
              <a:t>jb</a:t>
            </a:r>
            <a:r>
              <a:rPr lang="en-GB" sz="2000" dirty="0">
                <a:latin typeface="Courier"/>
              </a:rPr>
              <a:t>*NB; j &lt; (jb+1)*NB; j++)</a:t>
            </a:r>
          </a:p>
          <a:p>
            <a:pPr marL="0" indent="0">
              <a:buNone/>
            </a:pPr>
            <a:r>
              <a:rPr lang="en-GB" sz="2000" dirty="0">
                <a:latin typeface="Courier"/>
              </a:rPr>
              <a:t>          for (kb = 0; kb &lt; NB; kb++) </a:t>
            </a:r>
          </a:p>
          <a:p>
            <a:pPr marL="0" indent="0">
              <a:buNone/>
            </a:pPr>
            <a:r>
              <a:rPr lang="en-GB" sz="2000" dirty="0">
                <a:latin typeface="Courier"/>
              </a:rPr>
              <a:t>            for (k = kb*NB; k &lt; (kb+1)*NB; k++)</a:t>
            </a:r>
          </a:p>
          <a:p>
            <a:pPr marL="0" indent="0">
              <a:buNone/>
            </a:pPr>
            <a:r>
              <a:rPr lang="en-GB" sz="2000" dirty="0">
                <a:latin typeface="Courier"/>
              </a:rPr>
              <a:t>              C[</a:t>
            </a:r>
            <a:r>
              <a:rPr lang="en-GB" sz="2000" dirty="0" err="1">
                <a:latin typeface="Courier"/>
              </a:rPr>
              <a:t>i</a:t>
            </a:r>
            <a:r>
              <a:rPr lang="en-GB" sz="2000" dirty="0">
                <a:latin typeface="Courier"/>
              </a:rPr>
              <a:t>*</a:t>
            </a:r>
            <a:r>
              <a:rPr lang="en-GB" sz="2000" dirty="0" err="1">
                <a:latin typeface="Courier"/>
              </a:rPr>
              <a:t>N+j</a:t>
            </a:r>
            <a:r>
              <a:rPr lang="en-GB" sz="2000" dirty="0">
                <a:latin typeface="Courier"/>
              </a:rPr>
              <a:t>] += A[</a:t>
            </a:r>
            <a:r>
              <a:rPr lang="en-GB" sz="2000" dirty="0" err="1">
                <a:latin typeface="Courier"/>
              </a:rPr>
              <a:t>i</a:t>
            </a:r>
            <a:r>
              <a:rPr lang="en-GB" sz="2000" dirty="0">
                <a:latin typeface="Courier"/>
              </a:rPr>
              <a:t>*</a:t>
            </a:r>
            <a:r>
              <a:rPr lang="en-GB" sz="2000" dirty="0" err="1">
                <a:latin typeface="Courier"/>
              </a:rPr>
              <a:t>N+k</a:t>
            </a:r>
            <a:r>
              <a:rPr lang="en-GB" sz="2000" dirty="0">
                <a:latin typeface="Courier"/>
              </a:rPr>
              <a:t>]*B[k*</a:t>
            </a:r>
            <a:r>
              <a:rPr lang="en-GB" sz="2000" dirty="0" err="1">
                <a:latin typeface="Courier"/>
              </a:rPr>
              <a:t>N+j</a:t>
            </a:r>
            <a:r>
              <a:rPr lang="en-GB" sz="2000" dirty="0">
                <a:latin typeface="Courier"/>
              </a:rPr>
              <a:t>];</a:t>
            </a:r>
          </a:p>
          <a:p>
            <a:pPr marL="0" indent="0">
              <a:buNone/>
            </a:pPr>
            <a:r>
              <a:rPr lang="en-GB" sz="2000" b="1" dirty="0">
                <a:latin typeface="Courier"/>
              </a:rPr>
              <a:t> </a:t>
            </a:r>
          </a:p>
          <a:p>
            <a:pPr marL="0" indent="0">
              <a:buNone/>
            </a:pPr>
            <a:r>
              <a:rPr lang="en-GB" sz="2000" b="1" dirty="0">
                <a:latin typeface="Courier"/>
              </a:rPr>
              <a:t>} </a:t>
            </a:r>
          </a:p>
        </p:txBody>
      </p:sp>
      <p:sp>
        <p:nvSpPr>
          <p:cNvPr id="4" name="TextBox 3"/>
          <p:cNvSpPr txBox="1"/>
          <p:nvPr/>
        </p:nvSpPr>
        <p:spPr>
          <a:xfrm>
            <a:off x="6804248" y="1700808"/>
            <a:ext cx="2238703" cy="1631216"/>
          </a:xfrm>
          <a:prstGeom prst="rect">
            <a:avLst/>
          </a:prstGeom>
          <a:solidFill>
            <a:schemeClr val="bg1"/>
          </a:solidFill>
          <a:ln w="31750">
            <a:solidFill>
              <a:schemeClr val="accent1">
                <a:shade val="50000"/>
              </a:schemeClr>
            </a:solidFill>
          </a:ln>
          <a:effectLst>
            <a:outerShdw blurRad="50800" dist="38100" dir="2700000" algn="tl" rotWithShape="0">
              <a:prstClr val="black">
                <a:alpha val="40000"/>
              </a:prstClr>
            </a:outerShdw>
          </a:effectLst>
        </p:spPr>
        <p:txBody>
          <a:bodyPr wrap="square" rtlCol="0">
            <a:spAutoFit/>
          </a:bodyPr>
          <a:lstStyle/>
          <a:p>
            <a:r>
              <a:rPr lang="en-US" sz="2000" dirty="0"/>
              <a:t>Break each loop into chunks with a size chosen to match the size of your fast memory</a:t>
            </a:r>
          </a:p>
        </p:txBody>
      </p:sp>
      <p:sp>
        <p:nvSpPr>
          <p:cNvPr id="5" name="Slide Number Placeholder 4">
            <a:extLst>
              <a:ext uri="{FF2B5EF4-FFF2-40B4-BE49-F238E27FC236}">
                <a16:creationId xmlns:a16="http://schemas.microsoft.com/office/drawing/2014/main" id="{663478DE-FD66-824E-B9C4-030BFA8C35DB}"/>
              </a:ext>
            </a:extLst>
          </p:cNvPr>
          <p:cNvSpPr>
            <a:spLocks noGrp="1"/>
          </p:cNvSpPr>
          <p:nvPr>
            <p:ph type="sldNum" sz="quarter" idx="12"/>
          </p:nvPr>
        </p:nvSpPr>
        <p:spPr/>
        <p:txBody>
          <a:bodyPr/>
          <a:lstStyle/>
          <a:p>
            <a:fld id="{10338BC4-165C-45BE-83FF-C9C7D8E962C5}" type="slidenum">
              <a:rPr lang="en-GB" smtClean="0"/>
              <a:pPr/>
              <a:t>141</a:t>
            </a:fld>
            <a:endParaRPr lang="en-GB"/>
          </a:p>
        </p:txBody>
      </p:sp>
    </p:spTree>
    <p:extLst>
      <p:ext uri="{BB962C8B-B14F-4D97-AF65-F5344CB8AC3E}">
        <p14:creationId xmlns:p14="http://schemas.microsoft.com/office/powerpoint/2010/main" val="210480233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90264"/>
            <a:ext cx="8928992" cy="1143000"/>
          </a:xfrm>
        </p:spPr>
        <p:txBody>
          <a:bodyPr>
            <a:normAutofit fontScale="90000"/>
          </a:bodyPr>
          <a:lstStyle/>
          <a:p>
            <a:r>
              <a:rPr lang="en-GB" dirty="0"/>
              <a:t>Matrix multiplication: sequential code</a:t>
            </a:r>
          </a:p>
        </p:txBody>
      </p:sp>
      <p:sp>
        <p:nvSpPr>
          <p:cNvPr id="3" name="Content Placeholder 2"/>
          <p:cNvSpPr>
            <a:spLocks noGrp="1"/>
          </p:cNvSpPr>
          <p:nvPr>
            <p:ph idx="1"/>
          </p:nvPr>
        </p:nvSpPr>
        <p:spPr>
          <a:xfrm>
            <a:off x="268288" y="977463"/>
            <a:ext cx="8875712" cy="5628290"/>
          </a:xfrm>
        </p:spPr>
        <p:txBody>
          <a:bodyPr>
            <a:normAutofit/>
          </a:bodyPr>
          <a:lstStyle/>
          <a:p>
            <a:pPr marL="0" indent="0">
              <a:buNone/>
            </a:pPr>
            <a:r>
              <a:rPr lang="en-GB" sz="2000" dirty="0">
                <a:latin typeface="Courier"/>
              </a:rPr>
              <a:t>void </a:t>
            </a:r>
            <a:r>
              <a:rPr lang="en-GB" sz="2000" dirty="0" err="1">
                <a:latin typeface="Courier"/>
              </a:rPr>
              <a:t>mat_mul</a:t>
            </a:r>
            <a:r>
              <a:rPr lang="en-GB" sz="2000" dirty="0">
                <a:latin typeface="Courier"/>
              </a:rPr>
              <a:t>(</a:t>
            </a:r>
            <a:r>
              <a:rPr lang="en-GB" sz="2000" dirty="0" err="1">
                <a:latin typeface="Courier"/>
              </a:rPr>
              <a:t>int</a:t>
            </a:r>
            <a:r>
              <a:rPr lang="en-GB" sz="2000" dirty="0">
                <a:latin typeface="Courier"/>
              </a:rPr>
              <a:t> N, float *A, float *B, float *C)</a:t>
            </a:r>
          </a:p>
          <a:p>
            <a:pPr marL="0" indent="0">
              <a:buNone/>
            </a:pPr>
            <a:r>
              <a:rPr lang="en-GB" sz="2000" dirty="0">
                <a:latin typeface="Courier"/>
              </a:rPr>
              <a:t>{ // assume N % </a:t>
            </a:r>
            <a:r>
              <a:rPr lang="en-GB" sz="2000" dirty="0" err="1">
                <a:latin typeface="Courier"/>
              </a:rPr>
              <a:t>block_size</a:t>
            </a:r>
            <a:r>
              <a:rPr lang="en-GB" sz="2000" dirty="0">
                <a:latin typeface="Courier"/>
              </a:rPr>
              <a:t> = 0</a:t>
            </a:r>
          </a:p>
          <a:p>
            <a:pPr marL="0" indent="0">
              <a:buNone/>
            </a:pPr>
            <a:r>
              <a:rPr lang="en-GB" sz="2000" dirty="0">
                <a:latin typeface="Courier"/>
              </a:rPr>
              <a:t>  </a:t>
            </a:r>
            <a:r>
              <a:rPr lang="en-GB" sz="2000" dirty="0" err="1">
                <a:latin typeface="Courier"/>
              </a:rPr>
              <a:t>int</a:t>
            </a:r>
            <a:r>
              <a:rPr lang="en-GB" sz="2000" dirty="0">
                <a:latin typeface="Courier"/>
              </a:rPr>
              <a:t> i, j, k;</a:t>
            </a:r>
          </a:p>
          <a:p>
            <a:pPr marL="0" indent="0">
              <a:buNone/>
            </a:pPr>
            <a:r>
              <a:rPr lang="en-GB" sz="2000" dirty="0">
                <a:latin typeface="Courier"/>
              </a:rPr>
              <a:t>  </a:t>
            </a:r>
            <a:r>
              <a:rPr lang="en-GB" sz="2000" dirty="0" err="1">
                <a:latin typeface="Courier"/>
              </a:rPr>
              <a:t>int</a:t>
            </a:r>
            <a:r>
              <a:rPr lang="en-GB" sz="2000" dirty="0">
                <a:latin typeface="Courier"/>
              </a:rPr>
              <a:t> NB = N/</a:t>
            </a:r>
            <a:r>
              <a:rPr lang="en-GB" sz="2000" dirty="0" err="1">
                <a:latin typeface="Courier"/>
              </a:rPr>
              <a:t>block_size</a:t>
            </a:r>
            <a:r>
              <a:rPr lang="en-GB" sz="2000" dirty="0">
                <a:latin typeface="Courier"/>
              </a:rPr>
              <a:t>; </a:t>
            </a:r>
          </a:p>
          <a:p>
            <a:pPr marL="0" indent="0">
              <a:buNone/>
            </a:pPr>
            <a:r>
              <a:rPr lang="en-GB" sz="2000" dirty="0">
                <a:latin typeface="Courier"/>
              </a:rPr>
              <a:t>  for (</a:t>
            </a:r>
            <a:r>
              <a:rPr lang="en-GB" sz="2000" dirty="0" err="1">
                <a:latin typeface="Courier"/>
              </a:rPr>
              <a:t>ib</a:t>
            </a:r>
            <a:r>
              <a:rPr lang="en-GB" sz="2000" dirty="0">
                <a:latin typeface="Courier"/>
              </a:rPr>
              <a:t> = 0; </a:t>
            </a:r>
            <a:r>
              <a:rPr lang="en-GB" sz="2000" dirty="0" err="1">
                <a:latin typeface="Courier"/>
              </a:rPr>
              <a:t>ib</a:t>
            </a:r>
            <a:r>
              <a:rPr lang="en-GB" sz="2000" dirty="0">
                <a:latin typeface="Courier"/>
              </a:rPr>
              <a:t> &lt; NB; </a:t>
            </a:r>
            <a:r>
              <a:rPr lang="en-GB" sz="2000" dirty="0" err="1">
                <a:latin typeface="Courier"/>
              </a:rPr>
              <a:t>ib</a:t>
            </a:r>
            <a:r>
              <a:rPr lang="en-GB" sz="2000" dirty="0">
                <a:latin typeface="Courier"/>
              </a:rPr>
              <a:t>++) </a:t>
            </a:r>
          </a:p>
          <a:p>
            <a:pPr marL="0" indent="0">
              <a:buNone/>
            </a:pPr>
            <a:r>
              <a:rPr lang="en-GB" sz="2000" dirty="0">
                <a:latin typeface="Courier"/>
              </a:rPr>
              <a:t>    for (</a:t>
            </a:r>
            <a:r>
              <a:rPr lang="en-GB" sz="2000" dirty="0" err="1">
                <a:latin typeface="Courier"/>
              </a:rPr>
              <a:t>jb</a:t>
            </a:r>
            <a:r>
              <a:rPr lang="en-GB" sz="2000" dirty="0">
                <a:latin typeface="Courier"/>
              </a:rPr>
              <a:t> = 0; </a:t>
            </a:r>
            <a:r>
              <a:rPr lang="en-GB" sz="2000" dirty="0" err="1">
                <a:latin typeface="Courier"/>
              </a:rPr>
              <a:t>jb</a:t>
            </a:r>
            <a:r>
              <a:rPr lang="en-GB" sz="2000" dirty="0">
                <a:latin typeface="Courier"/>
              </a:rPr>
              <a:t> &lt; NB; </a:t>
            </a:r>
            <a:r>
              <a:rPr lang="en-GB" sz="2000" dirty="0" err="1">
                <a:latin typeface="Courier"/>
              </a:rPr>
              <a:t>jb</a:t>
            </a:r>
            <a:r>
              <a:rPr lang="en-GB" sz="2000" dirty="0">
                <a:latin typeface="Courier"/>
              </a:rPr>
              <a:t>++) </a:t>
            </a:r>
          </a:p>
          <a:p>
            <a:pPr marL="0" indent="0">
              <a:buNone/>
            </a:pPr>
            <a:r>
              <a:rPr lang="en-GB" sz="2000" dirty="0">
                <a:latin typeface="Courier"/>
              </a:rPr>
              <a:t>      for (kb = 0; kb &lt; NB; kb++) </a:t>
            </a:r>
          </a:p>
          <a:p>
            <a:pPr marL="0" indent="0">
              <a:buNone/>
            </a:pPr>
            <a:r>
              <a:rPr lang="en-GB" sz="2000" dirty="0">
                <a:latin typeface="Courier"/>
              </a:rPr>
              <a:t>        for (</a:t>
            </a:r>
            <a:r>
              <a:rPr lang="en-GB" sz="2000" dirty="0" err="1">
                <a:latin typeface="Courier"/>
              </a:rPr>
              <a:t>i</a:t>
            </a:r>
            <a:r>
              <a:rPr lang="en-GB" sz="2000" dirty="0">
                <a:latin typeface="Courier"/>
              </a:rPr>
              <a:t> = </a:t>
            </a:r>
            <a:r>
              <a:rPr lang="en-GB" sz="2000" dirty="0" err="1">
                <a:latin typeface="Courier"/>
              </a:rPr>
              <a:t>ib</a:t>
            </a:r>
            <a:r>
              <a:rPr lang="en-GB" sz="2000" dirty="0">
                <a:latin typeface="Courier"/>
              </a:rPr>
              <a:t>*NB; </a:t>
            </a:r>
            <a:r>
              <a:rPr lang="en-GB" sz="2000" dirty="0" err="1">
                <a:latin typeface="Courier"/>
              </a:rPr>
              <a:t>i</a:t>
            </a:r>
            <a:r>
              <a:rPr lang="en-GB" sz="2000" dirty="0">
                <a:latin typeface="Courier"/>
              </a:rPr>
              <a:t> &lt; (ib+1)*NB; </a:t>
            </a:r>
            <a:r>
              <a:rPr lang="en-GB" sz="2000" dirty="0" err="1">
                <a:latin typeface="Courier"/>
              </a:rPr>
              <a:t>i</a:t>
            </a:r>
            <a:r>
              <a:rPr lang="en-GB" sz="2000" dirty="0">
                <a:latin typeface="Courier"/>
              </a:rPr>
              <a:t>++)</a:t>
            </a:r>
          </a:p>
          <a:p>
            <a:pPr marL="0" indent="0">
              <a:buNone/>
            </a:pPr>
            <a:r>
              <a:rPr lang="en-GB" sz="2000" dirty="0">
                <a:latin typeface="Courier"/>
              </a:rPr>
              <a:t>          for (j = </a:t>
            </a:r>
            <a:r>
              <a:rPr lang="en-GB" sz="2000" dirty="0" err="1">
                <a:latin typeface="Courier"/>
              </a:rPr>
              <a:t>jb</a:t>
            </a:r>
            <a:r>
              <a:rPr lang="en-GB" sz="2000" dirty="0">
                <a:latin typeface="Courier"/>
              </a:rPr>
              <a:t>*NB; j&lt; (jb+1)*NB; j++)</a:t>
            </a:r>
          </a:p>
          <a:p>
            <a:pPr marL="0" indent="0">
              <a:buNone/>
            </a:pPr>
            <a:r>
              <a:rPr lang="en-GB" sz="2000" dirty="0">
                <a:latin typeface="Courier"/>
              </a:rPr>
              <a:t>            for (k = kb*NB; k &lt; (kb+1)*NB; k++)</a:t>
            </a:r>
          </a:p>
          <a:p>
            <a:pPr marL="0" indent="0">
              <a:buNone/>
            </a:pPr>
            <a:r>
              <a:rPr lang="en-GB" sz="2000" dirty="0">
                <a:latin typeface="Courier"/>
              </a:rPr>
              <a:t>              C[</a:t>
            </a:r>
            <a:r>
              <a:rPr lang="en-GB" sz="2000" dirty="0" err="1">
                <a:latin typeface="Courier"/>
              </a:rPr>
              <a:t>i</a:t>
            </a:r>
            <a:r>
              <a:rPr lang="en-GB" sz="2000" dirty="0">
                <a:latin typeface="Courier"/>
              </a:rPr>
              <a:t>*</a:t>
            </a:r>
            <a:r>
              <a:rPr lang="en-GB" sz="2000" dirty="0" err="1">
                <a:latin typeface="Courier"/>
              </a:rPr>
              <a:t>N+j</a:t>
            </a:r>
            <a:r>
              <a:rPr lang="en-GB" sz="2000" dirty="0">
                <a:latin typeface="Courier"/>
              </a:rPr>
              <a:t>] += A[</a:t>
            </a:r>
            <a:r>
              <a:rPr lang="en-GB" sz="2000" dirty="0" err="1">
                <a:latin typeface="Courier"/>
              </a:rPr>
              <a:t>i</a:t>
            </a:r>
            <a:r>
              <a:rPr lang="en-GB" sz="2000" dirty="0">
                <a:latin typeface="Courier"/>
              </a:rPr>
              <a:t>*</a:t>
            </a:r>
            <a:r>
              <a:rPr lang="en-GB" sz="2000" dirty="0" err="1">
                <a:latin typeface="Courier"/>
              </a:rPr>
              <a:t>N+k</a:t>
            </a:r>
            <a:r>
              <a:rPr lang="en-GB" sz="2000" dirty="0">
                <a:latin typeface="Courier"/>
              </a:rPr>
              <a:t>]*B[k*</a:t>
            </a:r>
            <a:r>
              <a:rPr lang="en-GB" sz="2000" dirty="0" err="1">
                <a:latin typeface="Courier"/>
              </a:rPr>
              <a:t>N+j</a:t>
            </a:r>
            <a:r>
              <a:rPr lang="en-GB" sz="2000" dirty="0">
                <a:latin typeface="Courier"/>
              </a:rPr>
              <a:t>];</a:t>
            </a:r>
          </a:p>
          <a:p>
            <a:pPr marL="0" indent="0">
              <a:buNone/>
            </a:pPr>
            <a:r>
              <a:rPr lang="en-GB" sz="2000" b="1" dirty="0">
                <a:latin typeface="Courier"/>
              </a:rPr>
              <a:t> </a:t>
            </a:r>
          </a:p>
          <a:p>
            <a:pPr marL="0" indent="0">
              <a:buNone/>
            </a:pPr>
            <a:r>
              <a:rPr lang="en-GB" sz="2000" b="1" dirty="0">
                <a:latin typeface="Courier"/>
              </a:rPr>
              <a:t>} </a:t>
            </a:r>
          </a:p>
        </p:txBody>
      </p:sp>
      <p:sp>
        <p:nvSpPr>
          <p:cNvPr id="4" name="TextBox 3"/>
          <p:cNvSpPr txBox="1"/>
          <p:nvPr/>
        </p:nvSpPr>
        <p:spPr>
          <a:xfrm>
            <a:off x="5940152" y="1700808"/>
            <a:ext cx="2979682" cy="1631216"/>
          </a:xfrm>
          <a:prstGeom prst="rect">
            <a:avLst/>
          </a:prstGeom>
          <a:solidFill>
            <a:schemeClr val="bg1"/>
          </a:solidFill>
          <a:ln w="31750">
            <a:solidFill>
              <a:schemeClr val="accent1">
                <a:shade val="50000"/>
              </a:schemeClr>
            </a:solidFill>
          </a:ln>
          <a:effectLst>
            <a:outerShdw blurRad="50800" dist="38100" dir="2700000" algn="tl" rotWithShape="0">
              <a:prstClr val="black">
                <a:alpha val="40000"/>
              </a:prstClr>
            </a:outerShdw>
          </a:effectLst>
        </p:spPr>
        <p:txBody>
          <a:bodyPr wrap="square" rtlCol="0">
            <a:spAutoFit/>
          </a:bodyPr>
          <a:lstStyle/>
          <a:p>
            <a:r>
              <a:rPr lang="en-US" sz="2000" dirty="0"/>
              <a:t>Rearrange loop nest to move loops over blocks “out” and leave loops over a single block together</a:t>
            </a:r>
          </a:p>
        </p:txBody>
      </p:sp>
      <p:sp>
        <p:nvSpPr>
          <p:cNvPr id="5" name="Slide Number Placeholder 4">
            <a:extLst>
              <a:ext uri="{FF2B5EF4-FFF2-40B4-BE49-F238E27FC236}">
                <a16:creationId xmlns:a16="http://schemas.microsoft.com/office/drawing/2014/main" id="{DABED8D4-D03E-6546-84FD-E3FA179A3EEA}"/>
              </a:ext>
            </a:extLst>
          </p:cNvPr>
          <p:cNvSpPr>
            <a:spLocks noGrp="1"/>
          </p:cNvSpPr>
          <p:nvPr>
            <p:ph type="sldNum" sz="quarter" idx="12"/>
          </p:nvPr>
        </p:nvSpPr>
        <p:spPr/>
        <p:txBody>
          <a:bodyPr/>
          <a:lstStyle/>
          <a:p>
            <a:fld id="{10338BC4-165C-45BE-83FF-C9C7D8E962C5}" type="slidenum">
              <a:rPr lang="en-GB" smtClean="0"/>
              <a:pPr/>
              <a:t>142</a:t>
            </a:fld>
            <a:endParaRPr lang="en-GB"/>
          </a:p>
        </p:txBody>
      </p:sp>
    </p:spTree>
    <p:extLst>
      <p:ext uri="{BB962C8B-B14F-4D97-AF65-F5344CB8AC3E}">
        <p14:creationId xmlns:p14="http://schemas.microsoft.com/office/powerpoint/2010/main" val="64199900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90264"/>
            <a:ext cx="8928992" cy="1143000"/>
          </a:xfrm>
        </p:spPr>
        <p:txBody>
          <a:bodyPr>
            <a:normAutofit fontScale="90000"/>
          </a:bodyPr>
          <a:lstStyle/>
          <a:p>
            <a:r>
              <a:rPr lang="en-GB" dirty="0"/>
              <a:t>Matrix multiplication: sequential code</a:t>
            </a:r>
          </a:p>
        </p:txBody>
      </p:sp>
      <p:sp>
        <p:nvSpPr>
          <p:cNvPr id="3" name="Content Placeholder 2"/>
          <p:cNvSpPr>
            <a:spLocks noGrp="1"/>
          </p:cNvSpPr>
          <p:nvPr>
            <p:ph idx="1"/>
          </p:nvPr>
        </p:nvSpPr>
        <p:spPr>
          <a:xfrm>
            <a:off x="268288" y="977463"/>
            <a:ext cx="8875712" cy="5628290"/>
          </a:xfrm>
        </p:spPr>
        <p:txBody>
          <a:bodyPr>
            <a:normAutofit/>
          </a:bodyPr>
          <a:lstStyle/>
          <a:p>
            <a:pPr marL="0" indent="0">
              <a:buNone/>
            </a:pPr>
            <a:r>
              <a:rPr lang="en-GB" sz="2000" dirty="0">
                <a:latin typeface="Courier"/>
              </a:rPr>
              <a:t>void </a:t>
            </a:r>
            <a:r>
              <a:rPr lang="en-GB" sz="2000" dirty="0" err="1">
                <a:latin typeface="Courier"/>
              </a:rPr>
              <a:t>mat_mul</a:t>
            </a:r>
            <a:r>
              <a:rPr lang="en-GB" sz="2000" dirty="0">
                <a:latin typeface="Courier"/>
              </a:rPr>
              <a:t>(</a:t>
            </a:r>
            <a:r>
              <a:rPr lang="en-GB" sz="2000" dirty="0" err="1">
                <a:latin typeface="Courier"/>
              </a:rPr>
              <a:t>int</a:t>
            </a:r>
            <a:r>
              <a:rPr lang="en-GB" sz="2000" dirty="0">
                <a:latin typeface="Courier"/>
              </a:rPr>
              <a:t> N, float *A, float *B, float *C)</a:t>
            </a:r>
          </a:p>
          <a:p>
            <a:pPr marL="0" indent="0">
              <a:buNone/>
            </a:pPr>
            <a:r>
              <a:rPr lang="en-GB" sz="2000" dirty="0">
                <a:latin typeface="Courier"/>
              </a:rPr>
              <a:t>{ // assume N % </a:t>
            </a:r>
            <a:r>
              <a:rPr lang="en-GB" sz="2000" dirty="0" err="1">
                <a:latin typeface="Courier"/>
              </a:rPr>
              <a:t>block_size</a:t>
            </a:r>
            <a:r>
              <a:rPr lang="en-GB" sz="2000" dirty="0">
                <a:latin typeface="Courier"/>
              </a:rPr>
              <a:t> = 0</a:t>
            </a:r>
          </a:p>
          <a:p>
            <a:pPr marL="0" indent="0">
              <a:buNone/>
            </a:pPr>
            <a:r>
              <a:rPr lang="en-GB" sz="2000" dirty="0">
                <a:latin typeface="Courier"/>
              </a:rPr>
              <a:t>  </a:t>
            </a:r>
            <a:r>
              <a:rPr lang="en-GB" sz="2000" dirty="0" err="1">
                <a:latin typeface="Courier"/>
              </a:rPr>
              <a:t>int</a:t>
            </a:r>
            <a:r>
              <a:rPr lang="en-GB" sz="2000" dirty="0">
                <a:latin typeface="Courier"/>
              </a:rPr>
              <a:t> i, j, k;</a:t>
            </a:r>
          </a:p>
          <a:p>
            <a:pPr marL="0" indent="0">
              <a:buNone/>
            </a:pPr>
            <a:r>
              <a:rPr lang="en-GB" sz="2000" dirty="0">
                <a:latin typeface="Courier"/>
              </a:rPr>
              <a:t>  </a:t>
            </a:r>
            <a:r>
              <a:rPr lang="en-GB" sz="2000" dirty="0" err="1">
                <a:latin typeface="Courier"/>
              </a:rPr>
              <a:t>int</a:t>
            </a:r>
            <a:r>
              <a:rPr lang="en-GB" sz="2000" dirty="0">
                <a:latin typeface="Courier"/>
              </a:rPr>
              <a:t> NB = N/</a:t>
            </a:r>
            <a:r>
              <a:rPr lang="en-GB" sz="2000" dirty="0" err="1">
                <a:latin typeface="Courier"/>
              </a:rPr>
              <a:t>block_size</a:t>
            </a:r>
            <a:r>
              <a:rPr lang="en-GB" sz="2000" dirty="0">
                <a:latin typeface="Courier"/>
              </a:rPr>
              <a:t>; </a:t>
            </a:r>
          </a:p>
          <a:p>
            <a:pPr marL="0" indent="0">
              <a:buNone/>
            </a:pPr>
            <a:r>
              <a:rPr lang="en-GB" sz="2000" dirty="0">
                <a:latin typeface="Courier"/>
              </a:rPr>
              <a:t>  for (</a:t>
            </a:r>
            <a:r>
              <a:rPr lang="en-GB" sz="2000" dirty="0" err="1">
                <a:latin typeface="Courier"/>
              </a:rPr>
              <a:t>ib</a:t>
            </a:r>
            <a:r>
              <a:rPr lang="en-GB" sz="2000" dirty="0">
                <a:latin typeface="Courier"/>
              </a:rPr>
              <a:t> = 0; </a:t>
            </a:r>
            <a:r>
              <a:rPr lang="en-GB" sz="2000" dirty="0" err="1">
                <a:latin typeface="Courier"/>
              </a:rPr>
              <a:t>ib</a:t>
            </a:r>
            <a:r>
              <a:rPr lang="en-GB" sz="2000" dirty="0">
                <a:latin typeface="Courier"/>
              </a:rPr>
              <a:t> &lt; NB; </a:t>
            </a:r>
            <a:r>
              <a:rPr lang="en-GB" sz="2000" dirty="0" err="1">
                <a:latin typeface="Courier"/>
              </a:rPr>
              <a:t>ib</a:t>
            </a:r>
            <a:r>
              <a:rPr lang="en-GB" sz="2000" dirty="0">
                <a:latin typeface="Courier"/>
              </a:rPr>
              <a:t>++) </a:t>
            </a:r>
          </a:p>
          <a:p>
            <a:pPr marL="0" indent="0">
              <a:buNone/>
            </a:pPr>
            <a:r>
              <a:rPr lang="en-GB" sz="2000" dirty="0">
                <a:latin typeface="Courier"/>
              </a:rPr>
              <a:t>    for (</a:t>
            </a:r>
            <a:r>
              <a:rPr lang="en-GB" sz="2000" dirty="0" err="1">
                <a:latin typeface="Courier"/>
              </a:rPr>
              <a:t>jb</a:t>
            </a:r>
            <a:r>
              <a:rPr lang="en-GB" sz="2000" dirty="0">
                <a:latin typeface="Courier"/>
              </a:rPr>
              <a:t> = 0; </a:t>
            </a:r>
            <a:r>
              <a:rPr lang="en-GB" sz="2000" dirty="0" err="1">
                <a:latin typeface="Courier"/>
              </a:rPr>
              <a:t>jb</a:t>
            </a:r>
            <a:r>
              <a:rPr lang="en-GB" sz="2000" dirty="0">
                <a:latin typeface="Courier"/>
              </a:rPr>
              <a:t> &lt; NB; </a:t>
            </a:r>
            <a:r>
              <a:rPr lang="en-GB" sz="2000" dirty="0" err="1">
                <a:latin typeface="Courier"/>
              </a:rPr>
              <a:t>jb</a:t>
            </a:r>
            <a:r>
              <a:rPr lang="en-GB" sz="2000" dirty="0">
                <a:latin typeface="Courier"/>
              </a:rPr>
              <a:t>++) </a:t>
            </a:r>
          </a:p>
          <a:p>
            <a:pPr marL="0" indent="0">
              <a:buNone/>
            </a:pPr>
            <a:r>
              <a:rPr lang="en-GB" sz="2000" dirty="0">
                <a:latin typeface="Courier"/>
              </a:rPr>
              <a:t>      for (kb = 0; kb &lt; NB; kb++) </a:t>
            </a:r>
          </a:p>
          <a:p>
            <a:pPr marL="0" indent="0">
              <a:buNone/>
            </a:pPr>
            <a:r>
              <a:rPr lang="en-GB" sz="2000" dirty="0">
                <a:latin typeface="Courier"/>
              </a:rPr>
              <a:t>        for (</a:t>
            </a:r>
            <a:r>
              <a:rPr lang="en-GB" sz="2000" dirty="0" err="1">
                <a:latin typeface="Courier"/>
              </a:rPr>
              <a:t>i</a:t>
            </a:r>
            <a:r>
              <a:rPr lang="en-GB" sz="2000" dirty="0">
                <a:latin typeface="Courier"/>
              </a:rPr>
              <a:t> = </a:t>
            </a:r>
            <a:r>
              <a:rPr lang="en-GB" sz="2000" dirty="0" err="1">
                <a:latin typeface="Courier"/>
              </a:rPr>
              <a:t>ib</a:t>
            </a:r>
            <a:r>
              <a:rPr lang="en-GB" sz="2000" dirty="0">
                <a:latin typeface="Courier"/>
              </a:rPr>
              <a:t>*NB; </a:t>
            </a:r>
            <a:r>
              <a:rPr lang="en-GB" sz="2000" dirty="0" err="1">
                <a:latin typeface="Courier"/>
              </a:rPr>
              <a:t>i</a:t>
            </a:r>
            <a:r>
              <a:rPr lang="en-GB" sz="2000" dirty="0">
                <a:latin typeface="Courier"/>
              </a:rPr>
              <a:t> &lt; (ib+1)*NB; </a:t>
            </a:r>
            <a:r>
              <a:rPr lang="en-GB" sz="2000" dirty="0" err="1">
                <a:latin typeface="Courier"/>
              </a:rPr>
              <a:t>i</a:t>
            </a:r>
            <a:r>
              <a:rPr lang="en-GB" sz="2000" dirty="0">
                <a:latin typeface="Courier"/>
              </a:rPr>
              <a:t>++)</a:t>
            </a:r>
          </a:p>
          <a:p>
            <a:pPr marL="0" indent="0">
              <a:buNone/>
            </a:pPr>
            <a:r>
              <a:rPr lang="en-GB" sz="2000" dirty="0">
                <a:latin typeface="Courier"/>
              </a:rPr>
              <a:t>          for (j = </a:t>
            </a:r>
            <a:r>
              <a:rPr lang="en-GB" sz="2000" dirty="0" err="1">
                <a:latin typeface="Courier"/>
              </a:rPr>
              <a:t>jb</a:t>
            </a:r>
            <a:r>
              <a:rPr lang="en-GB" sz="2000" dirty="0">
                <a:latin typeface="Courier"/>
              </a:rPr>
              <a:t>*NB; j&lt; (jb+1)*NB; j++)</a:t>
            </a:r>
          </a:p>
          <a:p>
            <a:pPr marL="0" indent="0">
              <a:buNone/>
            </a:pPr>
            <a:r>
              <a:rPr lang="en-GB" sz="2000" dirty="0">
                <a:latin typeface="Courier"/>
              </a:rPr>
              <a:t>            for (k = kb*NB; k &lt; (kb+1)*NB; k++)</a:t>
            </a:r>
          </a:p>
          <a:p>
            <a:pPr marL="0" indent="0">
              <a:buNone/>
            </a:pPr>
            <a:r>
              <a:rPr lang="en-GB" sz="2000" dirty="0">
                <a:latin typeface="Courier"/>
              </a:rPr>
              <a:t>              C[</a:t>
            </a:r>
            <a:r>
              <a:rPr lang="en-GB" sz="2000" dirty="0" err="1">
                <a:latin typeface="Courier"/>
              </a:rPr>
              <a:t>i</a:t>
            </a:r>
            <a:r>
              <a:rPr lang="en-GB" sz="2000" dirty="0">
                <a:latin typeface="Courier"/>
              </a:rPr>
              <a:t>*</a:t>
            </a:r>
            <a:r>
              <a:rPr lang="en-GB" sz="2000" dirty="0" err="1">
                <a:latin typeface="Courier"/>
              </a:rPr>
              <a:t>N+j</a:t>
            </a:r>
            <a:r>
              <a:rPr lang="en-GB" sz="2000" dirty="0">
                <a:latin typeface="Courier"/>
              </a:rPr>
              <a:t>] += A[</a:t>
            </a:r>
            <a:r>
              <a:rPr lang="en-GB" sz="2000" dirty="0" err="1">
                <a:latin typeface="Courier"/>
              </a:rPr>
              <a:t>i</a:t>
            </a:r>
            <a:r>
              <a:rPr lang="en-GB" sz="2000" dirty="0">
                <a:latin typeface="Courier"/>
              </a:rPr>
              <a:t>*</a:t>
            </a:r>
            <a:r>
              <a:rPr lang="en-GB" sz="2000" dirty="0" err="1">
                <a:latin typeface="Courier"/>
              </a:rPr>
              <a:t>N+k</a:t>
            </a:r>
            <a:r>
              <a:rPr lang="en-GB" sz="2000" dirty="0">
                <a:latin typeface="Courier"/>
              </a:rPr>
              <a:t>]*B[k*</a:t>
            </a:r>
            <a:r>
              <a:rPr lang="en-GB" sz="2000" dirty="0" err="1">
                <a:latin typeface="Courier"/>
              </a:rPr>
              <a:t>N+j</a:t>
            </a:r>
            <a:r>
              <a:rPr lang="en-GB" sz="2000" dirty="0">
                <a:latin typeface="Courier"/>
              </a:rPr>
              <a:t>];</a:t>
            </a:r>
          </a:p>
          <a:p>
            <a:pPr marL="0" indent="0">
              <a:buNone/>
            </a:pPr>
            <a:r>
              <a:rPr lang="en-GB" sz="2000" b="1" dirty="0">
                <a:latin typeface="Courier"/>
              </a:rPr>
              <a:t> </a:t>
            </a:r>
          </a:p>
          <a:p>
            <a:pPr marL="0" indent="0">
              <a:buNone/>
            </a:pPr>
            <a:r>
              <a:rPr lang="en-GB" sz="2000" b="1" dirty="0">
                <a:latin typeface="Courier"/>
              </a:rPr>
              <a:t>} </a:t>
            </a:r>
          </a:p>
        </p:txBody>
      </p:sp>
      <p:sp>
        <p:nvSpPr>
          <p:cNvPr id="5" name="TextBox 4"/>
          <p:cNvSpPr txBox="1"/>
          <p:nvPr/>
        </p:nvSpPr>
        <p:spPr>
          <a:xfrm>
            <a:off x="4587766" y="5729475"/>
            <a:ext cx="3894084" cy="707886"/>
          </a:xfrm>
          <a:prstGeom prst="rect">
            <a:avLst/>
          </a:prstGeom>
          <a:solidFill>
            <a:schemeClr val="bg1"/>
          </a:solidFill>
          <a:ln w="31750">
            <a:solidFill>
              <a:schemeClr val="accent1">
                <a:shade val="50000"/>
              </a:schemeClr>
            </a:solidFill>
          </a:ln>
          <a:effectLst>
            <a:outerShdw blurRad="50800" dist="38100" dir="2700000" algn="tl" rotWithShape="0">
              <a:prstClr val="black">
                <a:alpha val="40000"/>
              </a:prstClr>
            </a:outerShdw>
          </a:effectLst>
        </p:spPr>
        <p:txBody>
          <a:bodyPr wrap="square" rtlCol="0">
            <a:spAutoFit/>
          </a:bodyPr>
          <a:lstStyle/>
          <a:p>
            <a:r>
              <a:rPr lang="en-US" sz="2000" dirty="0">
                <a:solidFill>
                  <a:prstClr val="black"/>
                </a:solidFill>
              </a:rPr>
              <a:t>This is just a local matrix multiplication of a single block</a:t>
            </a:r>
          </a:p>
        </p:txBody>
      </p:sp>
      <p:sp>
        <p:nvSpPr>
          <p:cNvPr id="6" name="Rectangle 5"/>
          <p:cNvSpPr/>
          <p:nvPr/>
        </p:nvSpPr>
        <p:spPr>
          <a:xfrm>
            <a:off x="1475656" y="3573016"/>
            <a:ext cx="7479234" cy="1512168"/>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 name="Straight Arrow Connector 6"/>
          <p:cNvCxnSpPr>
            <a:stCxn id="5" idx="0"/>
          </p:cNvCxnSpPr>
          <p:nvPr/>
        </p:nvCxnSpPr>
        <p:spPr>
          <a:xfrm flipH="1" flipV="1">
            <a:off x="5220072" y="5085184"/>
            <a:ext cx="1314736" cy="644291"/>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D1BF5675-76AF-904F-B218-6D353843B65A}"/>
              </a:ext>
            </a:extLst>
          </p:cNvPr>
          <p:cNvSpPr>
            <a:spLocks noGrp="1"/>
          </p:cNvSpPr>
          <p:nvPr>
            <p:ph type="sldNum" sz="quarter" idx="12"/>
          </p:nvPr>
        </p:nvSpPr>
        <p:spPr/>
        <p:txBody>
          <a:bodyPr/>
          <a:lstStyle/>
          <a:p>
            <a:fld id="{10338BC4-165C-45BE-83FF-C9C7D8E962C5}" type="slidenum">
              <a:rPr lang="en-GB" smtClean="0"/>
              <a:pPr/>
              <a:t>143</a:t>
            </a:fld>
            <a:endParaRPr lang="en-GB"/>
          </a:p>
        </p:txBody>
      </p:sp>
    </p:spTree>
    <p:extLst>
      <p:ext uri="{BB962C8B-B14F-4D97-AF65-F5344CB8AC3E}">
        <p14:creationId xmlns:p14="http://schemas.microsoft.com/office/powerpoint/2010/main" val="3889334805"/>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90264"/>
            <a:ext cx="8928992" cy="1143000"/>
          </a:xfrm>
        </p:spPr>
        <p:txBody>
          <a:bodyPr>
            <a:normAutofit fontScale="90000"/>
          </a:bodyPr>
          <a:lstStyle/>
          <a:p>
            <a:r>
              <a:rPr lang="en-GB" dirty="0"/>
              <a:t>Matrix multiplication: sequential code</a:t>
            </a:r>
          </a:p>
        </p:txBody>
      </p:sp>
      <p:sp>
        <p:nvSpPr>
          <p:cNvPr id="3" name="Content Placeholder 2"/>
          <p:cNvSpPr>
            <a:spLocks noGrp="1"/>
          </p:cNvSpPr>
          <p:nvPr>
            <p:ph idx="1"/>
          </p:nvPr>
        </p:nvSpPr>
        <p:spPr>
          <a:xfrm>
            <a:off x="268288" y="977463"/>
            <a:ext cx="8875712" cy="5628290"/>
          </a:xfrm>
        </p:spPr>
        <p:txBody>
          <a:bodyPr>
            <a:normAutofit/>
          </a:bodyPr>
          <a:lstStyle/>
          <a:p>
            <a:pPr marL="0" indent="0">
              <a:buNone/>
            </a:pPr>
            <a:r>
              <a:rPr lang="en-GB" sz="2000" dirty="0">
                <a:latin typeface="Courier"/>
              </a:rPr>
              <a:t>void </a:t>
            </a:r>
            <a:r>
              <a:rPr lang="en-GB" sz="2000" dirty="0" err="1">
                <a:latin typeface="Courier"/>
              </a:rPr>
              <a:t>mat_mul</a:t>
            </a:r>
            <a:r>
              <a:rPr lang="en-GB" sz="2000" dirty="0">
                <a:latin typeface="Courier"/>
              </a:rPr>
              <a:t>(</a:t>
            </a:r>
            <a:r>
              <a:rPr lang="en-GB" sz="2000" dirty="0" err="1">
                <a:latin typeface="Courier"/>
              </a:rPr>
              <a:t>int</a:t>
            </a:r>
            <a:r>
              <a:rPr lang="en-GB" sz="2000" dirty="0">
                <a:latin typeface="Courier"/>
              </a:rPr>
              <a:t> N, float *A, float *B, float *C)</a:t>
            </a:r>
          </a:p>
          <a:p>
            <a:pPr marL="0" indent="0">
              <a:buNone/>
            </a:pPr>
            <a:r>
              <a:rPr lang="en-GB" sz="2000" dirty="0">
                <a:latin typeface="Courier"/>
              </a:rPr>
              <a:t>{ // assume N % </a:t>
            </a:r>
            <a:r>
              <a:rPr lang="en-GB" sz="2000" dirty="0" err="1">
                <a:latin typeface="Courier"/>
              </a:rPr>
              <a:t>block_size</a:t>
            </a:r>
            <a:r>
              <a:rPr lang="en-GB" sz="2000" dirty="0">
                <a:latin typeface="Courier"/>
              </a:rPr>
              <a:t> = 0</a:t>
            </a:r>
          </a:p>
          <a:p>
            <a:pPr marL="0" indent="0">
              <a:buNone/>
            </a:pPr>
            <a:r>
              <a:rPr lang="en-GB" sz="2000" dirty="0">
                <a:latin typeface="Courier"/>
              </a:rPr>
              <a:t>  </a:t>
            </a:r>
            <a:r>
              <a:rPr lang="en-GB" sz="2000" dirty="0" err="1">
                <a:latin typeface="Courier"/>
              </a:rPr>
              <a:t>int</a:t>
            </a:r>
            <a:r>
              <a:rPr lang="en-GB" sz="2000" dirty="0">
                <a:latin typeface="Courier"/>
              </a:rPr>
              <a:t> i, j, k;   </a:t>
            </a:r>
          </a:p>
          <a:p>
            <a:pPr marL="0" indent="0">
              <a:buNone/>
            </a:pPr>
            <a:r>
              <a:rPr lang="en-GB" sz="2000" dirty="0">
                <a:latin typeface="Courier"/>
              </a:rPr>
              <a:t>  </a:t>
            </a:r>
            <a:r>
              <a:rPr lang="en-GB" sz="2000" dirty="0" err="1">
                <a:latin typeface="Courier"/>
              </a:rPr>
              <a:t>int</a:t>
            </a:r>
            <a:r>
              <a:rPr lang="en-GB" sz="2000" dirty="0">
                <a:latin typeface="Courier"/>
              </a:rPr>
              <a:t> NB = N/</a:t>
            </a:r>
            <a:r>
              <a:rPr lang="en-GB" sz="2000" dirty="0" err="1">
                <a:latin typeface="Courier"/>
              </a:rPr>
              <a:t>block_size</a:t>
            </a:r>
            <a:r>
              <a:rPr lang="en-GB" sz="2000" dirty="0">
                <a:latin typeface="Courier"/>
              </a:rPr>
              <a:t>; </a:t>
            </a:r>
          </a:p>
          <a:p>
            <a:pPr marL="0" indent="0">
              <a:buNone/>
            </a:pPr>
            <a:r>
              <a:rPr lang="en-GB" sz="2000" dirty="0">
                <a:latin typeface="Courier"/>
              </a:rPr>
              <a:t>  for (</a:t>
            </a:r>
            <a:r>
              <a:rPr lang="en-GB" sz="2000" dirty="0" err="1">
                <a:latin typeface="Courier"/>
              </a:rPr>
              <a:t>ib</a:t>
            </a:r>
            <a:r>
              <a:rPr lang="en-GB" sz="2000" dirty="0">
                <a:latin typeface="Courier"/>
              </a:rPr>
              <a:t> = 0; </a:t>
            </a:r>
            <a:r>
              <a:rPr lang="en-GB" sz="2000" dirty="0" err="1">
                <a:latin typeface="Courier"/>
              </a:rPr>
              <a:t>ib</a:t>
            </a:r>
            <a:r>
              <a:rPr lang="en-GB" sz="2000" dirty="0">
                <a:latin typeface="Courier"/>
              </a:rPr>
              <a:t> &lt; NB; </a:t>
            </a:r>
            <a:r>
              <a:rPr lang="en-GB" sz="2000" dirty="0" err="1">
                <a:latin typeface="Courier"/>
              </a:rPr>
              <a:t>ib</a:t>
            </a:r>
            <a:r>
              <a:rPr lang="en-GB" sz="2000" dirty="0">
                <a:latin typeface="Courier"/>
              </a:rPr>
              <a:t>++) </a:t>
            </a:r>
          </a:p>
          <a:p>
            <a:pPr marL="0" indent="0">
              <a:buNone/>
            </a:pPr>
            <a:r>
              <a:rPr lang="en-GB" sz="2000" dirty="0">
                <a:latin typeface="Courier"/>
              </a:rPr>
              <a:t>    for (</a:t>
            </a:r>
            <a:r>
              <a:rPr lang="en-GB" sz="2000" dirty="0" err="1">
                <a:latin typeface="Courier"/>
              </a:rPr>
              <a:t>jb</a:t>
            </a:r>
            <a:r>
              <a:rPr lang="en-GB" sz="2000" dirty="0">
                <a:latin typeface="Courier"/>
              </a:rPr>
              <a:t> = 0; </a:t>
            </a:r>
            <a:r>
              <a:rPr lang="en-GB" sz="2000" dirty="0" err="1">
                <a:latin typeface="Courier"/>
              </a:rPr>
              <a:t>jb</a:t>
            </a:r>
            <a:r>
              <a:rPr lang="en-GB" sz="2000" dirty="0">
                <a:latin typeface="Courier"/>
              </a:rPr>
              <a:t> &lt; NB; </a:t>
            </a:r>
            <a:r>
              <a:rPr lang="en-GB" sz="2000" dirty="0" err="1">
                <a:latin typeface="Courier"/>
              </a:rPr>
              <a:t>jb</a:t>
            </a:r>
            <a:r>
              <a:rPr lang="en-GB" sz="2000" dirty="0">
                <a:latin typeface="Courier"/>
              </a:rPr>
              <a:t>++) </a:t>
            </a:r>
          </a:p>
          <a:p>
            <a:pPr marL="0" indent="0">
              <a:buNone/>
            </a:pPr>
            <a:r>
              <a:rPr lang="en-GB" sz="2000" dirty="0">
                <a:latin typeface="Courier"/>
              </a:rPr>
              <a:t>      for (kb = 0; kb &lt; NB; kb++) </a:t>
            </a:r>
          </a:p>
          <a:p>
            <a:pPr marL="0" indent="0">
              <a:buNone/>
            </a:pPr>
            <a:r>
              <a:rPr lang="en-GB" sz="2000" dirty="0">
                <a:latin typeface="Courier"/>
              </a:rPr>
              <a:t>        </a:t>
            </a:r>
            <a:r>
              <a:rPr lang="en-GB" sz="2000" dirty="0" err="1">
                <a:latin typeface="Courier"/>
              </a:rPr>
              <a:t>sgemm</a:t>
            </a:r>
            <a:r>
              <a:rPr lang="en-GB" sz="2000" dirty="0">
                <a:latin typeface="Courier"/>
              </a:rPr>
              <a:t>(C, A, B, …)       // </a:t>
            </a:r>
            <a:r>
              <a:rPr lang="en-GB" sz="2000" dirty="0" err="1">
                <a:latin typeface="Courier"/>
              </a:rPr>
              <a:t>C</a:t>
            </a:r>
            <a:r>
              <a:rPr lang="en-GB" sz="2000" baseline="-25000" dirty="0" err="1">
                <a:latin typeface="Courier"/>
              </a:rPr>
              <a:t>ib,jb</a:t>
            </a:r>
            <a:r>
              <a:rPr lang="en-GB" sz="2000" dirty="0">
                <a:latin typeface="Courier"/>
              </a:rPr>
              <a:t> = </a:t>
            </a:r>
            <a:r>
              <a:rPr lang="en-GB" sz="2000" dirty="0" err="1">
                <a:latin typeface="Courier"/>
              </a:rPr>
              <a:t>A</a:t>
            </a:r>
            <a:r>
              <a:rPr lang="en-GB" sz="2000" baseline="-25000" dirty="0" err="1">
                <a:latin typeface="Courier"/>
              </a:rPr>
              <a:t>ib,kb</a:t>
            </a:r>
            <a:r>
              <a:rPr lang="en-GB" sz="2000" baseline="-25000" dirty="0">
                <a:latin typeface="Courier"/>
              </a:rPr>
              <a:t> </a:t>
            </a:r>
            <a:r>
              <a:rPr lang="en-GB" sz="2000" dirty="0">
                <a:latin typeface="Courier"/>
              </a:rPr>
              <a:t>* </a:t>
            </a:r>
            <a:r>
              <a:rPr lang="en-GB" sz="2000" dirty="0" err="1">
                <a:latin typeface="Courier"/>
              </a:rPr>
              <a:t>B</a:t>
            </a:r>
            <a:r>
              <a:rPr lang="en-GB" sz="2000" baseline="-25000" dirty="0" err="1">
                <a:latin typeface="Courier"/>
              </a:rPr>
              <a:t>kb,jb</a:t>
            </a:r>
            <a:endParaRPr lang="en-GB" sz="2000" baseline="-25000" dirty="0">
              <a:latin typeface="Courier"/>
            </a:endParaRPr>
          </a:p>
          <a:p>
            <a:pPr marL="0" indent="0">
              <a:buNone/>
            </a:pPr>
            <a:r>
              <a:rPr lang="en-GB" sz="2000" b="1" dirty="0">
                <a:latin typeface="Courier"/>
              </a:rPr>
              <a:t>} </a:t>
            </a:r>
          </a:p>
        </p:txBody>
      </p:sp>
      <p:sp>
        <p:nvSpPr>
          <p:cNvPr id="6" name="TextBox 5"/>
          <p:cNvSpPr txBox="1"/>
          <p:nvPr/>
        </p:nvSpPr>
        <p:spPr>
          <a:xfrm>
            <a:off x="126125" y="6362998"/>
            <a:ext cx="8860220" cy="369332"/>
          </a:xfrm>
          <a:prstGeom prst="rect">
            <a:avLst/>
          </a:prstGeom>
          <a:noFill/>
        </p:spPr>
        <p:txBody>
          <a:bodyPr wrap="square" rtlCol="0">
            <a:spAutoFit/>
          </a:bodyPr>
          <a:lstStyle/>
          <a:p>
            <a:r>
              <a:rPr lang="en-US" sz="1800" dirty="0"/>
              <a:t>Note: </a:t>
            </a:r>
            <a:r>
              <a:rPr lang="en-US" sz="1800" dirty="0" err="1"/>
              <a:t>sgemm</a:t>
            </a:r>
            <a:r>
              <a:rPr lang="en-US" sz="1800" dirty="0"/>
              <a:t> is the name of the level three BLAS routine to multiply two matrices</a:t>
            </a:r>
          </a:p>
        </p:txBody>
      </p:sp>
      <p:grpSp>
        <p:nvGrpSpPr>
          <p:cNvPr id="4" name="Group 3"/>
          <p:cNvGrpSpPr/>
          <p:nvPr/>
        </p:nvGrpSpPr>
        <p:grpSpPr>
          <a:xfrm>
            <a:off x="1907704" y="4437112"/>
            <a:ext cx="4652936" cy="1368003"/>
            <a:chOff x="2901521" y="4387492"/>
            <a:chExt cx="4652936" cy="1368003"/>
          </a:xfrm>
        </p:grpSpPr>
        <p:sp>
          <p:nvSpPr>
            <p:cNvPr id="5" name="Rectangle 5"/>
            <p:cNvSpPr>
              <a:spLocks noChangeArrowheads="1"/>
            </p:cNvSpPr>
            <p:nvPr/>
          </p:nvSpPr>
          <p:spPr bwMode="auto">
            <a:xfrm>
              <a:off x="4852529" y="4675374"/>
              <a:ext cx="1150938" cy="1079500"/>
            </a:xfrm>
            <a:prstGeom prst="rect">
              <a:avLst/>
            </a:prstGeom>
            <a:noFill/>
            <a:ln w="12700">
              <a:solidFill>
                <a:sysClr val="windowText" lastClr="000000"/>
              </a:solidFill>
              <a:miter lim="800000"/>
              <a:headEnd/>
              <a:tailEnd/>
            </a:ln>
            <a:effectLst/>
          </p:spPr>
          <p:txBody>
            <a:bodyPr wrap="none" anchor="ctr"/>
            <a:lstStyle/>
            <a:p>
              <a:pPr marL="0" marR="0" lvl="0" indent="0" defTabSz="914400" eaLnBrk="0" fontAlgn="auto" latinLnBrk="0" hangingPunct="0">
                <a:lnSpc>
                  <a:spcPct val="100000"/>
                </a:lnSpc>
                <a:spcBef>
                  <a:spcPts val="0"/>
                </a:spcBef>
                <a:spcAft>
                  <a:spcPts val="0"/>
                </a:spcAft>
                <a:buClrTx/>
                <a:buSzTx/>
                <a:buFontTx/>
                <a:buNone/>
                <a:tabLst/>
                <a:defRPr/>
              </a:pPr>
              <a:endParaRPr kumimoji="0" lang="en-US" sz="2000" b="1" i="0" u="none" strike="noStrike" kern="0" cap="none" spc="0" normalizeH="0" baseline="0" noProof="0">
                <a:ln>
                  <a:noFill/>
                </a:ln>
                <a:solidFill>
                  <a:srgbClr val="FC0128"/>
                </a:solidFill>
                <a:effectLst/>
                <a:uLnTx/>
                <a:uFillTx/>
                <a:latin typeface="Arial" charset="0"/>
                <a:ea typeface="MS PGothic"/>
                <a:cs typeface="Arial"/>
                <a:sym typeface="Myriad Set Text" charset="0"/>
              </a:endParaRPr>
            </a:p>
          </p:txBody>
        </p:sp>
        <p:sp>
          <p:nvSpPr>
            <p:cNvPr id="7" name="Text Box 6"/>
            <p:cNvSpPr txBox="1">
              <a:spLocks noChangeArrowheads="1"/>
            </p:cNvSpPr>
            <p:nvPr/>
          </p:nvSpPr>
          <p:spPr bwMode="auto">
            <a:xfrm>
              <a:off x="4318695" y="5017916"/>
              <a:ext cx="541337" cy="461665"/>
            </a:xfrm>
            <a:prstGeom prst="rect">
              <a:avLst/>
            </a:prstGeom>
            <a:noFill/>
            <a:ln w="12700">
              <a:noFill/>
              <a:miter lim="800000"/>
              <a:headEnd/>
              <a:tailEnd/>
            </a:ln>
            <a:effectLst/>
          </p:spPr>
          <p:txBody>
            <a:bodyPr>
              <a:spAutoFit/>
            </a:bodyPr>
            <a:lstStyle/>
            <a:p>
              <a:pPr marL="0" marR="0" lvl="0" indent="0" defTabSz="914400" eaLnBrk="0" fontAlgn="auto" latinLnBrk="0" hangingPunct="0">
                <a:lnSpc>
                  <a:spcPct val="100000"/>
                </a:lnSpc>
                <a:spcBef>
                  <a:spcPct val="5000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Arial" charset="0"/>
                  <a:ea typeface="MS PGothic"/>
                  <a:cs typeface="Arial"/>
                  <a:sym typeface="Myriad Set Text" charset="0"/>
                </a:rPr>
                <a:t>=</a:t>
              </a:r>
            </a:p>
          </p:txBody>
        </p:sp>
        <p:sp>
          <p:nvSpPr>
            <p:cNvPr id="9" name="Text Box 8"/>
            <p:cNvSpPr txBox="1">
              <a:spLocks noChangeArrowheads="1"/>
            </p:cNvSpPr>
            <p:nvPr/>
          </p:nvSpPr>
          <p:spPr bwMode="auto">
            <a:xfrm>
              <a:off x="6067770" y="5017916"/>
              <a:ext cx="163512" cy="461665"/>
            </a:xfrm>
            <a:prstGeom prst="rect">
              <a:avLst/>
            </a:prstGeom>
            <a:noFill/>
            <a:ln w="12700">
              <a:noFill/>
              <a:miter lim="800000"/>
              <a:headEnd/>
              <a:tailEnd/>
            </a:ln>
            <a:effectLst/>
          </p:spPr>
          <p:txBody>
            <a:bodyPr>
              <a:spAutoFit/>
            </a:bodyPr>
            <a:lstStyle/>
            <a:p>
              <a:pPr marL="0" marR="0" lvl="0" indent="0" defTabSz="914400" eaLnBrk="0" fontAlgn="auto" latinLnBrk="0" hangingPunct="0">
                <a:lnSpc>
                  <a:spcPct val="100000"/>
                </a:lnSpc>
                <a:spcBef>
                  <a:spcPct val="5000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Arial" charset="0"/>
                  <a:ea typeface="MS PGothic"/>
                  <a:cs typeface="Arial"/>
                  <a:sym typeface="Myriad Set Text" charset="0"/>
                </a:rPr>
                <a:t>x</a:t>
              </a:r>
            </a:p>
          </p:txBody>
        </p:sp>
        <p:sp>
          <p:nvSpPr>
            <p:cNvPr id="10" name="Text Box 12"/>
            <p:cNvSpPr txBox="1">
              <a:spLocks noChangeArrowheads="1"/>
            </p:cNvSpPr>
            <p:nvPr/>
          </p:nvSpPr>
          <p:spPr bwMode="auto">
            <a:xfrm>
              <a:off x="5130225" y="4394211"/>
              <a:ext cx="676275" cy="276999"/>
            </a:xfrm>
            <a:prstGeom prst="rect">
              <a:avLst/>
            </a:prstGeom>
            <a:noFill/>
            <a:ln w="12700">
              <a:noFill/>
              <a:miter lim="800000"/>
              <a:headEnd/>
              <a:tailEnd/>
            </a:ln>
            <a:effectLst/>
          </p:spPr>
          <p:txBody>
            <a:bodyPr>
              <a:spAutoFit/>
            </a:bodyPr>
            <a:lstStyle/>
            <a:p>
              <a:pPr marL="0" marR="0" lvl="0" indent="0" defTabSz="914400" eaLnBrk="0" fontAlgn="auto" latinLnBrk="0" hangingPunct="0">
                <a:lnSpc>
                  <a:spcPct val="100000"/>
                </a:lnSpc>
                <a:spcBef>
                  <a:spcPct val="5000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Trebuchet MS"/>
                  <a:ea typeface="MS PGothic"/>
                  <a:cs typeface="Arial"/>
                  <a:sym typeface="Myriad Set Text" charset="0"/>
                </a:rPr>
                <a:t>A(</a:t>
              </a:r>
              <a:r>
                <a:rPr kumimoji="0" lang="en-US" sz="1200" b="0" i="0" u="none" strike="noStrike" kern="0" cap="none" spc="0" normalizeH="0" baseline="0" noProof="0" dirty="0" err="1">
                  <a:ln>
                    <a:noFill/>
                  </a:ln>
                  <a:solidFill>
                    <a:prstClr val="black"/>
                  </a:solidFill>
                  <a:effectLst/>
                  <a:uLnTx/>
                  <a:uFillTx/>
                  <a:latin typeface="Trebuchet MS"/>
                  <a:ea typeface="MS PGothic"/>
                  <a:cs typeface="Arial"/>
                  <a:sym typeface="Myriad Set Text" charset="0"/>
                </a:rPr>
                <a:t>ib</a:t>
              </a:r>
              <a:r>
                <a:rPr kumimoji="0" lang="en-US" sz="1200" b="0" i="0" u="none" strike="noStrike" kern="0" cap="none" spc="0" normalizeH="0" baseline="0" noProof="0" dirty="0">
                  <a:ln>
                    <a:noFill/>
                  </a:ln>
                  <a:solidFill>
                    <a:prstClr val="black"/>
                  </a:solidFill>
                  <a:effectLst/>
                  <a:uLnTx/>
                  <a:uFillTx/>
                  <a:latin typeface="Trebuchet MS"/>
                  <a:ea typeface="MS PGothic"/>
                  <a:cs typeface="Arial"/>
                  <a:sym typeface="Myriad Set Text" charset="0"/>
                </a:rPr>
                <a:t>,:)</a:t>
              </a:r>
            </a:p>
          </p:txBody>
        </p:sp>
        <p:sp>
          <p:nvSpPr>
            <p:cNvPr id="11" name="Rectangle 13"/>
            <p:cNvSpPr>
              <a:spLocks noChangeArrowheads="1"/>
            </p:cNvSpPr>
            <p:nvPr/>
          </p:nvSpPr>
          <p:spPr bwMode="auto">
            <a:xfrm>
              <a:off x="6401932" y="4675374"/>
              <a:ext cx="1152525" cy="1079500"/>
            </a:xfrm>
            <a:prstGeom prst="rect">
              <a:avLst/>
            </a:prstGeom>
            <a:noFill/>
            <a:ln w="12700">
              <a:solidFill>
                <a:sysClr val="windowText" lastClr="000000"/>
              </a:solidFill>
              <a:miter lim="800000"/>
              <a:headEnd/>
              <a:tailEnd/>
            </a:ln>
            <a:effectLst/>
          </p:spPr>
          <p:txBody>
            <a:bodyPr wrap="none" anchor="ctr"/>
            <a:lstStyle/>
            <a:p>
              <a:pPr marL="0" marR="0" lvl="0" indent="0" defTabSz="914400" eaLnBrk="0" fontAlgn="auto" latinLnBrk="0" hangingPunct="0">
                <a:lnSpc>
                  <a:spcPct val="100000"/>
                </a:lnSpc>
                <a:spcBef>
                  <a:spcPts val="0"/>
                </a:spcBef>
                <a:spcAft>
                  <a:spcPts val="0"/>
                </a:spcAft>
                <a:buClrTx/>
                <a:buSzTx/>
                <a:buFontTx/>
                <a:buNone/>
                <a:tabLst/>
                <a:defRPr/>
              </a:pPr>
              <a:endParaRPr kumimoji="0" lang="en-US" sz="2000" b="1" i="0" u="none" strike="noStrike" kern="0" cap="none" spc="0" normalizeH="0" baseline="0" noProof="0">
                <a:ln>
                  <a:noFill/>
                </a:ln>
                <a:solidFill>
                  <a:srgbClr val="FC0128"/>
                </a:solidFill>
                <a:effectLst/>
                <a:uLnTx/>
                <a:uFillTx/>
                <a:latin typeface="Arial" charset="0"/>
                <a:ea typeface="MS PGothic"/>
                <a:cs typeface="Arial"/>
                <a:sym typeface="Myriad Set Text" charset="0"/>
              </a:endParaRPr>
            </a:p>
          </p:txBody>
        </p:sp>
        <p:sp>
          <p:nvSpPr>
            <p:cNvPr id="12" name="Text Box 15"/>
            <p:cNvSpPr txBox="1">
              <a:spLocks noChangeArrowheads="1"/>
            </p:cNvSpPr>
            <p:nvPr/>
          </p:nvSpPr>
          <p:spPr bwMode="auto">
            <a:xfrm>
              <a:off x="6639261" y="4387494"/>
              <a:ext cx="677862" cy="276999"/>
            </a:xfrm>
            <a:prstGeom prst="rect">
              <a:avLst/>
            </a:prstGeom>
            <a:noFill/>
            <a:ln w="12700">
              <a:noFill/>
              <a:miter lim="800000"/>
              <a:headEnd/>
              <a:tailEnd/>
            </a:ln>
            <a:effectLst/>
          </p:spPr>
          <p:txBody>
            <a:bodyPr>
              <a:spAutoFit/>
            </a:bodyPr>
            <a:lstStyle/>
            <a:p>
              <a:pPr marL="0" marR="0" lvl="0" indent="0" defTabSz="914400" eaLnBrk="0" fontAlgn="auto" latinLnBrk="0" hangingPunct="0">
                <a:lnSpc>
                  <a:spcPct val="100000"/>
                </a:lnSpc>
                <a:spcBef>
                  <a:spcPct val="5000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Trebuchet MS"/>
                  <a:ea typeface="MS PGothic"/>
                  <a:cs typeface="Arial"/>
                  <a:sym typeface="Myriad Set Text" charset="0"/>
                </a:rPr>
                <a:t>B(:,</a:t>
              </a:r>
              <a:r>
                <a:rPr kumimoji="0" lang="en-US" sz="1200" b="0" i="0" u="none" strike="noStrike" kern="0" cap="none" spc="0" normalizeH="0" baseline="0" noProof="0" dirty="0" err="1">
                  <a:ln>
                    <a:noFill/>
                  </a:ln>
                  <a:solidFill>
                    <a:prstClr val="black"/>
                  </a:solidFill>
                  <a:effectLst/>
                  <a:uLnTx/>
                  <a:uFillTx/>
                  <a:latin typeface="Trebuchet MS"/>
                  <a:ea typeface="MS PGothic"/>
                  <a:cs typeface="Arial"/>
                  <a:sym typeface="Myriad Set Text" charset="0"/>
                </a:rPr>
                <a:t>jb</a:t>
              </a:r>
              <a:r>
                <a:rPr kumimoji="0" lang="en-US" sz="1200" b="0" i="0" u="none" strike="noStrike" kern="0" cap="none" spc="0" normalizeH="0" baseline="0" noProof="0" dirty="0">
                  <a:ln>
                    <a:noFill/>
                  </a:ln>
                  <a:solidFill>
                    <a:prstClr val="black"/>
                  </a:solidFill>
                  <a:effectLst/>
                  <a:uLnTx/>
                  <a:uFillTx/>
                  <a:latin typeface="Trebuchet MS"/>
                  <a:ea typeface="MS PGothic"/>
                  <a:cs typeface="Arial"/>
                  <a:sym typeface="Myriad Set Text" charset="0"/>
                </a:rPr>
                <a:t>)</a:t>
              </a:r>
            </a:p>
          </p:txBody>
        </p:sp>
        <p:sp>
          <p:nvSpPr>
            <p:cNvPr id="13" name="Rectangle 16"/>
            <p:cNvSpPr>
              <a:spLocks noChangeArrowheads="1"/>
            </p:cNvSpPr>
            <p:nvPr/>
          </p:nvSpPr>
          <p:spPr bwMode="auto">
            <a:xfrm>
              <a:off x="2901521" y="4675374"/>
              <a:ext cx="1218511" cy="1079500"/>
            </a:xfrm>
            <a:prstGeom prst="rect">
              <a:avLst/>
            </a:prstGeom>
            <a:noFill/>
            <a:ln w="12700">
              <a:solidFill>
                <a:sysClr val="windowText" lastClr="000000"/>
              </a:solidFill>
              <a:miter lim="800000"/>
              <a:headEnd/>
              <a:tailEnd/>
            </a:ln>
            <a:effectLst/>
          </p:spPr>
          <p:txBody>
            <a:bodyPr wrap="none" anchor="ctr"/>
            <a:lstStyle/>
            <a:p>
              <a:pPr marL="0" marR="0" lvl="0" indent="0" defTabSz="914400" eaLnBrk="0" fontAlgn="auto" latinLnBrk="0" hangingPunct="0">
                <a:lnSpc>
                  <a:spcPct val="100000"/>
                </a:lnSpc>
                <a:spcBef>
                  <a:spcPts val="0"/>
                </a:spcBef>
                <a:spcAft>
                  <a:spcPts val="0"/>
                </a:spcAft>
                <a:buClrTx/>
                <a:buSzTx/>
                <a:buFontTx/>
                <a:buNone/>
                <a:tabLst/>
                <a:defRPr/>
              </a:pPr>
              <a:endParaRPr kumimoji="0" lang="en-US" sz="2000" b="1" i="0" u="none" strike="noStrike" kern="0" cap="none" spc="0" normalizeH="0" baseline="0" noProof="0" dirty="0">
                <a:ln>
                  <a:noFill/>
                </a:ln>
                <a:solidFill>
                  <a:srgbClr val="FC0128"/>
                </a:solidFill>
                <a:effectLst/>
                <a:uLnTx/>
                <a:uFillTx/>
                <a:latin typeface="Arial" charset="0"/>
                <a:ea typeface="MS PGothic"/>
                <a:cs typeface="Arial"/>
                <a:sym typeface="Myriad Set Text" charset="0"/>
              </a:endParaRPr>
            </a:p>
          </p:txBody>
        </p:sp>
        <p:sp>
          <p:nvSpPr>
            <p:cNvPr id="14" name="Text Box 18"/>
            <p:cNvSpPr txBox="1">
              <a:spLocks noChangeArrowheads="1"/>
            </p:cNvSpPr>
            <p:nvPr/>
          </p:nvSpPr>
          <p:spPr bwMode="auto">
            <a:xfrm>
              <a:off x="3129211" y="4387492"/>
              <a:ext cx="763129" cy="276999"/>
            </a:xfrm>
            <a:prstGeom prst="rect">
              <a:avLst/>
            </a:prstGeom>
            <a:noFill/>
            <a:ln w="12700">
              <a:noFill/>
              <a:miter lim="800000"/>
              <a:headEnd/>
              <a:tailEnd/>
            </a:ln>
            <a:effectLst/>
          </p:spPr>
          <p:txBody>
            <a:bodyPr wrap="square">
              <a:spAutoFit/>
            </a:bodyPr>
            <a:lstStyle/>
            <a:p>
              <a:pPr marL="0" marR="0" lvl="0" indent="0" defTabSz="914400" eaLnBrk="0" fontAlgn="auto" latinLnBrk="0" hangingPunct="0">
                <a:lnSpc>
                  <a:spcPct val="100000"/>
                </a:lnSpc>
                <a:spcBef>
                  <a:spcPct val="5000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Trebuchet MS"/>
                  <a:ea typeface="MS PGothic"/>
                  <a:cs typeface="Arial"/>
                  <a:sym typeface="Myriad Set Text" charset="0"/>
                </a:rPr>
                <a:t>C(</a:t>
              </a:r>
              <a:r>
                <a:rPr kumimoji="0" lang="en-US" sz="1200" b="0" i="0" u="none" strike="noStrike" kern="0" cap="none" spc="0" normalizeH="0" baseline="0" noProof="0" dirty="0" err="1">
                  <a:ln>
                    <a:noFill/>
                  </a:ln>
                  <a:solidFill>
                    <a:prstClr val="black"/>
                  </a:solidFill>
                  <a:effectLst/>
                  <a:uLnTx/>
                  <a:uFillTx/>
                  <a:latin typeface="Trebuchet MS"/>
                  <a:ea typeface="MS PGothic"/>
                  <a:cs typeface="Arial"/>
                  <a:sym typeface="Myriad Set Text" charset="0"/>
                </a:rPr>
                <a:t>ib,jb</a:t>
              </a:r>
              <a:r>
                <a:rPr kumimoji="0" lang="en-US" sz="1200" b="0" i="0" u="none" strike="noStrike" kern="0" cap="none" spc="0" normalizeH="0" baseline="0" noProof="0" dirty="0">
                  <a:ln>
                    <a:noFill/>
                  </a:ln>
                  <a:solidFill>
                    <a:prstClr val="black"/>
                  </a:solidFill>
                  <a:effectLst/>
                  <a:uLnTx/>
                  <a:uFillTx/>
                  <a:latin typeface="Trebuchet MS"/>
                  <a:ea typeface="MS PGothic"/>
                  <a:cs typeface="Arial"/>
                  <a:sym typeface="Myriad Set Text" charset="0"/>
                </a:rPr>
                <a:t>)</a:t>
              </a:r>
            </a:p>
          </p:txBody>
        </p:sp>
        <p:sp>
          <p:nvSpPr>
            <p:cNvPr id="15" name="Rectangle 17"/>
            <p:cNvSpPr>
              <a:spLocks noChangeArrowheads="1"/>
            </p:cNvSpPr>
            <p:nvPr/>
          </p:nvSpPr>
          <p:spPr bwMode="auto">
            <a:xfrm>
              <a:off x="3355991" y="5024597"/>
              <a:ext cx="378503" cy="367504"/>
            </a:xfrm>
            <a:prstGeom prst="rect">
              <a:avLst/>
            </a:prstGeom>
            <a:solidFill>
              <a:srgbClr val="FC0128"/>
            </a:solidFill>
            <a:ln w="12700">
              <a:solidFill>
                <a:srgbClr val="000000"/>
              </a:solidFill>
              <a:miter lim="800000"/>
              <a:headEnd/>
              <a:tailEnd/>
            </a:ln>
            <a:effectLst/>
          </p:spPr>
          <p:txBody>
            <a:bodyPr wrap="none" anchor="ctr"/>
            <a:lstStyle/>
            <a:p>
              <a:pPr marL="0" marR="0" lvl="0" indent="0" defTabSz="914400" eaLnBrk="0" fontAlgn="auto" latinLnBrk="0" hangingPunct="0">
                <a:lnSpc>
                  <a:spcPct val="100000"/>
                </a:lnSpc>
                <a:spcBef>
                  <a:spcPts val="0"/>
                </a:spcBef>
                <a:spcAft>
                  <a:spcPts val="0"/>
                </a:spcAft>
                <a:buClrTx/>
                <a:buSzTx/>
                <a:buFontTx/>
                <a:buNone/>
                <a:tabLst/>
                <a:defRPr/>
              </a:pPr>
              <a:endParaRPr kumimoji="0" lang="en-US" sz="2000" b="1" i="0" u="none" strike="noStrike" kern="0" cap="none" spc="0" normalizeH="0" baseline="0" noProof="0">
                <a:ln>
                  <a:noFill/>
                </a:ln>
                <a:solidFill>
                  <a:srgbClr val="FC0128"/>
                </a:solidFill>
                <a:effectLst/>
                <a:uLnTx/>
                <a:uFillTx/>
                <a:latin typeface="Arial" charset="0"/>
                <a:ea typeface="MS PGothic"/>
                <a:cs typeface="Arial"/>
                <a:sym typeface="Myriad Set Text" charset="0"/>
              </a:endParaRPr>
            </a:p>
          </p:txBody>
        </p:sp>
        <p:sp>
          <p:nvSpPr>
            <p:cNvPr id="19" name="Rectangle 17"/>
            <p:cNvSpPr>
              <a:spLocks noChangeArrowheads="1"/>
            </p:cNvSpPr>
            <p:nvPr/>
          </p:nvSpPr>
          <p:spPr bwMode="auto">
            <a:xfrm>
              <a:off x="4852529" y="5006175"/>
              <a:ext cx="378503" cy="367504"/>
            </a:xfrm>
            <a:prstGeom prst="rect">
              <a:avLst/>
            </a:prstGeom>
            <a:solidFill>
              <a:srgbClr val="FC0128"/>
            </a:solidFill>
            <a:ln w="12700">
              <a:solidFill>
                <a:srgbClr val="000000"/>
              </a:solidFill>
              <a:miter lim="800000"/>
              <a:headEnd/>
              <a:tailEnd/>
            </a:ln>
            <a:effectLst/>
          </p:spPr>
          <p:txBody>
            <a:bodyPr wrap="none" anchor="ctr"/>
            <a:lstStyle/>
            <a:p>
              <a:pPr marL="0" marR="0" lvl="0" indent="0" defTabSz="914400" eaLnBrk="0" fontAlgn="auto" latinLnBrk="0" hangingPunct="0">
                <a:lnSpc>
                  <a:spcPct val="100000"/>
                </a:lnSpc>
                <a:spcBef>
                  <a:spcPts val="0"/>
                </a:spcBef>
                <a:spcAft>
                  <a:spcPts val="0"/>
                </a:spcAft>
                <a:buClrTx/>
                <a:buSzTx/>
                <a:buFontTx/>
                <a:buNone/>
                <a:tabLst/>
                <a:defRPr/>
              </a:pPr>
              <a:endParaRPr kumimoji="0" lang="en-US" sz="2000" b="1" i="0" u="none" strike="noStrike" kern="0" cap="none" spc="0" normalizeH="0" baseline="0" noProof="0">
                <a:ln>
                  <a:noFill/>
                </a:ln>
                <a:solidFill>
                  <a:srgbClr val="FC0128"/>
                </a:solidFill>
                <a:effectLst/>
                <a:uLnTx/>
                <a:uFillTx/>
                <a:latin typeface="Arial" charset="0"/>
                <a:ea typeface="MS PGothic"/>
                <a:cs typeface="Arial"/>
                <a:sym typeface="Myriad Set Text" charset="0"/>
              </a:endParaRPr>
            </a:p>
          </p:txBody>
        </p:sp>
        <p:sp>
          <p:nvSpPr>
            <p:cNvPr id="20" name="Rectangle 17"/>
            <p:cNvSpPr>
              <a:spLocks noChangeArrowheads="1"/>
            </p:cNvSpPr>
            <p:nvPr/>
          </p:nvSpPr>
          <p:spPr bwMode="auto">
            <a:xfrm>
              <a:off x="6788942" y="5017916"/>
              <a:ext cx="378503" cy="367504"/>
            </a:xfrm>
            <a:prstGeom prst="rect">
              <a:avLst/>
            </a:prstGeom>
            <a:solidFill>
              <a:srgbClr val="FC0128"/>
            </a:solidFill>
            <a:ln w="12700">
              <a:solidFill>
                <a:srgbClr val="000000"/>
              </a:solidFill>
              <a:miter lim="800000"/>
              <a:headEnd/>
              <a:tailEnd/>
            </a:ln>
            <a:effectLst/>
          </p:spPr>
          <p:txBody>
            <a:bodyPr wrap="none" anchor="ctr"/>
            <a:lstStyle/>
            <a:p>
              <a:pPr marL="0" marR="0" lvl="0" indent="0" defTabSz="914400" eaLnBrk="0" fontAlgn="auto" latinLnBrk="0" hangingPunct="0">
                <a:lnSpc>
                  <a:spcPct val="100000"/>
                </a:lnSpc>
                <a:spcBef>
                  <a:spcPts val="0"/>
                </a:spcBef>
                <a:spcAft>
                  <a:spcPts val="0"/>
                </a:spcAft>
                <a:buClrTx/>
                <a:buSzTx/>
                <a:buFontTx/>
                <a:buNone/>
                <a:tabLst/>
                <a:defRPr/>
              </a:pPr>
              <a:endParaRPr kumimoji="0" lang="en-US" sz="2000" b="1" i="0" u="none" strike="noStrike" kern="0" cap="none" spc="0" normalizeH="0" baseline="0" noProof="0">
                <a:ln>
                  <a:noFill/>
                </a:ln>
                <a:solidFill>
                  <a:srgbClr val="FC0128"/>
                </a:solidFill>
                <a:effectLst/>
                <a:uLnTx/>
                <a:uFillTx/>
                <a:latin typeface="Arial" charset="0"/>
                <a:ea typeface="MS PGothic"/>
                <a:cs typeface="Arial"/>
                <a:sym typeface="Myriad Set Text" charset="0"/>
              </a:endParaRPr>
            </a:p>
          </p:txBody>
        </p:sp>
        <p:sp>
          <p:nvSpPr>
            <p:cNvPr id="21" name="Rectangle 17"/>
            <p:cNvSpPr>
              <a:spLocks noChangeArrowheads="1"/>
            </p:cNvSpPr>
            <p:nvPr/>
          </p:nvSpPr>
          <p:spPr bwMode="auto">
            <a:xfrm>
              <a:off x="6788942" y="4675373"/>
              <a:ext cx="378503" cy="340429"/>
            </a:xfrm>
            <a:prstGeom prst="rect">
              <a:avLst/>
            </a:prstGeom>
            <a:solidFill>
              <a:srgbClr val="FC0128"/>
            </a:solidFill>
            <a:ln w="12700">
              <a:solidFill>
                <a:srgbClr val="000000"/>
              </a:solidFill>
              <a:miter lim="800000"/>
              <a:headEnd/>
              <a:tailEnd/>
            </a:ln>
            <a:effectLst/>
          </p:spPr>
          <p:txBody>
            <a:bodyPr wrap="none" anchor="ctr"/>
            <a:lstStyle/>
            <a:p>
              <a:pPr marL="0" marR="0" lvl="0" indent="0" defTabSz="914400" eaLnBrk="0" fontAlgn="auto" latinLnBrk="0" hangingPunct="0">
                <a:lnSpc>
                  <a:spcPct val="100000"/>
                </a:lnSpc>
                <a:spcBef>
                  <a:spcPts val="0"/>
                </a:spcBef>
                <a:spcAft>
                  <a:spcPts val="0"/>
                </a:spcAft>
                <a:buClrTx/>
                <a:buSzTx/>
                <a:buFontTx/>
                <a:buNone/>
                <a:tabLst/>
                <a:defRPr/>
              </a:pPr>
              <a:endParaRPr kumimoji="0" lang="en-US" sz="2000" b="1" i="0" u="none" strike="noStrike" kern="0" cap="none" spc="0" normalizeH="0" baseline="0" noProof="0">
                <a:ln>
                  <a:noFill/>
                </a:ln>
                <a:solidFill>
                  <a:srgbClr val="FC0128"/>
                </a:solidFill>
                <a:effectLst/>
                <a:uLnTx/>
                <a:uFillTx/>
                <a:latin typeface="Arial" charset="0"/>
                <a:ea typeface="MS PGothic"/>
                <a:cs typeface="Arial"/>
                <a:sym typeface="Myriad Set Text" charset="0"/>
              </a:endParaRPr>
            </a:p>
          </p:txBody>
        </p:sp>
        <p:sp>
          <p:nvSpPr>
            <p:cNvPr id="22" name="Rectangle 17"/>
            <p:cNvSpPr>
              <a:spLocks noChangeArrowheads="1"/>
            </p:cNvSpPr>
            <p:nvPr/>
          </p:nvSpPr>
          <p:spPr bwMode="auto">
            <a:xfrm>
              <a:off x="6788941" y="5387991"/>
              <a:ext cx="378503" cy="367504"/>
            </a:xfrm>
            <a:prstGeom prst="rect">
              <a:avLst/>
            </a:prstGeom>
            <a:solidFill>
              <a:srgbClr val="FC0128"/>
            </a:solidFill>
            <a:ln w="12700">
              <a:solidFill>
                <a:srgbClr val="000000"/>
              </a:solidFill>
              <a:miter lim="800000"/>
              <a:headEnd/>
              <a:tailEnd/>
            </a:ln>
            <a:effectLst/>
          </p:spPr>
          <p:txBody>
            <a:bodyPr wrap="none" anchor="ctr"/>
            <a:lstStyle/>
            <a:p>
              <a:pPr marL="0" marR="0" lvl="0" indent="0" defTabSz="914400" eaLnBrk="0" fontAlgn="auto" latinLnBrk="0" hangingPunct="0">
                <a:lnSpc>
                  <a:spcPct val="100000"/>
                </a:lnSpc>
                <a:spcBef>
                  <a:spcPts val="0"/>
                </a:spcBef>
                <a:spcAft>
                  <a:spcPts val="0"/>
                </a:spcAft>
                <a:buClrTx/>
                <a:buSzTx/>
                <a:buFontTx/>
                <a:buNone/>
                <a:tabLst/>
                <a:defRPr/>
              </a:pPr>
              <a:endParaRPr kumimoji="0" lang="en-US" sz="2000" b="1" i="0" u="none" strike="noStrike" kern="0" cap="none" spc="0" normalizeH="0" baseline="0" noProof="0">
                <a:ln>
                  <a:noFill/>
                </a:ln>
                <a:solidFill>
                  <a:srgbClr val="FC0128"/>
                </a:solidFill>
                <a:effectLst/>
                <a:uLnTx/>
                <a:uFillTx/>
                <a:latin typeface="Arial" charset="0"/>
                <a:ea typeface="MS PGothic"/>
                <a:cs typeface="Arial"/>
                <a:sym typeface="Myriad Set Text" charset="0"/>
              </a:endParaRPr>
            </a:p>
          </p:txBody>
        </p:sp>
        <p:sp>
          <p:nvSpPr>
            <p:cNvPr id="23" name="Rectangle 17"/>
            <p:cNvSpPr>
              <a:spLocks noChangeArrowheads="1"/>
            </p:cNvSpPr>
            <p:nvPr/>
          </p:nvSpPr>
          <p:spPr bwMode="auto">
            <a:xfrm>
              <a:off x="5238746" y="5006175"/>
              <a:ext cx="378503" cy="367504"/>
            </a:xfrm>
            <a:prstGeom prst="rect">
              <a:avLst/>
            </a:prstGeom>
            <a:solidFill>
              <a:srgbClr val="FC0128"/>
            </a:solidFill>
            <a:ln w="12700">
              <a:solidFill>
                <a:srgbClr val="000000"/>
              </a:solidFill>
              <a:miter lim="800000"/>
              <a:headEnd/>
              <a:tailEnd/>
            </a:ln>
            <a:effectLst/>
          </p:spPr>
          <p:txBody>
            <a:bodyPr wrap="none" anchor="ctr"/>
            <a:lstStyle/>
            <a:p>
              <a:pPr marL="0" marR="0" lvl="0" indent="0" defTabSz="914400" eaLnBrk="0" fontAlgn="auto" latinLnBrk="0" hangingPunct="0">
                <a:lnSpc>
                  <a:spcPct val="100000"/>
                </a:lnSpc>
                <a:spcBef>
                  <a:spcPts val="0"/>
                </a:spcBef>
                <a:spcAft>
                  <a:spcPts val="0"/>
                </a:spcAft>
                <a:buClrTx/>
                <a:buSzTx/>
                <a:buFontTx/>
                <a:buNone/>
                <a:tabLst/>
                <a:defRPr/>
              </a:pPr>
              <a:endParaRPr kumimoji="0" lang="en-US" sz="2000" b="1" i="0" u="none" strike="noStrike" kern="0" cap="none" spc="0" normalizeH="0" baseline="0" noProof="0">
                <a:ln>
                  <a:noFill/>
                </a:ln>
                <a:solidFill>
                  <a:srgbClr val="FC0128"/>
                </a:solidFill>
                <a:effectLst/>
                <a:uLnTx/>
                <a:uFillTx/>
                <a:latin typeface="Arial" charset="0"/>
                <a:ea typeface="MS PGothic"/>
                <a:cs typeface="Arial"/>
                <a:sym typeface="Myriad Set Text" charset="0"/>
              </a:endParaRPr>
            </a:p>
          </p:txBody>
        </p:sp>
        <p:sp>
          <p:nvSpPr>
            <p:cNvPr id="24" name="Rectangle 17"/>
            <p:cNvSpPr>
              <a:spLocks noChangeArrowheads="1"/>
            </p:cNvSpPr>
            <p:nvPr/>
          </p:nvSpPr>
          <p:spPr bwMode="auto">
            <a:xfrm>
              <a:off x="5623781" y="5006175"/>
              <a:ext cx="378503" cy="367504"/>
            </a:xfrm>
            <a:prstGeom prst="rect">
              <a:avLst/>
            </a:prstGeom>
            <a:solidFill>
              <a:srgbClr val="FC0128"/>
            </a:solidFill>
            <a:ln w="12700">
              <a:solidFill>
                <a:srgbClr val="000000"/>
              </a:solidFill>
              <a:miter lim="800000"/>
              <a:headEnd/>
              <a:tailEnd/>
            </a:ln>
            <a:effectLst/>
          </p:spPr>
          <p:txBody>
            <a:bodyPr wrap="none" anchor="ctr"/>
            <a:lstStyle/>
            <a:p>
              <a:pPr marL="0" marR="0" lvl="0" indent="0" defTabSz="914400" eaLnBrk="0" fontAlgn="auto" latinLnBrk="0" hangingPunct="0">
                <a:lnSpc>
                  <a:spcPct val="100000"/>
                </a:lnSpc>
                <a:spcBef>
                  <a:spcPts val="0"/>
                </a:spcBef>
                <a:spcAft>
                  <a:spcPts val="0"/>
                </a:spcAft>
                <a:buClrTx/>
                <a:buSzTx/>
                <a:buFontTx/>
                <a:buNone/>
                <a:tabLst/>
                <a:defRPr/>
              </a:pPr>
              <a:endParaRPr kumimoji="0" lang="en-US" sz="2000" b="1" i="0" u="none" strike="noStrike" kern="0" cap="none" spc="0" normalizeH="0" baseline="0" noProof="0">
                <a:ln>
                  <a:noFill/>
                </a:ln>
                <a:solidFill>
                  <a:srgbClr val="FC0128"/>
                </a:solidFill>
                <a:effectLst/>
                <a:uLnTx/>
                <a:uFillTx/>
                <a:latin typeface="Arial" charset="0"/>
                <a:ea typeface="MS PGothic"/>
                <a:cs typeface="Arial"/>
                <a:sym typeface="Myriad Set Text" charset="0"/>
              </a:endParaRPr>
            </a:p>
          </p:txBody>
        </p:sp>
      </p:grpSp>
      <p:sp>
        <p:nvSpPr>
          <p:cNvPr id="8" name="Slide Number Placeholder 7">
            <a:extLst>
              <a:ext uri="{FF2B5EF4-FFF2-40B4-BE49-F238E27FC236}">
                <a16:creationId xmlns:a16="http://schemas.microsoft.com/office/drawing/2014/main" id="{823C01FD-7643-4F47-8001-E1F71219F118}"/>
              </a:ext>
            </a:extLst>
          </p:cNvPr>
          <p:cNvSpPr>
            <a:spLocks noGrp="1"/>
          </p:cNvSpPr>
          <p:nvPr>
            <p:ph type="sldNum" sz="quarter" idx="12"/>
          </p:nvPr>
        </p:nvSpPr>
        <p:spPr>
          <a:xfrm>
            <a:off x="6553200" y="6165304"/>
            <a:ext cx="2133600" cy="365125"/>
          </a:xfrm>
        </p:spPr>
        <p:txBody>
          <a:bodyPr/>
          <a:lstStyle/>
          <a:p>
            <a:fld id="{10338BC4-165C-45BE-83FF-C9C7D8E962C5}" type="slidenum">
              <a:rPr lang="en-GB" smtClean="0"/>
              <a:pPr/>
              <a:t>144</a:t>
            </a:fld>
            <a:endParaRPr lang="en-GB" dirty="0"/>
          </a:p>
        </p:txBody>
      </p:sp>
    </p:spTree>
    <p:extLst>
      <p:ext uri="{BB962C8B-B14F-4D97-AF65-F5344CB8AC3E}">
        <p14:creationId xmlns:p14="http://schemas.microsoft.com/office/powerpoint/2010/main" val="507182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8373" y="0"/>
            <a:ext cx="8229600" cy="630621"/>
          </a:xfrm>
        </p:spPr>
        <p:txBody>
          <a:bodyPr>
            <a:normAutofit/>
          </a:bodyPr>
          <a:lstStyle/>
          <a:p>
            <a:pPr algn="l"/>
            <a:r>
              <a:rPr lang="en-US" sz="3200" dirty="0"/>
              <a:t>Blocked matrix multiply: kernel</a:t>
            </a:r>
          </a:p>
        </p:txBody>
      </p:sp>
      <p:sp>
        <p:nvSpPr>
          <p:cNvPr id="3" name="TextBox 2"/>
          <p:cNvSpPr txBox="1"/>
          <p:nvPr/>
        </p:nvSpPr>
        <p:spPr>
          <a:xfrm>
            <a:off x="26278" y="520262"/>
            <a:ext cx="4004442" cy="6247864"/>
          </a:xfrm>
          <a:prstGeom prst="rect">
            <a:avLst/>
          </a:prstGeom>
          <a:noFill/>
        </p:spPr>
        <p:txBody>
          <a:bodyPr wrap="square" rtlCol="0">
            <a:spAutoFit/>
          </a:bodyPr>
          <a:lstStyle/>
          <a:p>
            <a:r>
              <a:rPr lang="en-US" sz="1600" dirty="0">
                <a:latin typeface="Arial"/>
                <a:cs typeface="Arial"/>
              </a:rPr>
              <a:t>#define </a:t>
            </a:r>
            <a:r>
              <a:rPr lang="en-US" sz="1600" dirty="0" err="1">
                <a:latin typeface="Arial"/>
                <a:cs typeface="Arial"/>
              </a:rPr>
              <a:t>blksz</a:t>
            </a:r>
            <a:r>
              <a:rPr lang="en-US" sz="1600" dirty="0">
                <a:latin typeface="Arial"/>
                <a:cs typeface="Arial"/>
              </a:rPr>
              <a:t> 16</a:t>
            </a:r>
          </a:p>
          <a:p>
            <a:r>
              <a:rPr lang="en-US" sz="1600" dirty="0">
                <a:latin typeface="Arial"/>
                <a:cs typeface="Arial"/>
              </a:rPr>
              <a:t>__kernel void </a:t>
            </a:r>
            <a:r>
              <a:rPr lang="en-US" sz="1600" dirty="0" err="1">
                <a:latin typeface="Arial"/>
                <a:cs typeface="Arial"/>
              </a:rPr>
              <a:t>mmul</a:t>
            </a:r>
            <a:r>
              <a:rPr lang="en-US" sz="1600" dirty="0">
                <a:latin typeface="Arial"/>
                <a:cs typeface="Arial"/>
              </a:rPr>
              <a:t>(</a:t>
            </a:r>
          </a:p>
          <a:p>
            <a:r>
              <a:rPr lang="en-US" sz="1600" dirty="0">
                <a:latin typeface="Arial"/>
                <a:cs typeface="Arial"/>
              </a:rPr>
              <a:t>                </a:t>
            </a:r>
            <a:r>
              <a:rPr lang="en-US" sz="1600" dirty="0" err="1">
                <a:latin typeface="Arial"/>
                <a:cs typeface="Arial"/>
              </a:rPr>
              <a:t>const</a:t>
            </a:r>
            <a:r>
              <a:rPr lang="en-US" sz="1600" dirty="0">
                <a:latin typeface="Arial"/>
                <a:cs typeface="Arial"/>
              </a:rPr>
              <a:t> unsigned </a:t>
            </a:r>
            <a:r>
              <a:rPr lang="en-US" sz="1600" dirty="0" err="1">
                <a:latin typeface="Arial"/>
                <a:cs typeface="Arial"/>
              </a:rPr>
              <a:t>int</a:t>
            </a:r>
            <a:r>
              <a:rPr lang="en-US" sz="1600" dirty="0">
                <a:latin typeface="Arial"/>
                <a:cs typeface="Arial"/>
              </a:rPr>
              <a:t> N,</a:t>
            </a:r>
          </a:p>
          <a:p>
            <a:r>
              <a:rPr lang="en-US" sz="1600" dirty="0">
                <a:latin typeface="Arial"/>
                <a:cs typeface="Arial"/>
              </a:rPr>
              <a:t>                __global float* A,</a:t>
            </a:r>
          </a:p>
          <a:p>
            <a:r>
              <a:rPr lang="en-US" sz="1600" dirty="0">
                <a:latin typeface="Arial"/>
                <a:cs typeface="Arial"/>
              </a:rPr>
              <a:t>                __global float* B,</a:t>
            </a:r>
          </a:p>
          <a:p>
            <a:r>
              <a:rPr lang="en-US" sz="1600" dirty="0">
                <a:latin typeface="Arial"/>
                <a:cs typeface="Arial"/>
              </a:rPr>
              <a:t>                __global float* C,</a:t>
            </a:r>
          </a:p>
          <a:p>
            <a:r>
              <a:rPr lang="en-US" sz="1600" dirty="0">
                <a:latin typeface="Arial"/>
                <a:cs typeface="Arial"/>
              </a:rPr>
              <a:t>                __local  float* </a:t>
            </a:r>
            <a:r>
              <a:rPr lang="en-US" sz="1600" dirty="0" err="1">
                <a:latin typeface="Arial"/>
                <a:cs typeface="Arial"/>
              </a:rPr>
              <a:t>Awrk</a:t>
            </a:r>
            <a:r>
              <a:rPr lang="en-US" sz="1600" dirty="0">
                <a:latin typeface="Arial"/>
                <a:cs typeface="Arial"/>
              </a:rPr>
              <a:t>,</a:t>
            </a:r>
          </a:p>
          <a:p>
            <a:r>
              <a:rPr lang="en-US" sz="1600" dirty="0">
                <a:latin typeface="Arial"/>
                <a:cs typeface="Arial"/>
              </a:rPr>
              <a:t>                __local  float* </a:t>
            </a:r>
            <a:r>
              <a:rPr lang="en-US" sz="1600" dirty="0" err="1">
                <a:latin typeface="Arial"/>
                <a:cs typeface="Arial"/>
              </a:rPr>
              <a:t>Bwrk</a:t>
            </a:r>
            <a:r>
              <a:rPr lang="en-US" sz="1600" dirty="0">
                <a:latin typeface="Arial"/>
                <a:cs typeface="Arial"/>
              </a:rPr>
              <a:t>)</a:t>
            </a:r>
          </a:p>
          <a:p>
            <a:r>
              <a:rPr lang="en-US" sz="1600" dirty="0">
                <a:latin typeface="Arial"/>
                <a:cs typeface="Arial"/>
              </a:rPr>
              <a:t>{</a:t>
            </a:r>
          </a:p>
          <a:p>
            <a:r>
              <a:rPr lang="en-US" sz="1600" dirty="0">
                <a:latin typeface="Arial"/>
                <a:cs typeface="Arial"/>
              </a:rPr>
              <a:t>   </a:t>
            </a:r>
            <a:r>
              <a:rPr lang="en-US" sz="1600" dirty="0" err="1">
                <a:latin typeface="Arial"/>
                <a:cs typeface="Arial"/>
              </a:rPr>
              <a:t>int</a:t>
            </a:r>
            <a:r>
              <a:rPr lang="en-US" sz="1600" dirty="0">
                <a:latin typeface="Arial"/>
                <a:cs typeface="Arial"/>
              </a:rPr>
              <a:t> </a:t>
            </a:r>
            <a:r>
              <a:rPr lang="en-US" sz="1600" dirty="0" err="1">
                <a:latin typeface="Arial"/>
                <a:cs typeface="Arial"/>
              </a:rPr>
              <a:t>kloc</a:t>
            </a:r>
            <a:r>
              <a:rPr lang="en-US" sz="1600" dirty="0">
                <a:latin typeface="Arial"/>
                <a:cs typeface="Arial"/>
              </a:rPr>
              <a:t>, </a:t>
            </a:r>
            <a:r>
              <a:rPr lang="en-US" sz="1600" dirty="0" err="1">
                <a:latin typeface="Arial"/>
                <a:cs typeface="Arial"/>
              </a:rPr>
              <a:t>Kblk</a:t>
            </a:r>
            <a:r>
              <a:rPr lang="en-US" sz="1600" dirty="0">
                <a:latin typeface="Arial"/>
                <a:cs typeface="Arial"/>
              </a:rPr>
              <a:t>;</a:t>
            </a:r>
          </a:p>
          <a:p>
            <a:r>
              <a:rPr lang="en-US" sz="1600" dirty="0">
                <a:latin typeface="Arial"/>
                <a:cs typeface="Arial"/>
              </a:rPr>
              <a:t>   float </a:t>
            </a:r>
            <a:r>
              <a:rPr lang="en-US" sz="1600" dirty="0" err="1">
                <a:latin typeface="Arial"/>
                <a:cs typeface="Arial"/>
              </a:rPr>
              <a:t>Ctmp</a:t>
            </a:r>
            <a:r>
              <a:rPr lang="en-US" sz="1600" dirty="0">
                <a:latin typeface="Arial"/>
                <a:cs typeface="Arial"/>
              </a:rPr>
              <a:t>=0.0f;</a:t>
            </a:r>
          </a:p>
          <a:p>
            <a:endParaRPr lang="en-US" sz="1600" dirty="0">
              <a:latin typeface="Arial"/>
              <a:cs typeface="Arial"/>
            </a:endParaRPr>
          </a:p>
          <a:p>
            <a:r>
              <a:rPr lang="en-US" sz="1600" dirty="0">
                <a:latin typeface="Arial"/>
                <a:cs typeface="Arial"/>
              </a:rPr>
              <a:t>   //  Compute element C(</a:t>
            </a:r>
            <a:r>
              <a:rPr lang="en-US" sz="1600" dirty="0" err="1">
                <a:latin typeface="Arial"/>
                <a:cs typeface="Arial"/>
              </a:rPr>
              <a:t>i,j</a:t>
            </a:r>
            <a:r>
              <a:rPr lang="en-US" sz="1600" dirty="0">
                <a:latin typeface="Arial"/>
                <a:cs typeface="Arial"/>
              </a:rPr>
              <a:t>)</a:t>
            </a:r>
          </a:p>
          <a:p>
            <a:r>
              <a:rPr lang="en-US" sz="1600" dirty="0">
                <a:latin typeface="Arial"/>
                <a:cs typeface="Arial"/>
              </a:rPr>
              <a:t>   </a:t>
            </a:r>
            <a:r>
              <a:rPr lang="en-US" sz="1600" dirty="0" err="1">
                <a:latin typeface="Arial"/>
                <a:cs typeface="Arial"/>
              </a:rPr>
              <a:t>int</a:t>
            </a:r>
            <a:r>
              <a:rPr lang="en-US" sz="1600" dirty="0">
                <a:latin typeface="Arial"/>
                <a:cs typeface="Arial"/>
              </a:rPr>
              <a:t> i = </a:t>
            </a:r>
            <a:r>
              <a:rPr lang="en-US" sz="1600" dirty="0" err="1">
                <a:latin typeface="Arial"/>
                <a:cs typeface="Arial"/>
              </a:rPr>
              <a:t>get_global_id</a:t>
            </a:r>
            <a:r>
              <a:rPr lang="en-US" sz="1600" dirty="0">
                <a:latin typeface="Arial"/>
                <a:cs typeface="Arial"/>
              </a:rPr>
              <a:t>(0);</a:t>
            </a:r>
          </a:p>
          <a:p>
            <a:r>
              <a:rPr lang="en-US" sz="1600" dirty="0">
                <a:latin typeface="Arial"/>
                <a:cs typeface="Arial"/>
              </a:rPr>
              <a:t>   </a:t>
            </a:r>
            <a:r>
              <a:rPr lang="en-US" sz="1600" dirty="0" err="1">
                <a:latin typeface="Arial"/>
                <a:cs typeface="Arial"/>
              </a:rPr>
              <a:t>int</a:t>
            </a:r>
            <a:r>
              <a:rPr lang="en-US" sz="1600" dirty="0">
                <a:latin typeface="Arial"/>
                <a:cs typeface="Arial"/>
              </a:rPr>
              <a:t> j = </a:t>
            </a:r>
            <a:r>
              <a:rPr lang="en-US" sz="1600" dirty="0" err="1">
                <a:latin typeface="Arial"/>
                <a:cs typeface="Arial"/>
              </a:rPr>
              <a:t>get_global_id</a:t>
            </a:r>
            <a:r>
              <a:rPr lang="en-US" sz="1600" dirty="0">
                <a:latin typeface="Arial"/>
                <a:cs typeface="Arial"/>
              </a:rPr>
              <a:t>(1);</a:t>
            </a:r>
          </a:p>
          <a:p>
            <a:endParaRPr lang="en-US" sz="1600" dirty="0">
              <a:latin typeface="Arial"/>
              <a:cs typeface="Arial"/>
            </a:endParaRPr>
          </a:p>
          <a:p>
            <a:r>
              <a:rPr lang="en-US" sz="1600" dirty="0">
                <a:latin typeface="Arial"/>
                <a:cs typeface="Arial"/>
              </a:rPr>
              <a:t>   // Element C(</a:t>
            </a:r>
            <a:r>
              <a:rPr lang="en-US" sz="1600" dirty="0" err="1">
                <a:latin typeface="Arial"/>
                <a:cs typeface="Arial"/>
              </a:rPr>
              <a:t>i,j</a:t>
            </a:r>
            <a:r>
              <a:rPr lang="en-US" sz="1600" dirty="0">
                <a:latin typeface="Arial"/>
                <a:cs typeface="Arial"/>
              </a:rPr>
              <a:t>) is in block C(</a:t>
            </a:r>
            <a:r>
              <a:rPr lang="en-US" sz="1600" dirty="0" err="1">
                <a:latin typeface="Arial"/>
                <a:cs typeface="Arial"/>
              </a:rPr>
              <a:t>Iblk,Jblk</a:t>
            </a:r>
            <a:r>
              <a:rPr lang="en-US" sz="1600" dirty="0">
                <a:latin typeface="Arial"/>
                <a:cs typeface="Arial"/>
              </a:rPr>
              <a:t>)</a:t>
            </a:r>
          </a:p>
          <a:p>
            <a:r>
              <a:rPr lang="en-US" sz="1600" dirty="0">
                <a:latin typeface="Arial"/>
                <a:cs typeface="Arial"/>
              </a:rPr>
              <a:t>   </a:t>
            </a:r>
            <a:r>
              <a:rPr lang="en-US" sz="1600" dirty="0" err="1">
                <a:latin typeface="Arial"/>
                <a:cs typeface="Arial"/>
              </a:rPr>
              <a:t>int</a:t>
            </a:r>
            <a:r>
              <a:rPr lang="en-US" sz="1600" dirty="0">
                <a:latin typeface="Arial"/>
                <a:cs typeface="Arial"/>
              </a:rPr>
              <a:t> </a:t>
            </a:r>
            <a:r>
              <a:rPr lang="en-US" sz="1600" dirty="0" err="1">
                <a:latin typeface="Arial"/>
                <a:cs typeface="Arial"/>
              </a:rPr>
              <a:t>Iblk</a:t>
            </a:r>
            <a:r>
              <a:rPr lang="en-US" sz="1600" dirty="0">
                <a:latin typeface="Arial"/>
                <a:cs typeface="Arial"/>
              </a:rPr>
              <a:t> = </a:t>
            </a:r>
            <a:r>
              <a:rPr lang="en-US" sz="1600" dirty="0" err="1">
                <a:latin typeface="Arial"/>
                <a:cs typeface="Arial"/>
              </a:rPr>
              <a:t>get_group_id</a:t>
            </a:r>
            <a:r>
              <a:rPr lang="en-US" sz="1600" dirty="0">
                <a:latin typeface="Arial"/>
                <a:cs typeface="Arial"/>
              </a:rPr>
              <a:t>(0);</a:t>
            </a:r>
          </a:p>
          <a:p>
            <a:r>
              <a:rPr lang="en-US" sz="1600" dirty="0">
                <a:latin typeface="Arial"/>
                <a:cs typeface="Arial"/>
              </a:rPr>
              <a:t>   </a:t>
            </a:r>
            <a:r>
              <a:rPr lang="en-US" sz="1600" dirty="0" err="1">
                <a:latin typeface="Arial"/>
                <a:cs typeface="Arial"/>
              </a:rPr>
              <a:t>int</a:t>
            </a:r>
            <a:r>
              <a:rPr lang="en-US" sz="1600" dirty="0">
                <a:latin typeface="Arial"/>
                <a:cs typeface="Arial"/>
              </a:rPr>
              <a:t> </a:t>
            </a:r>
            <a:r>
              <a:rPr lang="en-US" sz="1600" dirty="0" err="1">
                <a:latin typeface="Arial"/>
                <a:cs typeface="Arial"/>
              </a:rPr>
              <a:t>Jblk</a:t>
            </a:r>
            <a:r>
              <a:rPr lang="en-US" sz="1600" dirty="0">
                <a:latin typeface="Arial"/>
                <a:cs typeface="Arial"/>
              </a:rPr>
              <a:t> = </a:t>
            </a:r>
            <a:r>
              <a:rPr lang="en-US" sz="1600" dirty="0" err="1">
                <a:latin typeface="Arial"/>
                <a:cs typeface="Arial"/>
              </a:rPr>
              <a:t>get_group_id</a:t>
            </a:r>
            <a:r>
              <a:rPr lang="en-US" sz="1600" dirty="0">
                <a:latin typeface="Arial"/>
                <a:cs typeface="Arial"/>
              </a:rPr>
              <a:t>(1);</a:t>
            </a:r>
          </a:p>
          <a:p>
            <a:endParaRPr lang="en-US" sz="1600" dirty="0">
              <a:latin typeface="Arial"/>
              <a:cs typeface="Arial"/>
            </a:endParaRPr>
          </a:p>
          <a:p>
            <a:r>
              <a:rPr lang="en-US" sz="1600" dirty="0">
                <a:latin typeface="Arial"/>
                <a:cs typeface="Arial"/>
              </a:rPr>
              <a:t>   // C(</a:t>
            </a:r>
            <a:r>
              <a:rPr lang="en-US" sz="1600" dirty="0" err="1">
                <a:latin typeface="Arial"/>
                <a:cs typeface="Arial"/>
              </a:rPr>
              <a:t>i,j</a:t>
            </a:r>
            <a:r>
              <a:rPr lang="en-US" sz="1600" dirty="0">
                <a:latin typeface="Arial"/>
                <a:cs typeface="Arial"/>
              </a:rPr>
              <a:t>) is element C(</a:t>
            </a:r>
            <a:r>
              <a:rPr lang="en-US" sz="1600" dirty="0" err="1">
                <a:latin typeface="Arial"/>
                <a:cs typeface="Arial"/>
              </a:rPr>
              <a:t>iloc</a:t>
            </a:r>
            <a:r>
              <a:rPr lang="en-US" sz="1600" dirty="0">
                <a:latin typeface="Arial"/>
                <a:cs typeface="Arial"/>
              </a:rPr>
              <a:t>, </a:t>
            </a:r>
            <a:r>
              <a:rPr lang="en-US" sz="1600" dirty="0" err="1">
                <a:latin typeface="Arial"/>
                <a:cs typeface="Arial"/>
              </a:rPr>
              <a:t>jloc</a:t>
            </a:r>
            <a:r>
              <a:rPr lang="en-US" sz="1600" dirty="0">
                <a:latin typeface="Arial"/>
                <a:cs typeface="Arial"/>
              </a:rPr>
              <a:t>) </a:t>
            </a:r>
          </a:p>
          <a:p>
            <a:r>
              <a:rPr lang="en-US" sz="1600" dirty="0">
                <a:latin typeface="Arial"/>
                <a:cs typeface="Arial"/>
              </a:rPr>
              <a:t>   // of block C(</a:t>
            </a:r>
            <a:r>
              <a:rPr lang="en-US" sz="1600" dirty="0" err="1">
                <a:latin typeface="Arial"/>
                <a:cs typeface="Arial"/>
              </a:rPr>
              <a:t>Iblk</a:t>
            </a:r>
            <a:r>
              <a:rPr lang="en-US" sz="1600" dirty="0">
                <a:latin typeface="Arial"/>
                <a:cs typeface="Arial"/>
              </a:rPr>
              <a:t>, </a:t>
            </a:r>
            <a:r>
              <a:rPr lang="en-US" sz="1600" dirty="0" err="1">
                <a:latin typeface="Arial"/>
                <a:cs typeface="Arial"/>
              </a:rPr>
              <a:t>Jblk</a:t>
            </a:r>
            <a:r>
              <a:rPr lang="en-US" sz="1600" dirty="0">
                <a:latin typeface="Arial"/>
                <a:cs typeface="Arial"/>
              </a:rPr>
              <a:t>)</a:t>
            </a:r>
          </a:p>
          <a:p>
            <a:r>
              <a:rPr lang="en-US" sz="1600" dirty="0">
                <a:latin typeface="Arial"/>
                <a:cs typeface="Arial"/>
              </a:rPr>
              <a:t>   </a:t>
            </a:r>
            <a:r>
              <a:rPr lang="en-US" sz="1600" dirty="0" err="1">
                <a:latin typeface="Arial"/>
                <a:cs typeface="Arial"/>
              </a:rPr>
              <a:t>int</a:t>
            </a:r>
            <a:r>
              <a:rPr lang="en-US" sz="1600" dirty="0">
                <a:latin typeface="Arial"/>
                <a:cs typeface="Arial"/>
              </a:rPr>
              <a:t> </a:t>
            </a:r>
            <a:r>
              <a:rPr lang="en-US" sz="1600" dirty="0" err="1">
                <a:latin typeface="Arial"/>
                <a:cs typeface="Arial"/>
              </a:rPr>
              <a:t>iloc</a:t>
            </a:r>
            <a:r>
              <a:rPr lang="en-US" sz="1600" dirty="0">
                <a:latin typeface="Arial"/>
                <a:cs typeface="Arial"/>
              </a:rPr>
              <a:t> = </a:t>
            </a:r>
            <a:r>
              <a:rPr lang="en-US" sz="1600" dirty="0" err="1">
                <a:latin typeface="Arial"/>
                <a:cs typeface="Arial"/>
              </a:rPr>
              <a:t>get_local_id</a:t>
            </a:r>
            <a:r>
              <a:rPr lang="en-US" sz="1600" dirty="0">
                <a:latin typeface="Arial"/>
                <a:cs typeface="Arial"/>
              </a:rPr>
              <a:t>(0);</a:t>
            </a:r>
          </a:p>
          <a:p>
            <a:r>
              <a:rPr lang="en-US" sz="1600" dirty="0">
                <a:latin typeface="Arial"/>
                <a:cs typeface="Arial"/>
              </a:rPr>
              <a:t>   </a:t>
            </a:r>
            <a:r>
              <a:rPr lang="en-US" sz="1600" dirty="0" err="1">
                <a:latin typeface="Arial"/>
                <a:cs typeface="Arial"/>
              </a:rPr>
              <a:t>int</a:t>
            </a:r>
            <a:r>
              <a:rPr lang="en-US" sz="1600" dirty="0">
                <a:latin typeface="Arial"/>
                <a:cs typeface="Arial"/>
              </a:rPr>
              <a:t> </a:t>
            </a:r>
            <a:r>
              <a:rPr lang="en-US" sz="1600" dirty="0" err="1">
                <a:latin typeface="Arial"/>
                <a:cs typeface="Arial"/>
              </a:rPr>
              <a:t>jloc</a:t>
            </a:r>
            <a:r>
              <a:rPr lang="en-US" sz="1600" dirty="0">
                <a:latin typeface="Arial"/>
                <a:cs typeface="Arial"/>
              </a:rPr>
              <a:t> = </a:t>
            </a:r>
            <a:r>
              <a:rPr lang="en-US" sz="1600" dirty="0" err="1">
                <a:latin typeface="Arial"/>
                <a:cs typeface="Arial"/>
              </a:rPr>
              <a:t>get_local_id</a:t>
            </a:r>
            <a:r>
              <a:rPr lang="en-US" sz="1600" dirty="0">
                <a:latin typeface="Arial"/>
                <a:cs typeface="Arial"/>
              </a:rPr>
              <a:t>(1);</a:t>
            </a:r>
          </a:p>
          <a:p>
            <a:r>
              <a:rPr lang="en-US" sz="1600" dirty="0">
                <a:latin typeface="Arial"/>
                <a:cs typeface="Arial"/>
              </a:rPr>
              <a:t>   </a:t>
            </a:r>
            <a:r>
              <a:rPr lang="en-US" sz="1600" dirty="0" err="1">
                <a:latin typeface="Arial"/>
                <a:cs typeface="Arial"/>
              </a:rPr>
              <a:t>int</a:t>
            </a:r>
            <a:r>
              <a:rPr lang="en-US" sz="1600" dirty="0">
                <a:latin typeface="Arial"/>
                <a:cs typeface="Arial"/>
              </a:rPr>
              <a:t> </a:t>
            </a:r>
            <a:r>
              <a:rPr lang="en-US" sz="1600" dirty="0" err="1">
                <a:latin typeface="Arial"/>
                <a:cs typeface="Arial"/>
              </a:rPr>
              <a:t>Num_BLK</a:t>
            </a:r>
            <a:r>
              <a:rPr lang="en-US" sz="1600" dirty="0">
                <a:latin typeface="Arial"/>
                <a:cs typeface="Arial"/>
              </a:rPr>
              <a:t> = N/</a:t>
            </a:r>
            <a:r>
              <a:rPr lang="en-US" sz="1600" dirty="0" err="1">
                <a:latin typeface="Arial"/>
                <a:cs typeface="Arial"/>
              </a:rPr>
              <a:t>blksz</a:t>
            </a:r>
            <a:r>
              <a:rPr lang="en-US" sz="1600" dirty="0">
                <a:latin typeface="Arial"/>
                <a:cs typeface="Arial"/>
              </a:rPr>
              <a:t>;</a:t>
            </a:r>
          </a:p>
        </p:txBody>
      </p:sp>
      <p:sp>
        <p:nvSpPr>
          <p:cNvPr id="4" name="TextBox 3"/>
          <p:cNvSpPr txBox="1"/>
          <p:nvPr/>
        </p:nvSpPr>
        <p:spPr>
          <a:xfrm>
            <a:off x="3762705" y="662152"/>
            <a:ext cx="5381295" cy="6247866"/>
          </a:xfrm>
          <a:prstGeom prst="rect">
            <a:avLst/>
          </a:prstGeom>
          <a:noFill/>
        </p:spPr>
        <p:txBody>
          <a:bodyPr wrap="square" rtlCol="0">
            <a:spAutoFit/>
          </a:bodyPr>
          <a:lstStyle/>
          <a:p>
            <a:r>
              <a:rPr lang="en-US" sz="1600" dirty="0">
                <a:latin typeface="Arial"/>
                <a:cs typeface="Arial"/>
              </a:rPr>
              <a:t>  // Upper-left-corner and </a:t>
            </a:r>
            <a:r>
              <a:rPr lang="en-US" sz="1600" dirty="0" err="1">
                <a:latin typeface="Arial"/>
                <a:cs typeface="Arial"/>
              </a:rPr>
              <a:t>inc</a:t>
            </a:r>
            <a:r>
              <a:rPr lang="en-US" sz="1600" dirty="0">
                <a:latin typeface="Arial"/>
                <a:cs typeface="Arial"/>
              </a:rPr>
              <a:t> for A and B</a:t>
            </a:r>
          </a:p>
          <a:p>
            <a:r>
              <a:rPr lang="en-US" sz="1600" dirty="0">
                <a:latin typeface="Arial"/>
                <a:cs typeface="Arial"/>
              </a:rPr>
              <a:t>  </a:t>
            </a:r>
            <a:r>
              <a:rPr lang="en-US" sz="1600" dirty="0" err="1">
                <a:latin typeface="Arial"/>
                <a:cs typeface="Arial"/>
              </a:rPr>
              <a:t>int</a:t>
            </a:r>
            <a:r>
              <a:rPr lang="en-US" sz="1600" dirty="0">
                <a:latin typeface="Arial"/>
                <a:cs typeface="Arial"/>
              </a:rPr>
              <a:t> Abase = </a:t>
            </a:r>
            <a:r>
              <a:rPr lang="en-US" sz="1600" dirty="0" err="1">
                <a:latin typeface="Arial"/>
                <a:cs typeface="Arial"/>
              </a:rPr>
              <a:t>Iblk</a:t>
            </a:r>
            <a:r>
              <a:rPr lang="en-US" sz="1600" dirty="0">
                <a:latin typeface="Arial"/>
                <a:cs typeface="Arial"/>
              </a:rPr>
              <a:t>*N*</a:t>
            </a:r>
            <a:r>
              <a:rPr lang="en-US" sz="1600" dirty="0" err="1">
                <a:latin typeface="Arial"/>
                <a:cs typeface="Arial"/>
              </a:rPr>
              <a:t>blksz</a:t>
            </a:r>
            <a:r>
              <a:rPr lang="en-US" sz="1600" dirty="0">
                <a:latin typeface="Arial"/>
                <a:cs typeface="Arial"/>
              </a:rPr>
              <a:t>;    </a:t>
            </a:r>
            <a:r>
              <a:rPr lang="en-US" sz="1600" dirty="0" err="1">
                <a:latin typeface="Arial"/>
                <a:cs typeface="Arial"/>
              </a:rPr>
              <a:t>int</a:t>
            </a:r>
            <a:r>
              <a:rPr lang="en-US" sz="1600" dirty="0">
                <a:latin typeface="Arial"/>
                <a:cs typeface="Arial"/>
              </a:rPr>
              <a:t> </a:t>
            </a:r>
            <a:r>
              <a:rPr lang="en-US" sz="1600" dirty="0" err="1">
                <a:latin typeface="Arial"/>
                <a:cs typeface="Arial"/>
              </a:rPr>
              <a:t>Ainc</a:t>
            </a:r>
            <a:r>
              <a:rPr lang="en-US" sz="1600" dirty="0">
                <a:latin typeface="Arial"/>
                <a:cs typeface="Arial"/>
              </a:rPr>
              <a:t>  = </a:t>
            </a:r>
            <a:r>
              <a:rPr lang="en-US" sz="1600" dirty="0" err="1">
                <a:latin typeface="Arial"/>
                <a:cs typeface="Arial"/>
              </a:rPr>
              <a:t>blksz</a:t>
            </a:r>
            <a:r>
              <a:rPr lang="en-US" sz="1600" dirty="0">
                <a:latin typeface="Arial"/>
                <a:cs typeface="Arial"/>
              </a:rPr>
              <a:t>;</a:t>
            </a:r>
          </a:p>
          <a:p>
            <a:r>
              <a:rPr lang="en-US" sz="1600" dirty="0">
                <a:latin typeface="Arial"/>
                <a:cs typeface="Arial"/>
              </a:rPr>
              <a:t>  </a:t>
            </a:r>
            <a:r>
              <a:rPr lang="en-US" sz="1600" dirty="0" err="1">
                <a:latin typeface="Arial"/>
                <a:cs typeface="Arial"/>
              </a:rPr>
              <a:t>int</a:t>
            </a:r>
            <a:r>
              <a:rPr lang="en-US" sz="1600" dirty="0">
                <a:latin typeface="Arial"/>
                <a:cs typeface="Arial"/>
              </a:rPr>
              <a:t> </a:t>
            </a:r>
            <a:r>
              <a:rPr lang="en-US" sz="1600" dirty="0" err="1">
                <a:latin typeface="Arial"/>
                <a:cs typeface="Arial"/>
              </a:rPr>
              <a:t>Bbase</a:t>
            </a:r>
            <a:r>
              <a:rPr lang="en-US" sz="1600" dirty="0">
                <a:latin typeface="Arial"/>
                <a:cs typeface="Arial"/>
              </a:rPr>
              <a:t> = </a:t>
            </a:r>
            <a:r>
              <a:rPr lang="en-US" sz="1600" dirty="0" err="1">
                <a:latin typeface="Arial"/>
                <a:cs typeface="Arial"/>
              </a:rPr>
              <a:t>Jblk</a:t>
            </a:r>
            <a:r>
              <a:rPr lang="en-US" sz="1600" dirty="0">
                <a:latin typeface="Arial"/>
                <a:cs typeface="Arial"/>
              </a:rPr>
              <a:t>*</a:t>
            </a:r>
            <a:r>
              <a:rPr lang="en-US" sz="1600" dirty="0" err="1">
                <a:latin typeface="Arial"/>
                <a:cs typeface="Arial"/>
              </a:rPr>
              <a:t>blksz</a:t>
            </a:r>
            <a:r>
              <a:rPr lang="en-US" sz="1600" dirty="0">
                <a:latin typeface="Arial"/>
                <a:cs typeface="Arial"/>
              </a:rPr>
              <a:t>;       </a:t>
            </a:r>
            <a:r>
              <a:rPr lang="en-US" sz="1600" dirty="0" err="1">
                <a:latin typeface="Arial"/>
                <a:cs typeface="Arial"/>
              </a:rPr>
              <a:t>int</a:t>
            </a:r>
            <a:r>
              <a:rPr lang="en-US" sz="1600" dirty="0">
                <a:latin typeface="Arial"/>
                <a:cs typeface="Arial"/>
              </a:rPr>
              <a:t> </a:t>
            </a:r>
            <a:r>
              <a:rPr lang="en-US" sz="1600" dirty="0" err="1">
                <a:latin typeface="Arial"/>
                <a:cs typeface="Arial"/>
              </a:rPr>
              <a:t>Binc</a:t>
            </a:r>
            <a:r>
              <a:rPr lang="en-US" sz="1600" dirty="0">
                <a:latin typeface="Arial"/>
                <a:cs typeface="Arial"/>
              </a:rPr>
              <a:t>  = </a:t>
            </a:r>
            <a:r>
              <a:rPr lang="en-US" sz="1600" dirty="0" err="1">
                <a:latin typeface="Arial"/>
                <a:cs typeface="Arial"/>
              </a:rPr>
              <a:t>blksz</a:t>
            </a:r>
            <a:r>
              <a:rPr lang="en-US" sz="1600" dirty="0">
                <a:latin typeface="Arial"/>
                <a:cs typeface="Arial"/>
              </a:rPr>
              <a:t>*N;</a:t>
            </a:r>
          </a:p>
          <a:p>
            <a:endParaRPr lang="en-US" sz="1600" dirty="0">
              <a:latin typeface="Arial"/>
              <a:cs typeface="Arial"/>
            </a:endParaRPr>
          </a:p>
          <a:p>
            <a:r>
              <a:rPr lang="en-US" sz="1600" dirty="0">
                <a:latin typeface="Arial"/>
                <a:cs typeface="Arial"/>
              </a:rPr>
              <a:t>  // C(</a:t>
            </a:r>
            <a:r>
              <a:rPr lang="en-US" sz="1600" dirty="0" err="1">
                <a:latin typeface="Arial"/>
                <a:cs typeface="Arial"/>
              </a:rPr>
              <a:t>Iblk,Jblk</a:t>
            </a:r>
            <a:r>
              <a:rPr lang="en-US" sz="1600" dirty="0">
                <a:latin typeface="Arial"/>
                <a:cs typeface="Arial"/>
              </a:rPr>
              <a:t>)=(sum over </a:t>
            </a:r>
            <a:r>
              <a:rPr lang="en-US" sz="1600" dirty="0" err="1">
                <a:latin typeface="Arial"/>
                <a:cs typeface="Arial"/>
              </a:rPr>
              <a:t>Kblk</a:t>
            </a:r>
            <a:r>
              <a:rPr lang="en-US" sz="1600" dirty="0">
                <a:latin typeface="Arial"/>
                <a:cs typeface="Arial"/>
              </a:rPr>
              <a:t>) A(</a:t>
            </a:r>
            <a:r>
              <a:rPr lang="en-US" sz="1600" dirty="0" err="1">
                <a:latin typeface="Arial"/>
                <a:cs typeface="Arial"/>
              </a:rPr>
              <a:t>Iblk,Kblk</a:t>
            </a:r>
            <a:r>
              <a:rPr lang="en-US" sz="1600" dirty="0">
                <a:latin typeface="Arial"/>
                <a:cs typeface="Arial"/>
              </a:rPr>
              <a:t>)*B(</a:t>
            </a:r>
            <a:r>
              <a:rPr lang="en-US" sz="1600" dirty="0" err="1">
                <a:latin typeface="Arial"/>
                <a:cs typeface="Arial"/>
              </a:rPr>
              <a:t>Kblk,Jblk</a:t>
            </a:r>
            <a:r>
              <a:rPr lang="en-US" sz="1600" dirty="0">
                <a:latin typeface="Arial"/>
                <a:cs typeface="Arial"/>
              </a:rPr>
              <a:t>)</a:t>
            </a:r>
          </a:p>
          <a:p>
            <a:r>
              <a:rPr lang="en-US" sz="1600" dirty="0">
                <a:latin typeface="Arial"/>
                <a:cs typeface="Arial"/>
              </a:rPr>
              <a:t>  for (</a:t>
            </a:r>
            <a:r>
              <a:rPr lang="en-US" sz="1600" dirty="0" err="1">
                <a:latin typeface="Arial"/>
                <a:cs typeface="Arial"/>
              </a:rPr>
              <a:t>Kblk</a:t>
            </a:r>
            <a:r>
              <a:rPr lang="en-US" sz="1600" dirty="0">
                <a:latin typeface="Arial"/>
                <a:cs typeface="Arial"/>
              </a:rPr>
              <a:t> = 0;  </a:t>
            </a:r>
            <a:r>
              <a:rPr lang="en-US" sz="1600" dirty="0" err="1">
                <a:latin typeface="Arial"/>
                <a:cs typeface="Arial"/>
              </a:rPr>
              <a:t>Kblk</a:t>
            </a:r>
            <a:r>
              <a:rPr lang="en-US" sz="1600" dirty="0">
                <a:latin typeface="Arial"/>
                <a:cs typeface="Arial"/>
              </a:rPr>
              <a:t>&lt;</a:t>
            </a:r>
            <a:r>
              <a:rPr lang="en-US" sz="1600" dirty="0" err="1">
                <a:latin typeface="Arial"/>
                <a:cs typeface="Arial"/>
              </a:rPr>
              <a:t>Num_BLK</a:t>
            </a:r>
            <a:r>
              <a:rPr lang="en-US" sz="1600" dirty="0">
                <a:latin typeface="Arial"/>
                <a:cs typeface="Arial"/>
              </a:rPr>
              <a:t>;  </a:t>
            </a:r>
            <a:r>
              <a:rPr lang="en-US" sz="1600" dirty="0" err="1">
                <a:latin typeface="Arial"/>
                <a:cs typeface="Arial"/>
              </a:rPr>
              <a:t>Kblk</a:t>
            </a:r>
            <a:r>
              <a:rPr lang="en-US" sz="1600" dirty="0">
                <a:latin typeface="Arial"/>
                <a:cs typeface="Arial"/>
              </a:rPr>
              <a:t>++)</a:t>
            </a:r>
          </a:p>
          <a:p>
            <a:r>
              <a:rPr lang="en-US" sz="1600" dirty="0">
                <a:latin typeface="Arial"/>
                <a:cs typeface="Arial"/>
              </a:rPr>
              <a:t>  {</a:t>
            </a:r>
          </a:p>
          <a:p>
            <a:r>
              <a:rPr lang="en-US" sz="1600" dirty="0">
                <a:latin typeface="Arial"/>
                <a:cs typeface="Arial"/>
              </a:rPr>
              <a:t>      // Load A(</a:t>
            </a:r>
            <a:r>
              <a:rPr lang="en-US" sz="1600" dirty="0" err="1">
                <a:latin typeface="Arial"/>
                <a:cs typeface="Arial"/>
              </a:rPr>
              <a:t>Iblk,Kblk</a:t>
            </a:r>
            <a:r>
              <a:rPr lang="en-US" sz="1600" dirty="0">
                <a:latin typeface="Arial"/>
                <a:cs typeface="Arial"/>
              </a:rPr>
              <a:t>) and B(</a:t>
            </a:r>
            <a:r>
              <a:rPr lang="en-US" sz="1600" dirty="0" err="1">
                <a:latin typeface="Arial"/>
                <a:cs typeface="Arial"/>
              </a:rPr>
              <a:t>Kblk,Jblk</a:t>
            </a:r>
            <a:r>
              <a:rPr lang="en-US" sz="1600" dirty="0">
                <a:latin typeface="Arial"/>
                <a:cs typeface="Arial"/>
              </a:rPr>
              <a:t>).</a:t>
            </a:r>
          </a:p>
          <a:p>
            <a:r>
              <a:rPr lang="en-US" sz="1600" dirty="0">
                <a:latin typeface="Arial"/>
                <a:cs typeface="Arial"/>
              </a:rPr>
              <a:t>      // Each work-item loads a single element of the two </a:t>
            </a:r>
          </a:p>
          <a:p>
            <a:r>
              <a:rPr lang="en-US" sz="1600" dirty="0">
                <a:latin typeface="Arial"/>
                <a:cs typeface="Arial"/>
              </a:rPr>
              <a:t>      // blocks which are shared with the entire work-group</a:t>
            </a:r>
          </a:p>
          <a:p>
            <a:endParaRPr lang="en-US" sz="1600" dirty="0">
              <a:latin typeface="Arial"/>
              <a:cs typeface="Arial"/>
            </a:endParaRPr>
          </a:p>
          <a:p>
            <a:r>
              <a:rPr lang="en-US" sz="1600" dirty="0">
                <a:latin typeface="Arial"/>
                <a:cs typeface="Arial"/>
              </a:rPr>
              <a:t>      </a:t>
            </a:r>
            <a:r>
              <a:rPr lang="en-US" sz="1600" dirty="0" err="1">
                <a:latin typeface="Arial"/>
                <a:cs typeface="Arial"/>
              </a:rPr>
              <a:t>Awrk</a:t>
            </a:r>
            <a:r>
              <a:rPr lang="en-US" sz="1600" dirty="0">
                <a:latin typeface="Arial"/>
                <a:cs typeface="Arial"/>
              </a:rPr>
              <a:t>[</a:t>
            </a:r>
            <a:r>
              <a:rPr lang="en-US" sz="1600" dirty="0" err="1">
                <a:latin typeface="Arial"/>
                <a:cs typeface="Arial"/>
              </a:rPr>
              <a:t>jloc</a:t>
            </a:r>
            <a:r>
              <a:rPr lang="en-US" sz="1600" dirty="0">
                <a:latin typeface="Arial"/>
                <a:cs typeface="Arial"/>
              </a:rPr>
              <a:t>*</a:t>
            </a:r>
            <a:r>
              <a:rPr lang="en-US" sz="1600" dirty="0" err="1">
                <a:latin typeface="Arial"/>
                <a:cs typeface="Arial"/>
              </a:rPr>
              <a:t>blksz+iloc</a:t>
            </a:r>
            <a:r>
              <a:rPr lang="en-US" sz="1600" dirty="0">
                <a:latin typeface="Arial"/>
                <a:cs typeface="Arial"/>
              </a:rPr>
              <a:t>] = A[</a:t>
            </a:r>
            <a:r>
              <a:rPr lang="en-US" sz="1600" dirty="0" err="1">
                <a:latin typeface="Arial"/>
                <a:cs typeface="Arial"/>
              </a:rPr>
              <a:t>Abase+jloc</a:t>
            </a:r>
            <a:r>
              <a:rPr lang="en-US" sz="1600" dirty="0">
                <a:latin typeface="Arial"/>
                <a:cs typeface="Arial"/>
              </a:rPr>
              <a:t>*</a:t>
            </a:r>
            <a:r>
              <a:rPr lang="en-US" sz="1600" dirty="0" err="1">
                <a:latin typeface="Arial"/>
                <a:cs typeface="Arial"/>
              </a:rPr>
              <a:t>N+iloc</a:t>
            </a:r>
            <a:r>
              <a:rPr lang="en-US" sz="1600" dirty="0">
                <a:latin typeface="Arial"/>
                <a:cs typeface="Arial"/>
              </a:rPr>
              <a:t>];</a:t>
            </a:r>
          </a:p>
          <a:p>
            <a:r>
              <a:rPr lang="en-US" sz="1600" dirty="0">
                <a:latin typeface="Arial"/>
                <a:cs typeface="Arial"/>
              </a:rPr>
              <a:t>      </a:t>
            </a:r>
            <a:r>
              <a:rPr lang="en-US" sz="1600" dirty="0" err="1">
                <a:latin typeface="Arial"/>
                <a:cs typeface="Arial"/>
              </a:rPr>
              <a:t>Bwrk</a:t>
            </a:r>
            <a:r>
              <a:rPr lang="en-US" sz="1600" dirty="0">
                <a:latin typeface="Arial"/>
                <a:cs typeface="Arial"/>
              </a:rPr>
              <a:t>[</a:t>
            </a:r>
            <a:r>
              <a:rPr lang="en-US" sz="1600" dirty="0" err="1">
                <a:latin typeface="Arial"/>
                <a:cs typeface="Arial"/>
              </a:rPr>
              <a:t>jloc</a:t>
            </a:r>
            <a:r>
              <a:rPr lang="en-US" sz="1600" dirty="0">
                <a:latin typeface="Arial"/>
                <a:cs typeface="Arial"/>
              </a:rPr>
              <a:t>*</a:t>
            </a:r>
            <a:r>
              <a:rPr lang="en-US" sz="1600" dirty="0" err="1">
                <a:latin typeface="Arial"/>
                <a:cs typeface="Arial"/>
              </a:rPr>
              <a:t>blksz+iloc</a:t>
            </a:r>
            <a:r>
              <a:rPr lang="en-US" sz="1600" dirty="0">
                <a:latin typeface="Arial"/>
                <a:cs typeface="Arial"/>
              </a:rPr>
              <a:t>] = B[</a:t>
            </a:r>
            <a:r>
              <a:rPr lang="en-US" sz="1600" dirty="0" err="1">
                <a:latin typeface="Arial"/>
                <a:cs typeface="Arial"/>
              </a:rPr>
              <a:t>Bbase+jloc</a:t>
            </a:r>
            <a:r>
              <a:rPr lang="en-US" sz="1600" dirty="0">
                <a:latin typeface="Arial"/>
                <a:cs typeface="Arial"/>
              </a:rPr>
              <a:t>*</a:t>
            </a:r>
            <a:r>
              <a:rPr lang="en-US" sz="1600" dirty="0" err="1">
                <a:latin typeface="Arial"/>
                <a:cs typeface="Arial"/>
              </a:rPr>
              <a:t>N+iloc</a:t>
            </a:r>
            <a:r>
              <a:rPr lang="en-US" sz="1600" dirty="0">
                <a:latin typeface="Arial"/>
                <a:cs typeface="Arial"/>
              </a:rPr>
              <a:t>];</a:t>
            </a:r>
          </a:p>
          <a:p>
            <a:endParaRPr lang="en-US" sz="1600" dirty="0">
              <a:latin typeface="Arial"/>
              <a:cs typeface="Arial"/>
            </a:endParaRPr>
          </a:p>
          <a:p>
            <a:r>
              <a:rPr lang="en-US" sz="1600" dirty="0">
                <a:latin typeface="Arial"/>
                <a:cs typeface="Arial"/>
              </a:rPr>
              <a:t>      barrier(CLK_LOCAL_MEM_FENCE);</a:t>
            </a:r>
          </a:p>
          <a:p>
            <a:endParaRPr lang="en-US" sz="1600" dirty="0">
              <a:latin typeface="Arial"/>
              <a:cs typeface="Arial"/>
            </a:endParaRPr>
          </a:p>
          <a:p>
            <a:r>
              <a:rPr lang="en-US" sz="1600" dirty="0">
                <a:latin typeface="Arial"/>
                <a:cs typeface="Arial"/>
              </a:rPr>
              <a:t>      #pragma unroll</a:t>
            </a:r>
          </a:p>
          <a:p>
            <a:r>
              <a:rPr lang="en-US" sz="1600" dirty="0">
                <a:latin typeface="Arial"/>
                <a:cs typeface="Arial"/>
              </a:rPr>
              <a:t>      for (</a:t>
            </a:r>
            <a:r>
              <a:rPr lang="en-US" sz="1600" dirty="0" err="1">
                <a:latin typeface="Arial"/>
                <a:cs typeface="Arial"/>
              </a:rPr>
              <a:t>kloc</a:t>
            </a:r>
            <a:r>
              <a:rPr lang="en-US" sz="1600" dirty="0">
                <a:latin typeface="Arial"/>
                <a:cs typeface="Arial"/>
              </a:rPr>
              <a:t>=0; </a:t>
            </a:r>
            <a:r>
              <a:rPr lang="en-US" sz="1600" dirty="0" err="1">
                <a:latin typeface="Arial"/>
                <a:cs typeface="Arial"/>
              </a:rPr>
              <a:t>kloc</a:t>
            </a:r>
            <a:r>
              <a:rPr lang="en-US" sz="1600" dirty="0">
                <a:latin typeface="Arial"/>
                <a:cs typeface="Arial"/>
              </a:rPr>
              <a:t>&lt;</a:t>
            </a:r>
            <a:r>
              <a:rPr lang="en-US" sz="1600" dirty="0" err="1">
                <a:latin typeface="Arial"/>
                <a:cs typeface="Arial"/>
              </a:rPr>
              <a:t>blksz</a:t>
            </a:r>
            <a:r>
              <a:rPr lang="en-US" sz="1600" dirty="0">
                <a:latin typeface="Arial"/>
                <a:cs typeface="Arial"/>
              </a:rPr>
              <a:t>; </a:t>
            </a:r>
            <a:r>
              <a:rPr lang="en-US" sz="1600" dirty="0" err="1">
                <a:latin typeface="Arial"/>
                <a:cs typeface="Arial"/>
              </a:rPr>
              <a:t>kloc</a:t>
            </a:r>
            <a:r>
              <a:rPr lang="en-US" sz="1600" dirty="0">
                <a:latin typeface="Arial"/>
                <a:cs typeface="Arial"/>
              </a:rPr>
              <a:t>++)</a:t>
            </a:r>
          </a:p>
          <a:p>
            <a:r>
              <a:rPr lang="en-US" sz="1600" dirty="0">
                <a:latin typeface="Arial"/>
                <a:cs typeface="Arial"/>
              </a:rPr>
              <a:t>         </a:t>
            </a:r>
            <a:r>
              <a:rPr lang="en-US" sz="1600" dirty="0" err="1">
                <a:latin typeface="Arial"/>
                <a:cs typeface="Arial"/>
              </a:rPr>
              <a:t>Ctmp</a:t>
            </a:r>
            <a:r>
              <a:rPr lang="en-US" sz="1600" dirty="0">
                <a:latin typeface="Arial"/>
                <a:cs typeface="Arial"/>
              </a:rPr>
              <a:t>+=</a:t>
            </a:r>
            <a:r>
              <a:rPr lang="en-US" sz="1600" dirty="0" err="1">
                <a:latin typeface="Arial"/>
                <a:cs typeface="Arial"/>
              </a:rPr>
              <a:t>Awrk</a:t>
            </a:r>
            <a:r>
              <a:rPr lang="en-US" sz="1600" dirty="0">
                <a:latin typeface="Arial"/>
                <a:cs typeface="Arial"/>
              </a:rPr>
              <a:t>[</a:t>
            </a:r>
            <a:r>
              <a:rPr lang="en-US" sz="1600" dirty="0" err="1">
                <a:latin typeface="Arial"/>
                <a:cs typeface="Arial"/>
              </a:rPr>
              <a:t>jloc</a:t>
            </a:r>
            <a:r>
              <a:rPr lang="en-US" sz="1600" dirty="0">
                <a:latin typeface="Arial"/>
                <a:cs typeface="Arial"/>
              </a:rPr>
              <a:t>*</a:t>
            </a:r>
            <a:r>
              <a:rPr lang="en-US" sz="1600" dirty="0" err="1">
                <a:latin typeface="Arial"/>
                <a:cs typeface="Arial"/>
              </a:rPr>
              <a:t>blksz+kloc</a:t>
            </a:r>
            <a:r>
              <a:rPr lang="en-US" sz="1600" dirty="0">
                <a:latin typeface="Arial"/>
                <a:cs typeface="Arial"/>
              </a:rPr>
              <a:t>]*</a:t>
            </a:r>
            <a:r>
              <a:rPr lang="en-US" sz="1600" dirty="0" err="1">
                <a:latin typeface="Arial"/>
                <a:cs typeface="Arial"/>
              </a:rPr>
              <a:t>Bwrk</a:t>
            </a:r>
            <a:r>
              <a:rPr lang="en-US" sz="1600" dirty="0">
                <a:latin typeface="Arial"/>
                <a:cs typeface="Arial"/>
              </a:rPr>
              <a:t>[</a:t>
            </a:r>
            <a:r>
              <a:rPr lang="en-US" sz="1600" dirty="0" err="1">
                <a:latin typeface="Arial"/>
                <a:cs typeface="Arial"/>
              </a:rPr>
              <a:t>kloc</a:t>
            </a:r>
            <a:r>
              <a:rPr lang="en-US" sz="1600" dirty="0">
                <a:latin typeface="Arial"/>
                <a:cs typeface="Arial"/>
              </a:rPr>
              <a:t>*</a:t>
            </a:r>
            <a:r>
              <a:rPr lang="en-US" sz="1600" dirty="0" err="1">
                <a:latin typeface="Arial"/>
                <a:cs typeface="Arial"/>
              </a:rPr>
              <a:t>blksz+iloc</a:t>
            </a:r>
            <a:r>
              <a:rPr lang="en-US" sz="1600" dirty="0">
                <a:latin typeface="Arial"/>
                <a:cs typeface="Arial"/>
              </a:rPr>
              <a:t>];</a:t>
            </a:r>
          </a:p>
          <a:p>
            <a:endParaRPr lang="en-US" sz="1600" dirty="0">
              <a:latin typeface="Arial"/>
              <a:cs typeface="Arial"/>
            </a:endParaRPr>
          </a:p>
          <a:p>
            <a:r>
              <a:rPr lang="en-US" sz="1600" dirty="0">
                <a:latin typeface="Arial"/>
                <a:cs typeface="Arial"/>
              </a:rPr>
              <a:t>      barrier(CLK_LOCAL_MEM_FENCE);</a:t>
            </a:r>
          </a:p>
          <a:p>
            <a:r>
              <a:rPr lang="en-US" sz="1600" dirty="0">
                <a:latin typeface="Arial"/>
                <a:cs typeface="Arial"/>
              </a:rPr>
              <a:t>      Abase += </a:t>
            </a:r>
            <a:r>
              <a:rPr lang="en-US" sz="1600" dirty="0" err="1">
                <a:latin typeface="Arial"/>
                <a:cs typeface="Arial"/>
              </a:rPr>
              <a:t>Ainc</a:t>
            </a:r>
            <a:r>
              <a:rPr lang="en-US" sz="1600" dirty="0">
                <a:latin typeface="Arial"/>
                <a:cs typeface="Arial"/>
              </a:rPr>
              <a:t>;       </a:t>
            </a:r>
            <a:r>
              <a:rPr lang="en-US" sz="1600" dirty="0" err="1">
                <a:latin typeface="Arial"/>
                <a:cs typeface="Arial"/>
              </a:rPr>
              <a:t>Bbase</a:t>
            </a:r>
            <a:r>
              <a:rPr lang="en-US" sz="1600" dirty="0">
                <a:latin typeface="Arial"/>
                <a:cs typeface="Arial"/>
              </a:rPr>
              <a:t> += </a:t>
            </a:r>
            <a:r>
              <a:rPr lang="en-US" sz="1600" dirty="0" err="1">
                <a:latin typeface="Arial"/>
                <a:cs typeface="Arial"/>
              </a:rPr>
              <a:t>Binc</a:t>
            </a:r>
            <a:r>
              <a:rPr lang="en-US" sz="1600" dirty="0">
                <a:latin typeface="Arial"/>
                <a:cs typeface="Arial"/>
              </a:rPr>
              <a:t>;</a:t>
            </a:r>
          </a:p>
          <a:p>
            <a:r>
              <a:rPr lang="en-US" sz="1600" dirty="0">
                <a:latin typeface="Arial"/>
                <a:cs typeface="Arial"/>
              </a:rPr>
              <a:t>   }</a:t>
            </a:r>
          </a:p>
          <a:p>
            <a:r>
              <a:rPr lang="en-US" sz="1600" dirty="0">
                <a:latin typeface="Arial"/>
                <a:cs typeface="Arial"/>
              </a:rPr>
              <a:t>   C[j*</a:t>
            </a:r>
            <a:r>
              <a:rPr lang="en-US" sz="1600" dirty="0" err="1">
                <a:latin typeface="Arial"/>
                <a:cs typeface="Arial"/>
              </a:rPr>
              <a:t>N+i</a:t>
            </a:r>
            <a:r>
              <a:rPr lang="en-US" sz="1600" dirty="0">
                <a:latin typeface="Arial"/>
                <a:cs typeface="Arial"/>
              </a:rPr>
              <a:t>] = </a:t>
            </a:r>
            <a:r>
              <a:rPr lang="en-US" sz="1600" dirty="0" err="1">
                <a:latin typeface="Arial"/>
                <a:cs typeface="Arial"/>
              </a:rPr>
              <a:t>Ctmp</a:t>
            </a:r>
            <a:r>
              <a:rPr lang="en-US" sz="1600" dirty="0">
                <a:latin typeface="Arial"/>
                <a:cs typeface="Arial"/>
              </a:rPr>
              <a:t>;</a:t>
            </a:r>
          </a:p>
          <a:p>
            <a:r>
              <a:rPr lang="en-US" sz="1600" dirty="0">
                <a:latin typeface="Arial"/>
                <a:cs typeface="Arial"/>
              </a:rPr>
              <a:t>}</a:t>
            </a:r>
          </a:p>
        </p:txBody>
      </p:sp>
      <p:cxnSp>
        <p:nvCxnSpPr>
          <p:cNvPr id="6" name="Straight Connector 5"/>
          <p:cNvCxnSpPr/>
          <p:nvPr/>
        </p:nvCxnSpPr>
        <p:spPr>
          <a:xfrm>
            <a:off x="3762705" y="662152"/>
            <a:ext cx="20308" cy="5927834"/>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03D62898-2C50-834C-9CDB-B45CE1A022ED}"/>
              </a:ext>
            </a:extLst>
          </p:cNvPr>
          <p:cNvSpPr>
            <a:spLocks noGrp="1"/>
          </p:cNvSpPr>
          <p:nvPr>
            <p:ph type="sldNum" sz="quarter" idx="12"/>
          </p:nvPr>
        </p:nvSpPr>
        <p:spPr/>
        <p:txBody>
          <a:bodyPr/>
          <a:lstStyle/>
          <a:p>
            <a:fld id="{10338BC4-165C-45BE-83FF-C9C7D8E962C5}" type="slidenum">
              <a:rPr lang="en-GB" smtClean="0"/>
              <a:pPr/>
              <a:t>145</a:t>
            </a:fld>
            <a:endParaRPr lang="en-GB"/>
          </a:p>
        </p:txBody>
      </p:sp>
    </p:spTree>
    <p:extLst>
      <p:ext uri="{BB962C8B-B14F-4D97-AF65-F5344CB8AC3E}">
        <p14:creationId xmlns:p14="http://schemas.microsoft.com/office/powerpoint/2010/main" val="2682587385"/>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9AE8976-568E-FF4B-B46B-36B1387144B0}"/>
              </a:ext>
            </a:extLst>
          </p:cNvPr>
          <p:cNvSpPr>
            <a:spLocks noGrp="1"/>
          </p:cNvSpPr>
          <p:nvPr>
            <p:ph type="sldNum" sz="quarter" idx="12"/>
          </p:nvPr>
        </p:nvSpPr>
        <p:spPr/>
        <p:txBody>
          <a:bodyPr/>
          <a:lstStyle/>
          <a:p>
            <a:fld id="{10338BC4-165C-45BE-83FF-C9C7D8E962C5}" type="slidenum">
              <a:rPr lang="en-GB" smtClean="0"/>
              <a:pPr/>
              <a:t>146</a:t>
            </a:fld>
            <a:endParaRPr lang="en-GB" dirty="0"/>
          </a:p>
        </p:txBody>
      </p:sp>
      <p:sp>
        <p:nvSpPr>
          <p:cNvPr id="2" name="Title 1"/>
          <p:cNvSpPr>
            <a:spLocks noGrp="1"/>
          </p:cNvSpPr>
          <p:nvPr>
            <p:ph type="title"/>
          </p:nvPr>
        </p:nvSpPr>
        <p:spPr>
          <a:xfrm>
            <a:off x="378373" y="0"/>
            <a:ext cx="8229600" cy="630621"/>
          </a:xfrm>
        </p:spPr>
        <p:txBody>
          <a:bodyPr>
            <a:normAutofit/>
          </a:bodyPr>
          <a:lstStyle/>
          <a:p>
            <a:pPr algn="l"/>
            <a:r>
              <a:rPr lang="en-US" sz="3200" dirty="0"/>
              <a:t>Blocked matrix multiply: kernel</a:t>
            </a:r>
          </a:p>
        </p:txBody>
      </p:sp>
      <p:sp>
        <p:nvSpPr>
          <p:cNvPr id="3" name="TextBox 2"/>
          <p:cNvSpPr txBox="1"/>
          <p:nvPr/>
        </p:nvSpPr>
        <p:spPr>
          <a:xfrm>
            <a:off x="26278" y="520262"/>
            <a:ext cx="4004442" cy="6247864"/>
          </a:xfrm>
          <a:prstGeom prst="rect">
            <a:avLst/>
          </a:prstGeom>
          <a:noFill/>
        </p:spPr>
        <p:txBody>
          <a:bodyPr wrap="square" rtlCol="0">
            <a:spAutoFit/>
          </a:bodyPr>
          <a:lstStyle/>
          <a:p>
            <a:r>
              <a:rPr lang="en-US" sz="1600" dirty="0">
                <a:latin typeface="Arial"/>
                <a:cs typeface="Arial"/>
              </a:rPr>
              <a:t>#define </a:t>
            </a:r>
            <a:r>
              <a:rPr lang="en-US" sz="1600" dirty="0" err="1">
                <a:latin typeface="Arial"/>
                <a:cs typeface="Arial"/>
              </a:rPr>
              <a:t>blksz</a:t>
            </a:r>
            <a:r>
              <a:rPr lang="en-US" sz="1600" dirty="0">
                <a:latin typeface="Arial"/>
                <a:cs typeface="Arial"/>
              </a:rPr>
              <a:t> 16</a:t>
            </a:r>
          </a:p>
          <a:p>
            <a:r>
              <a:rPr lang="en-US" sz="1600" dirty="0">
                <a:latin typeface="Arial"/>
                <a:cs typeface="Arial"/>
              </a:rPr>
              <a:t>__kernel void </a:t>
            </a:r>
            <a:r>
              <a:rPr lang="en-US" sz="1600" dirty="0" err="1">
                <a:latin typeface="Arial"/>
                <a:cs typeface="Arial"/>
              </a:rPr>
              <a:t>mmul</a:t>
            </a:r>
            <a:r>
              <a:rPr lang="en-US" sz="1600" dirty="0">
                <a:latin typeface="Arial"/>
                <a:cs typeface="Arial"/>
              </a:rPr>
              <a:t>(</a:t>
            </a:r>
          </a:p>
          <a:p>
            <a:r>
              <a:rPr lang="en-US" sz="1600" dirty="0">
                <a:latin typeface="Arial"/>
                <a:cs typeface="Arial"/>
              </a:rPr>
              <a:t>                </a:t>
            </a:r>
            <a:r>
              <a:rPr lang="en-US" sz="1600" dirty="0" err="1">
                <a:latin typeface="Arial"/>
                <a:cs typeface="Arial"/>
              </a:rPr>
              <a:t>const</a:t>
            </a:r>
            <a:r>
              <a:rPr lang="en-US" sz="1600" dirty="0">
                <a:latin typeface="Arial"/>
                <a:cs typeface="Arial"/>
              </a:rPr>
              <a:t> unsigned </a:t>
            </a:r>
            <a:r>
              <a:rPr lang="en-US" sz="1600" dirty="0" err="1">
                <a:latin typeface="Arial"/>
                <a:cs typeface="Arial"/>
              </a:rPr>
              <a:t>int</a:t>
            </a:r>
            <a:r>
              <a:rPr lang="en-US" sz="1600" dirty="0">
                <a:latin typeface="Arial"/>
                <a:cs typeface="Arial"/>
              </a:rPr>
              <a:t> N,</a:t>
            </a:r>
          </a:p>
          <a:p>
            <a:r>
              <a:rPr lang="en-US" sz="1600" dirty="0">
                <a:latin typeface="Arial"/>
                <a:cs typeface="Arial"/>
              </a:rPr>
              <a:t>                __global float* A,</a:t>
            </a:r>
          </a:p>
          <a:p>
            <a:r>
              <a:rPr lang="en-US" sz="1600" dirty="0">
                <a:latin typeface="Arial"/>
                <a:cs typeface="Arial"/>
              </a:rPr>
              <a:t>                __global float* B,</a:t>
            </a:r>
          </a:p>
          <a:p>
            <a:r>
              <a:rPr lang="en-US" sz="1600" dirty="0">
                <a:latin typeface="Arial"/>
                <a:cs typeface="Arial"/>
              </a:rPr>
              <a:t>                __global float* C,</a:t>
            </a:r>
          </a:p>
          <a:p>
            <a:r>
              <a:rPr lang="en-US" sz="1600" dirty="0">
                <a:latin typeface="Arial"/>
                <a:cs typeface="Arial"/>
              </a:rPr>
              <a:t>                __local  float* </a:t>
            </a:r>
            <a:r>
              <a:rPr lang="en-US" sz="1600" dirty="0" err="1">
                <a:latin typeface="Arial"/>
                <a:cs typeface="Arial"/>
              </a:rPr>
              <a:t>Awrk</a:t>
            </a:r>
            <a:r>
              <a:rPr lang="en-US" sz="1600" dirty="0">
                <a:latin typeface="Arial"/>
                <a:cs typeface="Arial"/>
              </a:rPr>
              <a:t>,</a:t>
            </a:r>
          </a:p>
          <a:p>
            <a:r>
              <a:rPr lang="en-US" sz="1600" dirty="0">
                <a:latin typeface="Arial"/>
                <a:cs typeface="Arial"/>
              </a:rPr>
              <a:t>                __local  float* </a:t>
            </a:r>
            <a:r>
              <a:rPr lang="en-US" sz="1600" dirty="0" err="1">
                <a:latin typeface="Arial"/>
                <a:cs typeface="Arial"/>
              </a:rPr>
              <a:t>Bwrk</a:t>
            </a:r>
            <a:r>
              <a:rPr lang="en-US" sz="1600" dirty="0">
                <a:latin typeface="Arial"/>
                <a:cs typeface="Arial"/>
              </a:rPr>
              <a:t>)</a:t>
            </a:r>
          </a:p>
          <a:p>
            <a:r>
              <a:rPr lang="en-US" sz="1600" dirty="0">
                <a:latin typeface="Arial"/>
                <a:cs typeface="Arial"/>
              </a:rPr>
              <a:t>{</a:t>
            </a:r>
          </a:p>
          <a:p>
            <a:r>
              <a:rPr lang="en-US" sz="1600" dirty="0">
                <a:latin typeface="Arial"/>
                <a:cs typeface="Arial"/>
              </a:rPr>
              <a:t>   </a:t>
            </a:r>
            <a:r>
              <a:rPr lang="en-US" sz="1600" dirty="0" err="1">
                <a:latin typeface="Arial"/>
                <a:cs typeface="Arial"/>
              </a:rPr>
              <a:t>int</a:t>
            </a:r>
            <a:r>
              <a:rPr lang="en-US" sz="1600" dirty="0">
                <a:latin typeface="Arial"/>
                <a:cs typeface="Arial"/>
              </a:rPr>
              <a:t> </a:t>
            </a:r>
            <a:r>
              <a:rPr lang="en-US" sz="1600" dirty="0" err="1">
                <a:latin typeface="Arial"/>
                <a:cs typeface="Arial"/>
              </a:rPr>
              <a:t>kloc</a:t>
            </a:r>
            <a:r>
              <a:rPr lang="en-US" sz="1600" dirty="0">
                <a:latin typeface="Arial"/>
                <a:cs typeface="Arial"/>
              </a:rPr>
              <a:t>, </a:t>
            </a:r>
            <a:r>
              <a:rPr lang="en-US" sz="1600" dirty="0" err="1">
                <a:latin typeface="Arial"/>
                <a:cs typeface="Arial"/>
              </a:rPr>
              <a:t>Kblk</a:t>
            </a:r>
            <a:r>
              <a:rPr lang="en-US" sz="1600" dirty="0">
                <a:latin typeface="Arial"/>
                <a:cs typeface="Arial"/>
              </a:rPr>
              <a:t>;</a:t>
            </a:r>
          </a:p>
          <a:p>
            <a:r>
              <a:rPr lang="en-US" sz="1600" dirty="0">
                <a:latin typeface="Arial"/>
                <a:cs typeface="Arial"/>
              </a:rPr>
              <a:t>   float </a:t>
            </a:r>
            <a:r>
              <a:rPr lang="en-US" sz="1600" dirty="0" err="1">
                <a:latin typeface="Arial"/>
                <a:cs typeface="Arial"/>
              </a:rPr>
              <a:t>Ctmp</a:t>
            </a:r>
            <a:r>
              <a:rPr lang="en-US" sz="1600" dirty="0">
                <a:latin typeface="Arial"/>
                <a:cs typeface="Arial"/>
              </a:rPr>
              <a:t>=0.0f;</a:t>
            </a:r>
          </a:p>
          <a:p>
            <a:endParaRPr lang="en-US" sz="1600" dirty="0">
              <a:latin typeface="Arial"/>
              <a:cs typeface="Arial"/>
            </a:endParaRPr>
          </a:p>
          <a:p>
            <a:r>
              <a:rPr lang="en-US" sz="1600" dirty="0">
                <a:latin typeface="Arial"/>
                <a:cs typeface="Arial"/>
              </a:rPr>
              <a:t>   //  Compute element C(</a:t>
            </a:r>
            <a:r>
              <a:rPr lang="en-US" sz="1600" dirty="0" err="1">
                <a:latin typeface="Arial"/>
                <a:cs typeface="Arial"/>
              </a:rPr>
              <a:t>i,j</a:t>
            </a:r>
            <a:r>
              <a:rPr lang="en-US" sz="1600" dirty="0">
                <a:latin typeface="Arial"/>
                <a:cs typeface="Arial"/>
              </a:rPr>
              <a:t>)</a:t>
            </a:r>
          </a:p>
          <a:p>
            <a:r>
              <a:rPr lang="en-US" sz="1600" dirty="0">
                <a:latin typeface="Arial"/>
                <a:cs typeface="Arial"/>
              </a:rPr>
              <a:t>   </a:t>
            </a:r>
            <a:r>
              <a:rPr lang="en-US" sz="1600" dirty="0" err="1">
                <a:latin typeface="Arial"/>
                <a:cs typeface="Arial"/>
              </a:rPr>
              <a:t>int</a:t>
            </a:r>
            <a:r>
              <a:rPr lang="en-US" sz="1600" dirty="0">
                <a:latin typeface="Arial"/>
                <a:cs typeface="Arial"/>
              </a:rPr>
              <a:t> i = </a:t>
            </a:r>
            <a:r>
              <a:rPr lang="en-US" sz="1600" dirty="0" err="1">
                <a:latin typeface="Arial"/>
                <a:cs typeface="Arial"/>
              </a:rPr>
              <a:t>get_global_id</a:t>
            </a:r>
            <a:r>
              <a:rPr lang="en-US" sz="1600" dirty="0">
                <a:latin typeface="Arial"/>
                <a:cs typeface="Arial"/>
              </a:rPr>
              <a:t>(0);</a:t>
            </a:r>
          </a:p>
          <a:p>
            <a:r>
              <a:rPr lang="en-US" sz="1600" dirty="0">
                <a:latin typeface="Arial"/>
                <a:cs typeface="Arial"/>
              </a:rPr>
              <a:t>   </a:t>
            </a:r>
            <a:r>
              <a:rPr lang="en-US" sz="1600" dirty="0" err="1">
                <a:latin typeface="Arial"/>
                <a:cs typeface="Arial"/>
              </a:rPr>
              <a:t>int</a:t>
            </a:r>
            <a:r>
              <a:rPr lang="en-US" sz="1600" dirty="0">
                <a:latin typeface="Arial"/>
                <a:cs typeface="Arial"/>
              </a:rPr>
              <a:t> j = </a:t>
            </a:r>
            <a:r>
              <a:rPr lang="en-US" sz="1600" dirty="0" err="1">
                <a:latin typeface="Arial"/>
                <a:cs typeface="Arial"/>
              </a:rPr>
              <a:t>get_global_id</a:t>
            </a:r>
            <a:r>
              <a:rPr lang="en-US" sz="1600" dirty="0">
                <a:latin typeface="Arial"/>
                <a:cs typeface="Arial"/>
              </a:rPr>
              <a:t>(1);</a:t>
            </a:r>
          </a:p>
          <a:p>
            <a:endParaRPr lang="en-US" sz="1600" dirty="0">
              <a:latin typeface="Arial"/>
              <a:cs typeface="Arial"/>
            </a:endParaRPr>
          </a:p>
          <a:p>
            <a:r>
              <a:rPr lang="en-US" sz="1600" dirty="0">
                <a:latin typeface="Arial"/>
                <a:cs typeface="Arial"/>
              </a:rPr>
              <a:t>   // Element C(</a:t>
            </a:r>
            <a:r>
              <a:rPr lang="en-US" sz="1600" dirty="0" err="1">
                <a:latin typeface="Arial"/>
                <a:cs typeface="Arial"/>
              </a:rPr>
              <a:t>i,j</a:t>
            </a:r>
            <a:r>
              <a:rPr lang="en-US" sz="1600" dirty="0">
                <a:latin typeface="Arial"/>
                <a:cs typeface="Arial"/>
              </a:rPr>
              <a:t>) is in block C(</a:t>
            </a:r>
            <a:r>
              <a:rPr lang="en-US" sz="1600" dirty="0" err="1">
                <a:latin typeface="Arial"/>
                <a:cs typeface="Arial"/>
              </a:rPr>
              <a:t>Iblk,Jblk</a:t>
            </a:r>
            <a:r>
              <a:rPr lang="en-US" sz="1600" dirty="0">
                <a:latin typeface="Arial"/>
                <a:cs typeface="Arial"/>
              </a:rPr>
              <a:t>)</a:t>
            </a:r>
          </a:p>
          <a:p>
            <a:r>
              <a:rPr lang="en-US" sz="1600" dirty="0">
                <a:latin typeface="Arial"/>
                <a:cs typeface="Arial"/>
              </a:rPr>
              <a:t>   </a:t>
            </a:r>
            <a:r>
              <a:rPr lang="en-US" sz="1600" dirty="0" err="1">
                <a:latin typeface="Arial"/>
                <a:cs typeface="Arial"/>
              </a:rPr>
              <a:t>int</a:t>
            </a:r>
            <a:r>
              <a:rPr lang="en-US" sz="1600" dirty="0">
                <a:latin typeface="Arial"/>
                <a:cs typeface="Arial"/>
              </a:rPr>
              <a:t> </a:t>
            </a:r>
            <a:r>
              <a:rPr lang="en-US" sz="1600" dirty="0" err="1">
                <a:latin typeface="Arial"/>
                <a:cs typeface="Arial"/>
              </a:rPr>
              <a:t>Iblk</a:t>
            </a:r>
            <a:r>
              <a:rPr lang="en-US" sz="1600" dirty="0">
                <a:latin typeface="Arial"/>
                <a:cs typeface="Arial"/>
              </a:rPr>
              <a:t> = </a:t>
            </a:r>
            <a:r>
              <a:rPr lang="en-US" sz="1600" dirty="0" err="1">
                <a:latin typeface="Arial"/>
                <a:cs typeface="Arial"/>
              </a:rPr>
              <a:t>get_group_id</a:t>
            </a:r>
            <a:r>
              <a:rPr lang="en-US" sz="1600" dirty="0">
                <a:latin typeface="Arial"/>
                <a:cs typeface="Arial"/>
              </a:rPr>
              <a:t>(0);</a:t>
            </a:r>
          </a:p>
          <a:p>
            <a:r>
              <a:rPr lang="en-US" sz="1600" dirty="0">
                <a:latin typeface="Arial"/>
                <a:cs typeface="Arial"/>
              </a:rPr>
              <a:t>   </a:t>
            </a:r>
            <a:r>
              <a:rPr lang="en-US" sz="1600" dirty="0" err="1">
                <a:latin typeface="Arial"/>
                <a:cs typeface="Arial"/>
              </a:rPr>
              <a:t>int</a:t>
            </a:r>
            <a:r>
              <a:rPr lang="en-US" sz="1600" dirty="0">
                <a:latin typeface="Arial"/>
                <a:cs typeface="Arial"/>
              </a:rPr>
              <a:t> </a:t>
            </a:r>
            <a:r>
              <a:rPr lang="en-US" sz="1600" dirty="0" err="1">
                <a:latin typeface="Arial"/>
                <a:cs typeface="Arial"/>
              </a:rPr>
              <a:t>Jblk</a:t>
            </a:r>
            <a:r>
              <a:rPr lang="en-US" sz="1600" dirty="0">
                <a:latin typeface="Arial"/>
                <a:cs typeface="Arial"/>
              </a:rPr>
              <a:t> = </a:t>
            </a:r>
            <a:r>
              <a:rPr lang="en-US" sz="1600" dirty="0" err="1">
                <a:latin typeface="Arial"/>
                <a:cs typeface="Arial"/>
              </a:rPr>
              <a:t>get_group_id</a:t>
            </a:r>
            <a:r>
              <a:rPr lang="en-US" sz="1600" dirty="0">
                <a:latin typeface="Arial"/>
                <a:cs typeface="Arial"/>
              </a:rPr>
              <a:t>(1);</a:t>
            </a:r>
          </a:p>
          <a:p>
            <a:endParaRPr lang="en-US" sz="1600" dirty="0">
              <a:latin typeface="Arial"/>
              <a:cs typeface="Arial"/>
            </a:endParaRPr>
          </a:p>
          <a:p>
            <a:r>
              <a:rPr lang="en-US" sz="1600" dirty="0">
                <a:latin typeface="Arial"/>
                <a:cs typeface="Arial"/>
              </a:rPr>
              <a:t>   // C(</a:t>
            </a:r>
            <a:r>
              <a:rPr lang="en-US" sz="1600" dirty="0" err="1">
                <a:latin typeface="Arial"/>
                <a:cs typeface="Arial"/>
              </a:rPr>
              <a:t>i,j</a:t>
            </a:r>
            <a:r>
              <a:rPr lang="en-US" sz="1600" dirty="0">
                <a:latin typeface="Arial"/>
                <a:cs typeface="Arial"/>
              </a:rPr>
              <a:t>) is element C(</a:t>
            </a:r>
            <a:r>
              <a:rPr lang="en-US" sz="1600" dirty="0" err="1">
                <a:latin typeface="Arial"/>
                <a:cs typeface="Arial"/>
              </a:rPr>
              <a:t>iloc</a:t>
            </a:r>
            <a:r>
              <a:rPr lang="en-US" sz="1600" dirty="0">
                <a:latin typeface="Arial"/>
                <a:cs typeface="Arial"/>
              </a:rPr>
              <a:t>, </a:t>
            </a:r>
            <a:r>
              <a:rPr lang="en-US" sz="1600" dirty="0" err="1">
                <a:latin typeface="Arial"/>
                <a:cs typeface="Arial"/>
              </a:rPr>
              <a:t>jloc</a:t>
            </a:r>
            <a:r>
              <a:rPr lang="en-US" sz="1600" dirty="0">
                <a:latin typeface="Arial"/>
                <a:cs typeface="Arial"/>
              </a:rPr>
              <a:t>) </a:t>
            </a:r>
          </a:p>
          <a:p>
            <a:r>
              <a:rPr lang="en-US" sz="1600" dirty="0">
                <a:latin typeface="Arial"/>
                <a:cs typeface="Arial"/>
              </a:rPr>
              <a:t>   // of block C(</a:t>
            </a:r>
            <a:r>
              <a:rPr lang="en-US" sz="1600" dirty="0" err="1">
                <a:latin typeface="Arial"/>
                <a:cs typeface="Arial"/>
              </a:rPr>
              <a:t>Iblk</a:t>
            </a:r>
            <a:r>
              <a:rPr lang="en-US" sz="1600" dirty="0">
                <a:latin typeface="Arial"/>
                <a:cs typeface="Arial"/>
              </a:rPr>
              <a:t>, </a:t>
            </a:r>
            <a:r>
              <a:rPr lang="en-US" sz="1600" dirty="0" err="1">
                <a:latin typeface="Arial"/>
                <a:cs typeface="Arial"/>
              </a:rPr>
              <a:t>Jblk</a:t>
            </a:r>
            <a:r>
              <a:rPr lang="en-US" sz="1600" dirty="0">
                <a:latin typeface="Arial"/>
                <a:cs typeface="Arial"/>
              </a:rPr>
              <a:t>)</a:t>
            </a:r>
          </a:p>
          <a:p>
            <a:r>
              <a:rPr lang="en-US" sz="1600" dirty="0">
                <a:latin typeface="Arial"/>
                <a:cs typeface="Arial"/>
              </a:rPr>
              <a:t>   </a:t>
            </a:r>
            <a:r>
              <a:rPr lang="en-US" sz="1600" dirty="0" err="1">
                <a:latin typeface="Arial"/>
                <a:cs typeface="Arial"/>
              </a:rPr>
              <a:t>int</a:t>
            </a:r>
            <a:r>
              <a:rPr lang="en-US" sz="1600" dirty="0">
                <a:latin typeface="Arial"/>
                <a:cs typeface="Arial"/>
              </a:rPr>
              <a:t> </a:t>
            </a:r>
            <a:r>
              <a:rPr lang="en-US" sz="1600" dirty="0" err="1">
                <a:latin typeface="Arial"/>
                <a:cs typeface="Arial"/>
              </a:rPr>
              <a:t>iloc</a:t>
            </a:r>
            <a:r>
              <a:rPr lang="en-US" sz="1600" dirty="0">
                <a:latin typeface="Arial"/>
                <a:cs typeface="Arial"/>
              </a:rPr>
              <a:t> = </a:t>
            </a:r>
            <a:r>
              <a:rPr lang="en-US" sz="1600" dirty="0" err="1">
                <a:latin typeface="Arial"/>
                <a:cs typeface="Arial"/>
              </a:rPr>
              <a:t>get_local_id</a:t>
            </a:r>
            <a:r>
              <a:rPr lang="en-US" sz="1600" dirty="0">
                <a:latin typeface="Arial"/>
                <a:cs typeface="Arial"/>
              </a:rPr>
              <a:t>(0);</a:t>
            </a:r>
          </a:p>
          <a:p>
            <a:r>
              <a:rPr lang="en-US" sz="1600" dirty="0">
                <a:latin typeface="Arial"/>
                <a:cs typeface="Arial"/>
              </a:rPr>
              <a:t>   </a:t>
            </a:r>
            <a:r>
              <a:rPr lang="en-US" sz="1600" dirty="0" err="1">
                <a:latin typeface="Arial"/>
                <a:cs typeface="Arial"/>
              </a:rPr>
              <a:t>int</a:t>
            </a:r>
            <a:r>
              <a:rPr lang="en-US" sz="1600" dirty="0">
                <a:latin typeface="Arial"/>
                <a:cs typeface="Arial"/>
              </a:rPr>
              <a:t> </a:t>
            </a:r>
            <a:r>
              <a:rPr lang="en-US" sz="1600" dirty="0" err="1">
                <a:latin typeface="Arial"/>
                <a:cs typeface="Arial"/>
              </a:rPr>
              <a:t>jloc</a:t>
            </a:r>
            <a:r>
              <a:rPr lang="en-US" sz="1600" dirty="0">
                <a:latin typeface="Arial"/>
                <a:cs typeface="Arial"/>
              </a:rPr>
              <a:t> = </a:t>
            </a:r>
            <a:r>
              <a:rPr lang="en-US" sz="1600" dirty="0" err="1">
                <a:latin typeface="Arial"/>
                <a:cs typeface="Arial"/>
              </a:rPr>
              <a:t>get_local_id</a:t>
            </a:r>
            <a:r>
              <a:rPr lang="en-US" sz="1600" dirty="0">
                <a:latin typeface="Arial"/>
                <a:cs typeface="Arial"/>
              </a:rPr>
              <a:t>(1);</a:t>
            </a:r>
          </a:p>
          <a:p>
            <a:r>
              <a:rPr lang="en-US" sz="1600" dirty="0">
                <a:latin typeface="Arial"/>
                <a:cs typeface="Arial"/>
              </a:rPr>
              <a:t>   </a:t>
            </a:r>
            <a:r>
              <a:rPr lang="en-US" sz="1600" dirty="0" err="1">
                <a:latin typeface="Arial"/>
                <a:cs typeface="Arial"/>
              </a:rPr>
              <a:t>int</a:t>
            </a:r>
            <a:r>
              <a:rPr lang="en-US" sz="1600" dirty="0">
                <a:latin typeface="Arial"/>
                <a:cs typeface="Arial"/>
              </a:rPr>
              <a:t> </a:t>
            </a:r>
            <a:r>
              <a:rPr lang="en-US" sz="1600" dirty="0" err="1">
                <a:latin typeface="Arial"/>
                <a:cs typeface="Arial"/>
              </a:rPr>
              <a:t>Num_BLK</a:t>
            </a:r>
            <a:r>
              <a:rPr lang="en-US" sz="1600" dirty="0">
                <a:latin typeface="Arial"/>
                <a:cs typeface="Arial"/>
              </a:rPr>
              <a:t> = N/</a:t>
            </a:r>
            <a:r>
              <a:rPr lang="en-US" sz="1600" dirty="0" err="1">
                <a:latin typeface="Arial"/>
                <a:cs typeface="Arial"/>
              </a:rPr>
              <a:t>blksz</a:t>
            </a:r>
            <a:r>
              <a:rPr lang="en-US" sz="1600" dirty="0">
                <a:latin typeface="Arial"/>
                <a:cs typeface="Arial"/>
              </a:rPr>
              <a:t>;</a:t>
            </a:r>
          </a:p>
        </p:txBody>
      </p:sp>
      <p:sp>
        <p:nvSpPr>
          <p:cNvPr id="4" name="TextBox 3"/>
          <p:cNvSpPr txBox="1"/>
          <p:nvPr/>
        </p:nvSpPr>
        <p:spPr>
          <a:xfrm>
            <a:off x="3762705" y="662152"/>
            <a:ext cx="5381295" cy="6247864"/>
          </a:xfrm>
          <a:prstGeom prst="rect">
            <a:avLst/>
          </a:prstGeom>
          <a:noFill/>
        </p:spPr>
        <p:txBody>
          <a:bodyPr wrap="square" rtlCol="0">
            <a:spAutoFit/>
          </a:bodyPr>
          <a:lstStyle/>
          <a:p>
            <a:r>
              <a:rPr lang="en-US" sz="1600" dirty="0">
                <a:latin typeface="Arial"/>
                <a:cs typeface="Arial"/>
              </a:rPr>
              <a:t>  // Upper-left-corner and </a:t>
            </a:r>
            <a:r>
              <a:rPr lang="en-US" sz="1600" dirty="0" err="1">
                <a:latin typeface="Arial"/>
                <a:cs typeface="Arial"/>
              </a:rPr>
              <a:t>inc</a:t>
            </a:r>
            <a:r>
              <a:rPr lang="en-US" sz="1600" dirty="0">
                <a:latin typeface="Arial"/>
                <a:cs typeface="Arial"/>
              </a:rPr>
              <a:t> for A and B</a:t>
            </a:r>
          </a:p>
          <a:p>
            <a:r>
              <a:rPr lang="en-US" sz="1600" dirty="0">
                <a:latin typeface="Arial"/>
                <a:cs typeface="Arial"/>
              </a:rPr>
              <a:t>  </a:t>
            </a:r>
            <a:r>
              <a:rPr lang="en-US" sz="1600" dirty="0" err="1">
                <a:latin typeface="Arial"/>
                <a:cs typeface="Arial"/>
              </a:rPr>
              <a:t>int</a:t>
            </a:r>
            <a:r>
              <a:rPr lang="en-US" sz="1600" dirty="0">
                <a:latin typeface="Arial"/>
                <a:cs typeface="Arial"/>
              </a:rPr>
              <a:t> Abase = </a:t>
            </a:r>
            <a:r>
              <a:rPr lang="en-US" sz="1600" dirty="0" err="1">
                <a:latin typeface="Arial"/>
                <a:cs typeface="Arial"/>
              </a:rPr>
              <a:t>Iblk</a:t>
            </a:r>
            <a:r>
              <a:rPr lang="en-US" sz="1600" dirty="0">
                <a:latin typeface="Arial"/>
                <a:cs typeface="Arial"/>
              </a:rPr>
              <a:t>*N*</a:t>
            </a:r>
            <a:r>
              <a:rPr lang="en-US" sz="1600" dirty="0" err="1">
                <a:latin typeface="Arial"/>
                <a:cs typeface="Arial"/>
              </a:rPr>
              <a:t>blksz</a:t>
            </a:r>
            <a:r>
              <a:rPr lang="en-US" sz="1600" dirty="0">
                <a:latin typeface="Arial"/>
                <a:cs typeface="Arial"/>
              </a:rPr>
              <a:t>;    </a:t>
            </a:r>
            <a:r>
              <a:rPr lang="en-US" sz="1600" dirty="0" err="1">
                <a:latin typeface="Arial"/>
                <a:cs typeface="Arial"/>
              </a:rPr>
              <a:t>int</a:t>
            </a:r>
            <a:r>
              <a:rPr lang="en-US" sz="1600" dirty="0">
                <a:latin typeface="Arial"/>
                <a:cs typeface="Arial"/>
              </a:rPr>
              <a:t> </a:t>
            </a:r>
            <a:r>
              <a:rPr lang="en-US" sz="1600" dirty="0" err="1">
                <a:latin typeface="Arial"/>
                <a:cs typeface="Arial"/>
              </a:rPr>
              <a:t>Ainc</a:t>
            </a:r>
            <a:r>
              <a:rPr lang="en-US" sz="1600" dirty="0">
                <a:latin typeface="Arial"/>
                <a:cs typeface="Arial"/>
              </a:rPr>
              <a:t>  = </a:t>
            </a:r>
            <a:r>
              <a:rPr lang="en-US" sz="1600" dirty="0" err="1">
                <a:latin typeface="Arial"/>
                <a:cs typeface="Arial"/>
              </a:rPr>
              <a:t>blksz</a:t>
            </a:r>
            <a:r>
              <a:rPr lang="en-US" sz="1600" dirty="0">
                <a:latin typeface="Arial"/>
                <a:cs typeface="Arial"/>
              </a:rPr>
              <a:t>;</a:t>
            </a:r>
          </a:p>
          <a:p>
            <a:r>
              <a:rPr lang="en-US" sz="1600" dirty="0">
                <a:latin typeface="Arial"/>
                <a:cs typeface="Arial"/>
              </a:rPr>
              <a:t>  </a:t>
            </a:r>
            <a:r>
              <a:rPr lang="en-US" sz="1600" dirty="0" err="1">
                <a:latin typeface="Arial"/>
                <a:cs typeface="Arial"/>
              </a:rPr>
              <a:t>int</a:t>
            </a:r>
            <a:r>
              <a:rPr lang="en-US" sz="1600" dirty="0">
                <a:latin typeface="Arial"/>
                <a:cs typeface="Arial"/>
              </a:rPr>
              <a:t> </a:t>
            </a:r>
            <a:r>
              <a:rPr lang="en-US" sz="1600" dirty="0" err="1">
                <a:latin typeface="Arial"/>
                <a:cs typeface="Arial"/>
              </a:rPr>
              <a:t>Bbase</a:t>
            </a:r>
            <a:r>
              <a:rPr lang="en-US" sz="1600" dirty="0">
                <a:latin typeface="Arial"/>
                <a:cs typeface="Arial"/>
              </a:rPr>
              <a:t> = </a:t>
            </a:r>
            <a:r>
              <a:rPr lang="en-US" sz="1600" dirty="0" err="1">
                <a:latin typeface="Arial"/>
                <a:cs typeface="Arial"/>
              </a:rPr>
              <a:t>Jblk</a:t>
            </a:r>
            <a:r>
              <a:rPr lang="en-US" sz="1600" dirty="0">
                <a:latin typeface="Arial"/>
                <a:cs typeface="Arial"/>
              </a:rPr>
              <a:t>*</a:t>
            </a:r>
            <a:r>
              <a:rPr lang="en-US" sz="1600" dirty="0" err="1">
                <a:latin typeface="Arial"/>
                <a:cs typeface="Arial"/>
              </a:rPr>
              <a:t>blksz</a:t>
            </a:r>
            <a:r>
              <a:rPr lang="en-US" sz="1600" dirty="0">
                <a:latin typeface="Arial"/>
                <a:cs typeface="Arial"/>
              </a:rPr>
              <a:t>;       </a:t>
            </a:r>
            <a:r>
              <a:rPr lang="en-US" sz="1600" dirty="0" err="1">
                <a:latin typeface="Arial"/>
                <a:cs typeface="Arial"/>
              </a:rPr>
              <a:t>int</a:t>
            </a:r>
            <a:r>
              <a:rPr lang="en-US" sz="1600" dirty="0">
                <a:latin typeface="Arial"/>
                <a:cs typeface="Arial"/>
              </a:rPr>
              <a:t> </a:t>
            </a:r>
            <a:r>
              <a:rPr lang="en-US" sz="1600" dirty="0" err="1">
                <a:latin typeface="Arial"/>
                <a:cs typeface="Arial"/>
              </a:rPr>
              <a:t>Binc</a:t>
            </a:r>
            <a:r>
              <a:rPr lang="en-US" sz="1600" dirty="0">
                <a:latin typeface="Arial"/>
                <a:cs typeface="Arial"/>
              </a:rPr>
              <a:t>  = </a:t>
            </a:r>
            <a:r>
              <a:rPr lang="en-US" sz="1600" dirty="0" err="1">
                <a:latin typeface="Arial"/>
                <a:cs typeface="Arial"/>
              </a:rPr>
              <a:t>blksz</a:t>
            </a:r>
            <a:r>
              <a:rPr lang="en-US" sz="1600" dirty="0">
                <a:latin typeface="Arial"/>
                <a:cs typeface="Arial"/>
              </a:rPr>
              <a:t>*N;</a:t>
            </a:r>
          </a:p>
          <a:p>
            <a:endParaRPr lang="en-US" sz="1600" dirty="0">
              <a:latin typeface="Arial"/>
              <a:cs typeface="Arial"/>
            </a:endParaRPr>
          </a:p>
          <a:p>
            <a:r>
              <a:rPr lang="en-US" sz="1600" dirty="0">
                <a:latin typeface="Arial"/>
                <a:cs typeface="Arial"/>
              </a:rPr>
              <a:t>  // C(</a:t>
            </a:r>
            <a:r>
              <a:rPr lang="en-US" sz="1600" dirty="0" err="1">
                <a:latin typeface="Arial"/>
                <a:cs typeface="Arial"/>
              </a:rPr>
              <a:t>Iblk,Jblk</a:t>
            </a:r>
            <a:r>
              <a:rPr lang="en-US" sz="1600" dirty="0">
                <a:latin typeface="Arial"/>
                <a:cs typeface="Arial"/>
              </a:rPr>
              <a:t>)=(sum over </a:t>
            </a:r>
            <a:r>
              <a:rPr lang="en-US" sz="1600" dirty="0" err="1">
                <a:latin typeface="Arial"/>
                <a:cs typeface="Arial"/>
              </a:rPr>
              <a:t>Kblk</a:t>
            </a:r>
            <a:r>
              <a:rPr lang="en-US" sz="1600" dirty="0">
                <a:latin typeface="Arial"/>
                <a:cs typeface="Arial"/>
              </a:rPr>
              <a:t>) A(</a:t>
            </a:r>
            <a:r>
              <a:rPr lang="en-US" sz="1600" dirty="0" err="1">
                <a:latin typeface="Arial"/>
                <a:cs typeface="Arial"/>
              </a:rPr>
              <a:t>Iblk,Kblk</a:t>
            </a:r>
            <a:r>
              <a:rPr lang="en-US" sz="1600" dirty="0">
                <a:latin typeface="Arial"/>
                <a:cs typeface="Arial"/>
              </a:rPr>
              <a:t>)*B(</a:t>
            </a:r>
            <a:r>
              <a:rPr lang="en-US" sz="1600" dirty="0" err="1">
                <a:latin typeface="Arial"/>
                <a:cs typeface="Arial"/>
              </a:rPr>
              <a:t>Kblk,Jblk</a:t>
            </a:r>
            <a:r>
              <a:rPr lang="en-US" sz="1600" dirty="0">
                <a:latin typeface="Arial"/>
                <a:cs typeface="Arial"/>
              </a:rPr>
              <a:t>)</a:t>
            </a:r>
          </a:p>
          <a:p>
            <a:r>
              <a:rPr lang="en-US" sz="1600" dirty="0">
                <a:latin typeface="Arial"/>
                <a:cs typeface="Arial"/>
              </a:rPr>
              <a:t>  for (</a:t>
            </a:r>
            <a:r>
              <a:rPr lang="en-US" sz="1600" dirty="0" err="1">
                <a:latin typeface="Arial"/>
                <a:cs typeface="Arial"/>
              </a:rPr>
              <a:t>Kblk</a:t>
            </a:r>
            <a:r>
              <a:rPr lang="en-US" sz="1600" dirty="0">
                <a:latin typeface="Arial"/>
                <a:cs typeface="Arial"/>
              </a:rPr>
              <a:t> = 0;  </a:t>
            </a:r>
            <a:r>
              <a:rPr lang="en-US" sz="1600" dirty="0" err="1">
                <a:latin typeface="Arial"/>
                <a:cs typeface="Arial"/>
              </a:rPr>
              <a:t>Kblk</a:t>
            </a:r>
            <a:r>
              <a:rPr lang="en-US" sz="1600" dirty="0">
                <a:latin typeface="Arial"/>
                <a:cs typeface="Arial"/>
              </a:rPr>
              <a:t>&lt;</a:t>
            </a:r>
            <a:r>
              <a:rPr lang="en-US" sz="1600" dirty="0" err="1">
                <a:latin typeface="Arial"/>
                <a:cs typeface="Arial"/>
              </a:rPr>
              <a:t>Num_BLK</a:t>
            </a:r>
            <a:r>
              <a:rPr lang="en-US" sz="1600" dirty="0">
                <a:latin typeface="Arial"/>
                <a:cs typeface="Arial"/>
              </a:rPr>
              <a:t>;  </a:t>
            </a:r>
            <a:r>
              <a:rPr lang="en-US" sz="1600" dirty="0" err="1">
                <a:latin typeface="Arial"/>
                <a:cs typeface="Arial"/>
              </a:rPr>
              <a:t>Kblk</a:t>
            </a:r>
            <a:r>
              <a:rPr lang="en-US" sz="1600" dirty="0">
                <a:latin typeface="Arial"/>
                <a:cs typeface="Arial"/>
              </a:rPr>
              <a:t>++)</a:t>
            </a:r>
          </a:p>
          <a:p>
            <a:r>
              <a:rPr lang="en-US" sz="1600" dirty="0">
                <a:latin typeface="Arial"/>
                <a:cs typeface="Arial"/>
              </a:rPr>
              <a:t>  {</a:t>
            </a:r>
          </a:p>
          <a:p>
            <a:r>
              <a:rPr lang="en-US" sz="1600" dirty="0">
                <a:latin typeface="Arial"/>
                <a:cs typeface="Arial"/>
              </a:rPr>
              <a:t>      // Load A(</a:t>
            </a:r>
            <a:r>
              <a:rPr lang="en-US" sz="1600" dirty="0" err="1">
                <a:latin typeface="Arial"/>
                <a:cs typeface="Arial"/>
              </a:rPr>
              <a:t>Iblk,Kblk</a:t>
            </a:r>
            <a:r>
              <a:rPr lang="en-US" sz="1600" dirty="0">
                <a:latin typeface="Arial"/>
                <a:cs typeface="Arial"/>
              </a:rPr>
              <a:t>) and B(</a:t>
            </a:r>
            <a:r>
              <a:rPr lang="en-US" sz="1600" dirty="0" err="1">
                <a:latin typeface="Arial"/>
                <a:cs typeface="Arial"/>
              </a:rPr>
              <a:t>Kblk,Jblk</a:t>
            </a:r>
            <a:r>
              <a:rPr lang="en-US" sz="1600" dirty="0">
                <a:latin typeface="Arial"/>
                <a:cs typeface="Arial"/>
              </a:rPr>
              <a:t>).</a:t>
            </a:r>
          </a:p>
          <a:p>
            <a:r>
              <a:rPr lang="en-US" sz="1600" dirty="0">
                <a:latin typeface="Arial"/>
                <a:cs typeface="Arial"/>
              </a:rPr>
              <a:t>      // Each work-item loads a single element of the two </a:t>
            </a:r>
          </a:p>
          <a:p>
            <a:r>
              <a:rPr lang="en-US" sz="1600" dirty="0">
                <a:latin typeface="Arial"/>
                <a:cs typeface="Arial"/>
              </a:rPr>
              <a:t>      // blocks which are shared with the entire work-group</a:t>
            </a:r>
          </a:p>
          <a:p>
            <a:endParaRPr lang="en-US" sz="1600" dirty="0">
              <a:latin typeface="Arial"/>
              <a:cs typeface="Arial"/>
            </a:endParaRPr>
          </a:p>
          <a:p>
            <a:r>
              <a:rPr lang="en-US" sz="1600" dirty="0">
                <a:latin typeface="Arial"/>
                <a:cs typeface="Arial"/>
              </a:rPr>
              <a:t>      </a:t>
            </a:r>
            <a:r>
              <a:rPr lang="en-US" sz="1600" dirty="0" err="1">
                <a:latin typeface="Arial"/>
                <a:cs typeface="Arial"/>
              </a:rPr>
              <a:t>Awrk</a:t>
            </a:r>
            <a:r>
              <a:rPr lang="en-US" sz="1600" dirty="0">
                <a:latin typeface="Arial"/>
                <a:cs typeface="Arial"/>
              </a:rPr>
              <a:t>[</a:t>
            </a:r>
            <a:r>
              <a:rPr lang="en-US" sz="1600" dirty="0" err="1">
                <a:latin typeface="Arial"/>
                <a:cs typeface="Arial"/>
              </a:rPr>
              <a:t>jloc</a:t>
            </a:r>
            <a:r>
              <a:rPr lang="en-US" sz="1600" dirty="0">
                <a:latin typeface="Arial"/>
                <a:cs typeface="Arial"/>
              </a:rPr>
              <a:t>*</a:t>
            </a:r>
            <a:r>
              <a:rPr lang="en-US" sz="1600" dirty="0" err="1">
                <a:latin typeface="Arial"/>
                <a:cs typeface="Arial"/>
              </a:rPr>
              <a:t>blksz+iloc</a:t>
            </a:r>
            <a:r>
              <a:rPr lang="en-US" sz="1600" dirty="0">
                <a:latin typeface="Arial"/>
                <a:cs typeface="Arial"/>
              </a:rPr>
              <a:t>] = A[</a:t>
            </a:r>
            <a:r>
              <a:rPr lang="en-US" sz="1600" dirty="0" err="1">
                <a:latin typeface="Arial"/>
                <a:cs typeface="Arial"/>
              </a:rPr>
              <a:t>Abase+jloc</a:t>
            </a:r>
            <a:r>
              <a:rPr lang="en-US" sz="1600" dirty="0">
                <a:latin typeface="Arial"/>
                <a:cs typeface="Arial"/>
              </a:rPr>
              <a:t>*</a:t>
            </a:r>
            <a:r>
              <a:rPr lang="en-US" sz="1600" dirty="0" err="1">
                <a:latin typeface="Arial"/>
                <a:cs typeface="Arial"/>
              </a:rPr>
              <a:t>N+iloc</a:t>
            </a:r>
            <a:r>
              <a:rPr lang="en-US" sz="1600" dirty="0">
                <a:latin typeface="Arial"/>
                <a:cs typeface="Arial"/>
              </a:rPr>
              <a:t>];</a:t>
            </a:r>
          </a:p>
          <a:p>
            <a:r>
              <a:rPr lang="en-US" sz="1600" dirty="0">
                <a:latin typeface="Arial"/>
                <a:cs typeface="Arial"/>
              </a:rPr>
              <a:t>      </a:t>
            </a:r>
            <a:r>
              <a:rPr lang="en-US" sz="1600" dirty="0" err="1">
                <a:latin typeface="Arial"/>
                <a:cs typeface="Arial"/>
              </a:rPr>
              <a:t>Bwrk</a:t>
            </a:r>
            <a:r>
              <a:rPr lang="en-US" sz="1600" dirty="0">
                <a:latin typeface="Arial"/>
                <a:cs typeface="Arial"/>
              </a:rPr>
              <a:t>[</a:t>
            </a:r>
            <a:r>
              <a:rPr lang="en-US" sz="1600" dirty="0" err="1">
                <a:latin typeface="Arial"/>
                <a:cs typeface="Arial"/>
              </a:rPr>
              <a:t>jloc</a:t>
            </a:r>
            <a:r>
              <a:rPr lang="en-US" sz="1600" dirty="0">
                <a:latin typeface="Arial"/>
                <a:cs typeface="Arial"/>
              </a:rPr>
              <a:t>*</a:t>
            </a:r>
            <a:r>
              <a:rPr lang="en-US" sz="1600" dirty="0" err="1">
                <a:latin typeface="Arial"/>
                <a:cs typeface="Arial"/>
              </a:rPr>
              <a:t>blksz+iloc</a:t>
            </a:r>
            <a:r>
              <a:rPr lang="en-US" sz="1600" dirty="0">
                <a:latin typeface="Arial"/>
                <a:cs typeface="Arial"/>
              </a:rPr>
              <a:t>] = B[</a:t>
            </a:r>
            <a:r>
              <a:rPr lang="en-US" sz="1600" dirty="0" err="1">
                <a:latin typeface="Arial"/>
                <a:cs typeface="Arial"/>
              </a:rPr>
              <a:t>Bbase+jloc</a:t>
            </a:r>
            <a:r>
              <a:rPr lang="en-US" sz="1600" dirty="0">
                <a:latin typeface="Arial"/>
                <a:cs typeface="Arial"/>
              </a:rPr>
              <a:t>*</a:t>
            </a:r>
            <a:r>
              <a:rPr lang="en-US" sz="1600" dirty="0" err="1">
                <a:latin typeface="Arial"/>
                <a:cs typeface="Arial"/>
              </a:rPr>
              <a:t>N+iloc</a:t>
            </a:r>
            <a:r>
              <a:rPr lang="en-US" sz="1600" dirty="0">
                <a:latin typeface="Arial"/>
                <a:cs typeface="Arial"/>
              </a:rPr>
              <a:t>];</a:t>
            </a:r>
          </a:p>
          <a:p>
            <a:endParaRPr lang="en-US" sz="1600" dirty="0">
              <a:latin typeface="Arial"/>
              <a:cs typeface="Arial"/>
            </a:endParaRPr>
          </a:p>
          <a:p>
            <a:r>
              <a:rPr lang="en-US" sz="1600" dirty="0">
                <a:latin typeface="Arial"/>
                <a:cs typeface="Arial"/>
              </a:rPr>
              <a:t>      barrier(CLK_LOCAL_MEM_FENCE);</a:t>
            </a:r>
          </a:p>
          <a:p>
            <a:endParaRPr lang="en-US" sz="1600" dirty="0">
              <a:latin typeface="Arial"/>
              <a:cs typeface="Arial"/>
            </a:endParaRPr>
          </a:p>
          <a:p>
            <a:r>
              <a:rPr lang="en-US" sz="1600" dirty="0">
                <a:latin typeface="Arial"/>
                <a:cs typeface="Arial"/>
              </a:rPr>
              <a:t>      #pragma unroll</a:t>
            </a:r>
          </a:p>
          <a:p>
            <a:r>
              <a:rPr lang="en-US" sz="1600" dirty="0">
                <a:latin typeface="Arial"/>
                <a:cs typeface="Arial"/>
              </a:rPr>
              <a:t>      for (</a:t>
            </a:r>
            <a:r>
              <a:rPr lang="en-US" sz="1600" dirty="0" err="1">
                <a:latin typeface="Arial"/>
                <a:cs typeface="Arial"/>
              </a:rPr>
              <a:t>kloc</a:t>
            </a:r>
            <a:r>
              <a:rPr lang="en-US" sz="1600" dirty="0">
                <a:latin typeface="Arial"/>
                <a:cs typeface="Arial"/>
              </a:rPr>
              <a:t>=0; </a:t>
            </a:r>
            <a:r>
              <a:rPr lang="en-US" sz="1600" dirty="0" err="1">
                <a:latin typeface="Arial"/>
                <a:cs typeface="Arial"/>
              </a:rPr>
              <a:t>kloc</a:t>
            </a:r>
            <a:r>
              <a:rPr lang="en-US" sz="1600" dirty="0">
                <a:latin typeface="Arial"/>
                <a:cs typeface="Arial"/>
              </a:rPr>
              <a:t>&lt;</a:t>
            </a:r>
            <a:r>
              <a:rPr lang="en-US" sz="1600" dirty="0" err="1">
                <a:latin typeface="Arial"/>
                <a:cs typeface="Arial"/>
              </a:rPr>
              <a:t>blksz</a:t>
            </a:r>
            <a:r>
              <a:rPr lang="en-US" sz="1600" dirty="0">
                <a:latin typeface="Arial"/>
                <a:cs typeface="Arial"/>
              </a:rPr>
              <a:t>; </a:t>
            </a:r>
            <a:r>
              <a:rPr lang="en-US" sz="1600" dirty="0" err="1">
                <a:latin typeface="Arial"/>
                <a:cs typeface="Arial"/>
              </a:rPr>
              <a:t>kloc</a:t>
            </a:r>
            <a:r>
              <a:rPr lang="en-US" sz="1600" dirty="0">
                <a:latin typeface="Arial"/>
                <a:cs typeface="Arial"/>
              </a:rPr>
              <a:t>++)</a:t>
            </a:r>
          </a:p>
          <a:p>
            <a:r>
              <a:rPr lang="en-US" sz="1600" dirty="0">
                <a:latin typeface="Arial"/>
                <a:cs typeface="Arial"/>
              </a:rPr>
              <a:t>         </a:t>
            </a:r>
            <a:r>
              <a:rPr lang="en-US" sz="1600" dirty="0" err="1">
                <a:latin typeface="Arial"/>
                <a:cs typeface="Arial"/>
              </a:rPr>
              <a:t>Ctmp</a:t>
            </a:r>
            <a:r>
              <a:rPr lang="en-US" sz="1600" dirty="0">
                <a:latin typeface="Arial"/>
                <a:cs typeface="Arial"/>
              </a:rPr>
              <a:t>+=</a:t>
            </a:r>
            <a:r>
              <a:rPr lang="en-US" sz="1600" dirty="0" err="1">
                <a:latin typeface="Arial"/>
                <a:cs typeface="Arial"/>
              </a:rPr>
              <a:t>Awrk</a:t>
            </a:r>
            <a:r>
              <a:rPr lang="en-US" sz="1600" dirty="0">
                <a:latin typeface="Arial"/>
                <a:cs typeface="Arial"/>
              </a:rPr>
              <a:t>[</a:t>
            </a:r>
            <a:r>
              <a:rPr lang="en-US" sz="1600" dirty="0" err="1">
                <a:latin typeface="Arial"/>
                <a:cs typeface="Arial"/>
              </a:rPr>
              <a:t>jloc</a:t>
            </a:r>
            <a:r>
              <a:rPr lang="en-US" sz="1600" dirty="0">
                <a:latin typeface="Arial"/>
                <a:cs typeface="Arial"/>
              </a:rPr>
              <a:t>*</a:t>
            </a:r>
            <a:r>
              <a:rPr lang="en-US" sz="1600" dirty="0" err="1">
                <a:latin typeface="Arial"/>
                <a:cs typeface="Arial"/>
              </a:rPr>
              <a:t>blksz+kloc</a:t>
            </a:r>
            <a:r>
              <a:rPr lang="en-US" sz="1600" dirty="0">
                <a:latin typeface="Arial"/>
                <a:cs typeface="Arial"/>
              </a:rPr>
              <a:t>]*</a:t>
            </a:r>
            <a:r>
              <a:rPr lang="en-US" sz="1600" dirty="0" err="1">
                <a:latin typeface="Arial"/>
                <a:cs typeface="Arial"/>
              </a:rPr>
              <a:t>Bwrk</a:t>
            </a:r>
            <a:r>
              <a:rPr lang="en-US" sz="1600" dirty="0">
                <a:latin typeface="Arial"/>
                <a:cs typeface="Arial"/>
              </a:rPr>
              <a:t>[</a:t>
            </a:r>
            <a:r>
              <a:rPr lang="en-US" sz="1600" dirty="0" err="1">
                <a:latin typeface="Arial"/>
                <a:cs typeface="Arial"/>
              </a:rPr>
              <a:t>kloc</a:t>
            </a:r>
            <a:r>
              <a:rPr lang="en-US" sz="1600" dirty="0">
                <a:latin typeface="Arial"/>
                <a:cs typeface="Arial"/>
              </a:rPr>
              <a:t>*</a:t>
            </a:r>
            <a:r>
              <a:rPr lang="en-US" sz="1600" dirty="0" err="1">
                <a:latin typeface="Arial"/>
                <a:cs typeface="Arial"/>
              </a:rPr>
              <a:t>blksz+iloc</a:t>
            </a:r>
            <a:r>
              <a:rPr lang="en-US" sz="1600" dirty="0">
                <a:latin typeface="Arial"/>
                <a:cs typeface="Arial"/>
              </a:rPr>
              <a:t>];</a:t>
            </a:r>
          </a:p>
          <a:p>
            <a:endParaRPr lang="en-US" sz="1600" dirty="0">
              <a:latin typeface="Arial"/>
              <a:cs typeface="Arial"/>
            </a:endParaRPr>
          </a:p>
          <a:p>
            <a:r>
              <a:rPr lang="en-US" sz="1600" dirty="0">
                <a:latin typeface="Arial"/>
                <a:cs typeface="Arial"/>
              </a:rPr>
              <a:t>      barrier(CLK_LOCAL_MEM_FENCE);</a:t>
            </a:r>
          </a:p>
          <a:p>
            <a:r>
              <a:rPr lang="en-US" sz="1600" dirty="0">
                <a:latin typeface="Arial"/>
                <a:cs typeface="Arial"/>
              </a:rPr>
              <a:t>      Abase += </a:t>
            </a:r>
            <a:r>
              <a:rPr lang="en-US" sz="1600" dirty="0" err="1">
                <a:latin typeface="Arial"/>
                <a:cs typeface="Arial"/>
              </a:rPr>
              <a:t>Ainc</a:t>
            </a:r>
            <a:r>
              <a:rPr lang="en-US" sz="1600" dirty="0">
                <a:latin typeface="Arial"/>
                <a:cs typeface="Arial"/>
              </a:rPr>
              <a:t>;       </a:t>
            </a:r>
            <a:r>
              <a:rPr lang="en-US" sz="1600" dirty="0" err="1">
                <a:latin typeface="Arial"/>
                <a:cs typeface="Arial"/>
              </a:rPr>
              <a:t>Bbase</a:t>
            </a:r>
            <a:r>
              <a:rPr lang="en-US" sz="1600" dirty="0">
                <a:latin typeface="Arial"/>
                <a:cs typeface="Arial"/>
              </a:rPr>
              <a:t> += </a:t>
            </a:r>
            <a:r>
              <a:rPr lang="en-US" sz="1600" dirty="0" err="1">
                <a:latin typeface="Arial"/>
                <a:cs typeface="Arial"/>
              </a:rPr>
              <a:t>Binc</a:t>
            </a:r>
            <a:r>
              <a:rPr lang="en-US" sz="1600" dirty="0">
                <a:latin typeface="Arial"/>
                <a:cs typeface="Arial"/>
              </a:rPr>
              <a:t>;</a:t>
            </a:r>
          </a:p>
          <a:p>
            <a:r>
              <a:rPr lang="en-US" sz="1600" dirty="0">
                <a:latin typeface="Arial"/>
                <a:cs typeface="Arial"/>
              </a:rPr>
              <a:t>   }</a:t>
            </a:r>
          </a:p>
          <a:p>
            <a:r>
              <a:rPr lang="en-US" sz="1600" dirty="0">
                <a:latin typeface="Arial"/>
                <a:cs typeface="Arial"/>
              </a:rPr>
              <a:t>   C[j*</a:t>
            </a:r>
            <a:r>
              <a:rPr lang="en-US" sz="1600" dirty="0" err="1">
                <a:latin typeface="Arial"/>
                <a:cs typeface="Arial"/>
              </a:rPr>
              <a:t>N+i</a:t>
            </a:r>
            <a:r>
              <a:rPr lang="en-US" sz="1600" dirty="0">
                <a:latin typeface="Arial"/>
                <a:cs typeface="Arial"/>
              </a:rPr>
              <a:t>] = </a:t>
            </a:r>
            <a:r>
              <a:rPr lang="en-US" sz="1600" dirty="0" err="1">
                <a:latin typeface="Arial"/>
                <a:cs typeface="Arial"/>
              </a:rPr>
              <a:t>Ctmp</a:t>
            </a:r>
            <a:r>
              <a:rPr lang="en-US" sz="1600" dirty="0">
                <a:latin typeface="Arial"/>
                <a:cs typeface="Arial"/>
              </a:rPr>
              <a:t>;</a:t>
            </a:r>
          </a:p>
          <a:p>
            <a:r>
              <a:rPr lang="en-US" sz="1600" dirty="0">
                <a:latin typeface="Arial"/>
                <a:cs typeface="Arial"/>
              </a:rPr>
              <a:t>}</a:t>
            </a:r>
          </a:p>
        </p:txBody>
      </p:sp>
      <p:cxnSp>
        <p:nvCxnSpPr>
          <p:cNvPr id="6" name="Straight Connector 5"/>
          <p:cNvCxnSpPr/>
          <p:nvPr/>
        </p:nvCxnSpPr>
        <p:spPr>
          <a:xfrm>
            <a:off x="3762705" y="662152"/>
            <a:ext cx="20308" cy="5927834"/>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7" name="Rounded Rectangle 6"/>
          <p:cNvSpPr/>
          <p:nvPr/>
        </p:nvSpPr>
        <p:spPr>
          <a:xfrm>
            <a:off x="4056998" y="3363310"/>
            <a:ext cx="4361787" cy="1066801"/>
          </a:xfrm>
          <a:prstGeom prst="roundRect">
            <a:avLst/>
          </a:prstGeom>
          <a:noFill/>
          <a:ln w="349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1870844" y="2553333"/>
            <a:ext cx="2186154" cy="830997"/>
          </a:xfrm>
          <a:prstGeom prst="rect">
            <a:avLst/>
          </a:prstGeom>
          <a:solidFill>
            <a:schemeClr val="bg1"/>
          </a:solidFill>
          <a:ln w="25400">
            <a:solidFill>
              <a:srgbClr val="0070C0"/>
            </a:solidFill>
          </a:ln>
        </p:spPr>
        <p:txBody>
          <a:bodyPr wrap="square" rtlCol="0">
            <a:spAutoFit/>
          </a:bodyPr>
          <a:lstStyle/>
          <a:p>
            <a:pPr fontAlgn="auto">
              <a:spcBef>
                <a:spcPts val="0"/>
              </a:spcBef>
              <a:spcAft>
                <a:spcPts val="0"/>
              </a:spcAft>
            </a:pPr>
            <a:r>
              <a:rPr lang="en-US" sz="1600" dirty="0">
                <a:solidFill>
                  <a:srgbClr val="002060"/>
                </a:solidFill>
                <a:latin typeface="Trebuchet MS"/>
                <a:ea typeface="+mn-ea"/>
              </a:rPr>
              <a:t>Load A and B blocks, wait for all work-items to finish</a:t>
            </a:r>
          </a:p>
        </p:txBody>
      </p:sp>
      <p:sp>
        <p:nvSpPr>
          <p:cNvPr id="9" name="Rounded Rectangle 8"/>
          <p:cNvSpPr/>
          <p:nvPr/>
        </p:nvSpPr>
        <p:spPr>
          <a:xfrm>
            <a:off x="4056998" y="5502165"/>
            <a:ext cx="3541981" cy="646387"/>
          </a:xfrm>
          <a:prstGeom prst="roundRect">
            <a:avLst/>
          </a:prstGeom>
          <a:noFill/>
          <a:ln w="349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5544207" y="6213065"/>
            <a:ext cx="3568261" cy="584775"/>
          </a:xfrm>
          <a:prstGeom prst="rect">
            <a:avLst/>
          </a:prstGeom>
          <a:solidFill>
            <a:schemeClr val="bg1"/>
          </a:solidFill>
          <a:ln w="25400">
            <a:solidFill>
              <a:srgbClr val="0070C0"/>
            </a:solidFill>
          </a:ln>
        </p:spPr>
        <p:txBody>
          <a:bodyPr wrap="square" rtlCol="0">
            <a:spAutoFit/>
          </a:bodyPr>
          <a:lstStyle/>
          <a:p>
            <a:pPr fontAlgn="auto">
              <a:spcBef>
                <a:spcPts val="0"/>
              </a:spcBef>
              <a:spcAft>
                <a:spcPts val="0"/>
              </a:spcAft>
            </a:pPr>
            <a:r>
              <a:rPr lang="en-US" sz="1600" dirty="0">
                <a:solidFill>
                  <a:srgbClr val="002060"/>
                </a:solidFill>
                <a:latin typeface="Trebuchet MS"/>
                <a:ea typeface="+mn-ea"/>
              </a:rPr>
              <a:t>Wait for everyone to finish before going to next iteration of </a:t>
            </a:r>
            <a:r>
              <a:rPr lang="en-US" sz="1600" dirty="0" err="1">
                <a:solidFill>
                  <a:srgbClr val="002060"/>
                </a:solidFill>
                <a:latin typeface="Trebuchet MS"/>
                <a:ea typeface="+mn-ea"/>
              </a:rPr>
              <a:t>Kblk</a:t>
            </a:r>
            <a:r>
              <a:rPr lang="en-US" sz="1600" dirty="0">
                <a:solidFill>
                  <a:srgbClr val="002060"/>
                </a:solidFill>
                <a:latin typeface="Trebuchet MS"/>
                <a:ea typeface="+mn-ea"/>
              </a:rPr>
              <a:t> loop.</a:t>
            </a:r>
          </a:p>
        </p:txBody>
      </p:sp>
      <p:sp>
        <p:nvSpPr>
          <p:cNvPr id="11" name="TextBox 10"/>
          <p:cNvSpPr txBox="1"/>
          <p:nvPr/>
        </p:nvSpPr>
        <p:spPr>
          <a:xfrm>
            <a:off x="6453352" y="104763"/>
            <a:ext cx="2659116" cy="584775"/>
          </a:xfrm>
          <a:prstGeom prst="rect">
            <a:avLst/>
          </a:prstGeom>
          <a:solidFill>
            <a:schemeClr val="bg1"/>
          </a:solidFill>
          <a:ln w="25400">
            <a:solidFill>
              <a:srgbClr val="0070C0"/>
            </a:solidFill>
          </a:ln>
        </p:spPr>
        <p:txBody>
          <a:bodyPr wrap="square" rtlCol="0">
            <a:spAutoFit/>
          </a:bodyPr>
          <a:lstStyle/>
          <a:p>
            <a:pPr fontAlgn="auto">
              <a:spcBef>
                <a:spcPts val="0"/>
              </a:spcBef>
              <a:spcAft>
                <a:spcPts val="0"/>
              </a:spcAft>
            </a:pPr>
            <a:r>
              <a:rPr lang="en-US" sz="1600" dirty="0">
                <a:solidFill>
                  <a:srgbClr val="002060"/>
                </a:solidFill>
                <a:latin typeface="Trebuchet MS"/>
                <a:ea typeface="+mn-ea"/>
              </a:rPr>
              <a:t>It’s getting the indices right that makes this hard</a:t>
            </a:r>
          </a:p>
        </p:txBody>
      </p:sp>
    </p:spTree>
    <p:extLst>
      <p:ext uri="{BB962C8B-B14F-4D97-AF65-F5344CB8AC3E}">
        <p14:creationId xmlns:p14="http://schemas.microsoft.com/office/powerpoint/2010/main" val="791951278"/>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127437" y="898634"/>
            <a:ext cx="3655576" cy="5628289"/>
          </a:xfrm>
        </p:spPr>
        <p:txBody>
          <a:bodyPr>
            <a:noAutofit/>
          </a:bodyPr>
          <a:lstStyle/>
          <a:p>
            <a:pPr marL="0" indent="0">
              <a:buNone/>
            </a:pPr>
            <a:r>
              <a:rPr lang="en-US" sz="1400" dirty="0">
                <a:latin typeface="Arial"/>
                <a:cs typeface="Arial"/>
              </a:rPr>
              <a:t>#define DEVICE CL_DEVICE_TYPE_DEFAULT</a:t>
            </a:r>
          </a:p>
          <a:p>
            <a:pPr marL="0" indent="0">
              <a:buNone/>
            </a:pPr>
            <a:r>
              <a:rPr lang="en-US" sz="1600" dirty="0" err="1">
                <a:latin typeface="Arial"/>
                <a:cs typeface="Arial"/>
              </a:rPr>
              <a:t>int</a:t>
            </a:r>
            <a:r>
              <a:rPr lang="en-US" sz="1600" dirty="0">
                <a:latin typeface="Arial"/>
                <a:cs typeface="Arial"/>
              </a:rPr>
              <a:t> main(void)</a:t>
            </a:r>
          </a:p>
          <a:p>
            <a:pPr marL="0" indent="0">
              <a:buNone/>
            </a:pPr>
            <a:r>
              <a:rPr lang="en-US" sz="1600" dirty="0">
                <a:latin typeface="Arial"/>
                <a:cs typeface="Arial"/>
              </a:rPr>
              <a:t>{  // Declarations (not shown)</a:t>
            </a:r>
          </a:p>
          <a:p>
            <a:pPr marL="0" indent="0">
              <a:buNone/>
            </a:pPr>
            <a:r>
              <a:rPr lang="en-US" sz="1600" dirty="0">
                <a:latin typeface="Arial"/>
                <a:cs typeface="Arial"/>
              </a:rPr>
              <a:t>  size = N * N; </a:t>
            </a:r>
            <a:r>
              <a:rPr lang="en-US" sz="1600" dirty="0" err="1">
                <a:latin typeface="Arial"/>
                <a:cs typeface="Arial"/>
              </a:rPr>
              <a:t>blksz</a:t>
            </a:r>
            <a:r>
              <a:rPr lang="en-US" sz="1600" dirty="0">
                <a:latin typeface="Arial"/>
                <a:cs typeface="Arial"/>
              </a:rPr>
              <a:t> = 16;</a:t>
            </a:r>
          </a:p>
          <a:p>
            <a:pPr marL="0" indent="0">
              <a:buNone/>
            </a:pPr>
            <a:r>
              <a:rPr lang="en-US" sz="1600" dirty="0">
                <a:latin typeface="Arial"/>
                <a:cs typeface="Arial"/>
              </a:rPr>
              <a:t>  </a:t>
            </a:r>
            <a:r>
              <a:rPr lang="en-US" sz="1600" dirty="0" err="1">
                <a:latin typeface="Arial"/>
                <a:cs typeface="Arial"/>
              </a:rPr>
              <a:t>std</a:t>
            </a:r>
            <a:r>
              <a:rPr lang="en-US" sz="1600" dirty="0">
                <a:latin typeface="Arial"/>
                <a:cs typeface="Arial"/>
              </a:rPr>
              <a:t>::vector&lt;float&gt; </a:t>
            </a:r>
            <a:r>
              <a:rPr lang="en-US" sz="1600" dirty="0" err="1">
                <a:latin typeface="Arial"/>
                <a:cs typeface="Arial"/>
              </a:rPr>
              <a:t>h_A</a:t>
            </a:r>
            <a:r>
              <a:rPr lang="en-US" sz="1600" dirty="0">
                <a:latin typeface="Arial"/>
                <a:cs typeface="Arial"/>
              </a:rPr>
              <a:t>(size); </a:t>
            </a:r>
          </a:p>
          <a:p>
            <a:pPr marL="0" indent="0">
              <a:buNone/>
            </a:pPr>
            <a:r>
              <a:rPr lang="en-US" sz="1600" dirty="0">
                <a:latin typeface="Arial"/>
                <a:cs typeface="Arial"/>
              </a:rPr>
              <a:t>  </a:t>
            </a:r>
            <a:r>
              <a:rPr lang="en-US" sz="1600" dirty="0" err="1">
                <a:latin typeface="Arial"/>
                <a:cs typeface="Arial"/>
              </a:rPr>
              <a:t>std</a:t>
            </a:r>
            <a:r>
              <a:rPr lang="en-US" sz="1600" dirty="0">
                <a:latin typeface="Arial"/>
                <a:cs typeface="Arial"/>
              </a:rPr>
              <a:t>::vector&lt;float&gt; </a:t>
            </a:r>
            <a:r>
              <a:rPr lang="en-US" sz="1600" dirty="0" err="1">
                <a:latin typeface="Arial"/>
                <a:cs typeface="Arial"/>
              </a:rPr>
              <a:t>h_B</a:t>
            </a:r>
            <a:r>
              <a:rPr lang="en-US" sz="1600" dirty="0">
                <a:latin typeface="Arial"/>
                <a:cs typeface="Arial"/>
              </a:rPr>
              <a:t>(size); </a:t>
            </a:r>
          </a:p>
          <a:p>
            <a:pPr marL="0" indent="0">
              <a:buNone/>
            </a:pPr>
            <a:r>
              <a:rPr lang="en-US" sz="1600" dirty="0">
                <a:latin typeface="Arial"/>
                <a:cs typeface="Arial"/>
              </a:rPr>
              <a:t>  </a:t>
            </a:r>
            <a:r>
              <a:rPr lang="en-US" sz="1600" dirty="0" err="1">
                <a:latin typeface="Arial"/>
                <a:cs typeface="Arial"/>
              </a:rPr>
              <a:t>std</a:t>
            </a:r>
            <a:r>
              <a:rPr lang="en-US" sz="1600" dirty="0">
                <a:latin typeface="Arial"/>
                <a:cs typeface="Arial"/>
              </a:rPr>
              <a:t>::vector&lt;float&gt; </a:t>
            </a:r>
            <a:r>
              <a:rPr lang="en-US" sz="1600" dirty="0" err="1">
                <a:latin typeface="Arial"/>
                <a:cs typeface="Arial"/>
              </a:rPr>
              <a:t>h_C</a:t>
            </a:r>
            <a:r>
              <a:rPr lang="en-US" sz="1600" dirty="0">
                <a:latin typeface="Arial"/>
                <a:cs typeface="Arial"/>
              </a:rPr>
              <a:t>(size); </a:t>
            </a:r>
          </a:p>
          <a:p>
            <a:pPr marL="0" indent="0">
              <a:buNone/>
            </a:pPr>
            <a:endParaRPr lang="en-US" sz="1600" dirty="0">
              <a:latin typeface="Arial"/>
              <a:cs typeface="Arial"/>
            </a:endParaRPr>
          </a:p>
          <a:p>
            <a:pPr marL="0" indent="0">
              <a:buNone/>
            </a:pPr>
            <a:r>
              <a:rPr lang="en-US" sz="1600" dirty="0">
                <a:latin typeface="Arial"/>
                <a:cs typeface="Arial"/>
              </a:rPr>
              <a:t>  cl::Buffer </a:t>
            </a:r>
            <a:r>
              <a:rPr lang="en-US" sz="1600" dirty="0" err="1">
                <a:latin typeface="Arial"/>
                <a:cs typeface="Arial"/>
              </a:rPr>
              <a:t>d_A</a:t>
            </a:r>
            <a:r>
              <a:rPr lang="en-US" sz="1600" dirty="0">
                <a:latin typeface="Arial"/>
                <a:cs typeface="Arial"/>
              </a:rPr>
              <a:t>, </a:t>
            </a:r>
            <a:r>
              <a:rPr lang="en-US" sz="1600" dirty="0" err="1">
                <a:latin typeface="Arial"/>
                <a:cs typeface="Arial"/>
              </a:rPr>
              <a:t>d_B</a:t>
            </a:r>
            <a:r>
              <a:rPr lang="en-US" sz="1600" dirty="0">
                <a:latin typeface="Arial"/>
                <a:cs typeface="Arial"/>
              </a:rPr>
              <a:t>, </a:t>
            </a:r>
            <a:r>
              <a:rPr lang="en-US" sz="1600" dirty="0" err="1">
                <a:latin typeface="Arial"/>
                <a:cs typeface="Arial"/>
              </a:rPr>
              <a:t>d_C</a:t>
            </a:r>
            <a:r>
              <a:rPr lang="en-US" sz="1600" dirty="0">
                <a:latin typeface="Arial"/>
                <a:cs typeface="Arial"/>
              </a:rPr>
              <a:t>; </a:t>
            </a:r>
          </a:p>
          <a:p>
            <a:pPr marL="0" indent="0">
              <a:buNone/>
            </a:pPr>
            <a:endParaRPr lang="en-US" sz="1600" dirty="0">
              <a:latin typeface="Arial"/>
              <a:cs typeface="Arial"/>
            </a:endParaRPr>
          </a:p>
          <a:p>
            <a:pPr marL="0" indent="0">
              <a:buNone/>
            </a:pPr>
            <a:r>
              <a:rPr lang="en-US" sz="1600" dirty="0">
                <a:latin typeface="Arial"/>
                <a:cs typeface="Arial"/>
              </a:rPr>
              <a:t>  // Initialize matrices and setup</a:t>
            </a:r>
          </a:p>
          <a:p>
            <a:pPr marL="0" indent="0">
              <a:buNone/>
            </a:pPr>
            <a:r>
              <a:rPr lang="en-US" sz="1600" dirty="0">
                <a:latin typeface="Arial"/>
                <a:cs typeface="Arial"/>
              </a:rPr>
              <a:t>  // the problem (not shown)</a:t>
            </a:r>
          </a:p>
          <a:p>
            <a:pPr marL="0" indent="0">
              <a:buNone/>
            </a:pPr>
            <a:endParaRPr lang="en-US" sz="1600" dirty="0">
              <a:latin typeface="Arial"/>
              <a:cs typeface="Arial"/>
            </a:endParaRPr>
          </a:p>
          <a:p>
            <a:pPr marL="0" indent="0">
              <a:buNone/>
            </a:pPr>
            <a:r>
              <a:rPr lang="en-US" sz="1600" dirty="0">
                <a:latin typeface="Arial"/>
                <a:cs typeface="Arial"/>
              </a:rPr>
              <a:t>  cl::Context context(DEVICE);</a:t>
            </a:r>
          </a:p>
          <a:p>
            <a:pPr marL="0" indent="0">
              <a:buNone/>
            </a:pPr>
            <a:r>
              <a:rPr lang="en-US" sz="1600" dirty="0">
                <a:latin typeface="Arial"/>
                <a:cs typeface="Arial"/>
              </a:rPr>
              <a:t>  cl::Program program(context,</a:t>
            </a:r>
            <a:br>
              <a:rPr lang="en-US" sz="1600" dirty="0">
                <a:latin typeface="Arial"/>
                <a:cs typeface="Arial"/>
              </a:rPr>
            </a:br>
            <a:r>
              <a:rPr lang="en-US" sz="1600" dirty="0">
                <a:latin typeface="Arial"/>
                <a:cs typeface="Arial"/>
              </a:rPr>
              <a:t>       </a:t>
            </a:r>
            <a:r>
              <a:rPr lang="en-US" sz="1600" dirty="0" err="1">
                <a:latin typeface="Arial"/>
                <a:cs typeface="Arial"/>
              </a:rPr>
              <a:t>util</a:t>
            </a:r>
            <a:r>
              <a:rPr lang="en-US" sz="1600" dirty="0">
                <a:latin typeface="Arial"/>
                <a:cs typeface="Arial"/>
              </a:rPr>
              <a:t>::</a:t>
            </a:r>
            <a:r>
              <a:rPr lang="en-US" sz="1600" dirty="0" err="1">
                <a:latin typeface="Arial"/>
                <a:cs typeface="Arial"/>
              </a:rPr>
              <a:t>loadProgram</a:t>
            </a:r>
            <a:r>
              <a:rPr lang="en-US" sz="1600" dirty="0">
                <a:latin typeface="Arial"/>
                <a:cs typeface="Arial"/>
              </a:rPr>
              <a:t>("</a:t>
            </a:r>
            <a:r>
              <a:rPr lang="en-US" sz="1600" dirty="0" err="1">
                <a:latin typeface="Arial"/>
                <a:cs typeface="Arial"/>
              </a:rPr>
              <a:t>mmul.cl</a:t>
            </a:r>
            <a:r>
              <a:rPr lang="en-US" sz="1600" dirty="0">
                <a:latin typeface="Arial"/>
                <a:cs typeface="Arial"/>
              </a:rPr>
              <a:t>", </a:t>
            </a:r>
            <a:br>
              <a:rPr lang="en-US" sz="1600" dirty="0">
                <a:latin typeface="Arial"/>
                <a:cs typeface="Arial"/>
              </a:rPr>
            </a:br>
            <a:r>
              <a:rPr lang="en-US" sz="1600" dirty="0">
                <a:latin typeface="Arial"/>
                <a:cs typeface="Arial"/>
              </a:rPr>
              <a:t>          true));</a:t>
            </a:r>
          </a:p>
          <a:p>
            <a:pPr marL="0" indent="0">
              <a:buNone/>
            </a:pPr>
            <a:endParaRPr lang="en-US" sz="1600" dirty="0">
              <a:latin typeface="Arial"/>
              <a:cs typeface="Arial"/>
            </a:endParaRPr>
          </a:p>
          <a:p>
            <a:pPr marL="0" indent="0">
              <a:buNone/>
            </a:pPr>
            <a:r>
              <a:rPr lang="en-US" sz="1600" dirty="0">
                <a:latin typeface="Arial"/>
                <a:cs typeface="Arial"/>
              </a:rPr>
              <a:t>  cl::</a:t>
            </a:r>
            <a:r>
              <a:rPr lang="en-US" sz="1600" dirty="0" err="1">
                <a:latin typeface="Arial"/>
                <a:cs typeface="Arial"/>
              </a:rPr>
              <a:t>CommandQueue</a:t>
            </a:r>
            <a:r>
              <a:rPr lang="en-US" sz="1600" dirty="0">
                <a:latin typeface="Arial"/>
                <a:cs typeface="Arial"/>
              </a:rPr>
              <a:t> queue(context);</a:t>
            </a:r>
          </a:p>
        </p:txBody>
      </p:sp>
      <p:sp>
        <p:nvSpPr>
          <p:cNvPr id="4" name="Content Placeholder 3"/>
          <p:cNvSpPr>
            <a:spLocks noGrp="1"/>
          </p:cNvSpPr>
          <p:nvPr>
            <p:ph sz="half" idx="2"/>
          </p:nvPr>
        </p:nvSpPr>
        <p:spPr>
          <a:xfrm>
            <a:off x="3783013" y="741772"/>
            <a:ext cx="5360987" cy="6020841"/>
          </a:xfrm>
        </p:spPr>
        <p:txBody>
          <a:bodyPr>
            <a:noAutofit/>
          </a:bodyPr>
          <a:lstStyle/>
          <a:p>
            <a:pPr marL="0" indent="0">
              <a:buNone/>
            </a:pPr>
            <a:endParaRPr lang="en-US" sz="1600" dirty="0">
              <a:latin typeface="Arial"/>
              <a:cs typeface="Arial"/>
            </a:endParaRPr>
          </a:p>
          <a:p>
            <a:pPr marL="0" indent="0">
              <a:buNone/>
            </a:pPr>
            <a:r>
              <a:rPr lang="en-US" sz="1600" dirty="0">
                <a:latin typeface="Arial"/>
                <a:cs typeface="Arial"/>
              </a:rPr>
              <a:t>  cl::</a:t>
            </a:r>
            <a:r>
              <a:rPr lang="en-US" sz="1600" dirty="0" err="1">
                <a:latin typeface="Arial"/>
                <a:cs typeface="Arial"/>
              </a:rPr>
              <a:t>KernelFunctor</a:t>
            </a:r>
            <a:br>
              <a:rPr lang="en-US" sz="1600" dirty="0">
                <a:latin typeface="Arial"/>
                <a:cs typeface="Arial"/>
              </a:rPr>
            </a:br>
            <a:r>
              <a:rPr lang="en-US" sz="1600" dirty="0">
                <a:latin typeface="Arial"/>
                <a:cs typeface="Arial"/>
              </a:rPr>
              <a:t>        &lt;</a:t>
            </a:r>
            <a:r>
              <a:rPr lang="en-US" sz="1600" dirty="0" err="1">
                <a:latin typeface="Arial"/>
                <a:cs typeface="Arial"/>
              </a:rPr>
              <a:t>int</a:t>
            </a:r>
            <a:r>
              <a:rPr lang="en-US" sz="1600" dirty="0">
                <a:latin typeface="Arial"/>
                <a:cs typeface="Arial"/>
              </a:rPr>
              <a:t>, cl::Buffer, cl::Buffer, cl::Buffer,</a:t>
            </a:r>
            <a:br>
              <a:rPr lang="en-US" sz="1600" dirty="0">
                <a:latin typeface="Arial"/>
                <a:cs typeface="Arial"/>
              </a:rPr>
            </a:br>
            <a:r>
              <a:rPr lang="en-US" sz="1600" dirty="0">
                <a:latin typeface="Arial"/>
                <a:cs typeface="Arial"/>
              </a:rPr>
              <a:t>   </a:t>
            </a:r>
            <a:r>
              <a:rPr lang="en-GB" sz="1600" b="1" dirty="0">
                <a:solidFill>
                  <a:prstClr val="black"/>
                </a:solidFill>
                <a:latin typeface="Arial"/>
                <a:cs typeface="Arial"/>
              </a:rPr>
              <a:t>      </a:t>
            </a:r>
            <a:r>
              <a:rPr lang="en-GB" sz="1600" dirty="0">
                <a:solidFill>
                  <a:prstClr val="black"/>
                </a:solidFill>
                <a:latin typeface="Arial"/>
                <a:cs typeface="Arial"/>
              </a:rPr>
              <a:t>cl::</a:t>
            </a:r>
            <a:r>
              <a:rPr lang="en-GB" sz="1600" dirty="0" err="1">
                <a:solidFill>
                  <a:prstClr val="black"/>
                </a:solidFill>
                <a:latin typeface="Arial"/>
                <a:cs typeface="Arial"/>
              </a:rPr>
              <a:t>LocalSpaceArg</a:t>
            </a:r>
            <a:r>
              <a:rPr lang="en-GB" sz="1600" dirty="0">
                <a:solidFill>
                  <a:prstClr val="black"/>
                </a:solidFill>
                <a:latin typeface="Arial"/>
                <a:cs typeface="Arial"/>
              </a:rPr>
              <a:t>, </a:t>
            </a:r>
            <a:r>
              <a:rPr lang="en-GB" sz="1600" dirty="0">
                <a:latin typeface="Arial"/>
                <a:cs typeface="Arial"/>
              </a:rPr>
              <a:t>cl::</a:t>
            </a:r>
            <a:r>
              <a:rPr lang="en-GB" sz="1600" dirty="0" err="1">
                <a:latin typeface="Arial"/>
                <a:cs typeface="Arial"/>
              </a:rPr>
              <a:t>LocalSpaceArg</a:t>
            </a:r>
            <a:r>
              <a:rPr lang="en-US" sz="1600" dirty="0">
                <a:latin typeface="Arial"/>
                <a:cs typeface="Arial"/>
              </a:rPr>
              <a:t> &gt; </a:t>
            </a:r>
            <a:br>
              <a:rPr lang="en-US" sz="1600" dirty="0">
                <a:latin typeface="Arial"/>
                <a:cs typeface="Arial"/>
              </a:rPr>
            </a:br>
            <a:r>
              <a:rPr lang="en-US" sz="1600" dirty="0">
                <a:latin typeface="Arial"/>
                <a:cs typeface="Arial"/>
              </a:rPr>
              <a:t>            </a:t>
            </a:r>
            <a:r>
              <a:rPr lang="en-US" sz="1600" dirty="0" err="1">
                <a:latin typeface="Arial"/>
                <a:cs typeface="Arial"/>
              </a:rPr>
              <a:t>mmul</a:t>
            </a:r>
            <a:r>
              <a:rPr lang="en-US" sz="1600" dirty="0">
                <a:latin typeface="Arial"/>
                <a:cs typeface="Arial"/>
              </a:rPr>
              <a:t>(program, "</a:t>
            </a:r>
            <a:r>
              <a:rPr lang="en-US" sz="1600" dirty="0" err="1">
                <a:latin typeface="Arial"/>
                <a:cs typeface="Arial"/>
              </a:rPr>
              <a:t>mmul</a:t>
            </a:r>
            <a:r>
              <a:rPr lang="en-US" sz="1600" dirty="0">
                <a:latin typeface="Arial"/>
                <a:cs typeface="Arial"/>
              </a:rPr>
              <a:t>");</a:t>
            </a:r>
          </a:p>
          <a:p>
            <a:pPr marL="0" indent="0">
              <a:buNone/>
            </a:pPr>
            <a:endParaRPr lang="en-US" sz="1000" dirty="0">
              <a:latin typeface="Arial"/>
              <a:cs typeface="Arial"/>
            </a:endParaRPr>
          </a:p>
          <a:p>
            <a:pPr marL="0" indent="0">
              <a:buNone/>
            </a:pPr>
            <a:r>
              <a:rPr lang="en-US" sz="1600" dirty="0">
                <a:latin typeface="Arial"/>
                <a:cs typeface="Arial"/>
              </a:rPr>
              <a:t>  </a:t>
            </a:r>
            <a:r>
              <a:rPr lang="en-US" sz="1600" dirty="0" err="1">
                <a:latin typeface="Arial"/>
                <a:cs typeface="Arial"/>
              </a:rPr>
              <a:t>d_A</a:t>
            </a:r>
            <a:r>
              <a:rPr lang="en-US" sz="1600" dirty="0">
                <a:latin typeface="Arial"/>
                <a:cs typeface="Arial"/>
              </a:rPr>
              <a:t>   = cl::Buffer(context, begin(</a:t>
            </a:r>
            <a:r>
              <a:rPr lang="en-US" sz="1600" dirty="0" err="1">
                <a:latin typeface="Arial"/>
                <a:cs typeface="Arial"/>
              </a:rPr>
              <a:t>h_A</a:t>
            </a:r>
            <a:r>
              <a:rPr lang="en-US" sz="1600" dirty="0">
                <a:latin typeface="Arial"/>
                <a:cs typeface="Arial"/>
              </a:rPr>
              <a:t>), end(</a:t>
            </a:r>
            <a:r>
              <a:rPr lang="en-US" sz="1600" dirty="0" err="1">
                <a:latin typeface="Arial"/>
                <a:cs typeface="Arial"/>
              </a:rPr>
              <a:t>h_A</a:t>
            </a:r>
            <a:r>
              <a:rPr lang="en-US" sz="1600" dirty="0">
                <a:latin typeface="Arial"/>
                <a:cs typeface="Arial"/>
              </a:rPr>
              <a:t>),true);</a:t>
            </a:r>
          </a:p>
          <a:p>
            <a:pPr marL="0" indent="0">
              <a:buNone/>
            </a:pPr>
            <a:r>
              <a:rPr lang="en-US" sz="1600" dirty="0">
                <a:latin typeface="Arial"/>
                <a:cs typeface="Arial"/>
              </a:rPr>
              <a:t>  </a:t>
            </a:r>
            <a:r>
              <a:rPr lang="en-US" sz="1600" dirty="0" err="1">
                <a:latin typeface="Arial"/>
                <a:cs typeface="Arial"/>
              </a:rPr>
              <a:t>d_B</a:t>
            </a:r>
            <a:r>
              <a:rPr lang="en-US" sz="1600" dirty="0">
                <a:latin typeface="Arial"/>
                <a:cs typeface="Arial"/>
              </a:rPr>
              <a:t>   = cl::Buffer(context, begin(</a:t>
            </a:r>
            <a:r>
              <a:rPr lang="en-US" sz="1600" dirty="0" err="1">
                <a:latin typeface="Arial"/>
                <a:cs typeface="Arial"/>
              </a:rPr>
              <a:t>h_B</a:t>
            </a:r>
            <a:r>
              <a:rPr lang="en-US" sz="1600" dirty="0">
                <a:latin typeface="Arial"/>
                <a:cs typeface="Arial"/>
              </a:rPr>
              <a:t>), end(</a:t>
            </a:r>
            <a:r>
              <a:rPr lang="en-US" sz="1600" dirty="0" err="1">
                <a:latin typeface="Arial"/>
                <a:cs typeface="Arial"/>
              </a:rPr>
              <a:t>h_B</a:t>
            </a:r>
            <a:r>
              <a:rPr lang="en-US" sz="1600" dirty="0">
                <a:latin typeface="Arial"/>
                <a:cs typeface="Arial"/>
              </a:rPr>
              <a:t>),true);</a:t>
            </a:r>
          </a:p>
          <a:p>
            <a:pPr marL="0" indent="0">
              <a:buNone/>
            </a:pPr>
            <a:r>
              <a:rPr lang="en-US" sz="1600" dirty="0">
                <a:latin typeface="Arial"/>
                <a:cs typeface="Arial"/>
              </a:rPr>
              <a:t>  </a:t>
            </a:r>
            <a:r>
              <a:rPr lang="en-US" sz="1600" dirty="0" err="1">
                <a:latin typeface="Arial"/>
                <a:cs typeface="Arial"/>
              </a:rPr>
              <a:t>d_C</a:t>
            </a:r>
            <a:r>
              <a:rPr lang="en-US" sz="1600" dirty="0">
                <a:latin typeface="Arial"/>
                <a:cs typeface="Arial"/>
              </a:rPr>
              <a:t>   = cl::Buffer(context, </a:t>
            </a:r>
            <a:br>
              <a:rPr lang="en-US" sz="1600" dirty="0">
                <a:latin typeface="Arial"/>
                <a:cs typeface="Arial"/>
              </a:rPr>
            </a:br>
            <a:r>
              <a:rPr lang="en-US" sz="1600" dirty="0">
                <a:latin typeface="Arial"/>
                <a:cs typeface="Arial"/>
              </a:rPr>
              <a:t>                  CL_MEM_WRITE_ONLY, </a:t>
            </a:r>
            <a:r>
              <a:rPr lang="en-US" sz="1600" dirty="0" err="1">
                <a:latin typeface="Arial"/>
                <a:cs typeface="Arial"/>
              </a:rPr>
              <a:t>sizeof</a:t>
            </a:r>
            <a:r>
              <a:rPr lang="en-US" sz="1600" dirty="0">
                <a:latin typeface="Arial"/>
                <a:cs typeface="Arial"/>
              </a:rPr>
              <a:t>(float) * size);</a:t>
            </a:r>
          </a:p>
          <a:p>
            <a:pPr marL="0" indent="0">
              <a:buNone/>
            </a:pPr>
            <a:endParaRPr lang="en-US" sz="1000" dirty="0">
              <a:latin typeface="Arial"/>
              <a:cs typeface="Arial"/>
            </a:endParaRPr>
          </a:p>
          <a:p>
            <a:pPr marL="0" indent="0" fontAlgn="auto">
              <a:spcBef>
                <a:spcPts val="0"/>
              </a:spcBef>
              <a:spcAft>
                <a:spcPts val="0"/>
              </a:spcAft>
              <a:buNone/>
            </a:pPr>
            <a:r>
              <a:rPr lang="en-GB" sz="1600" dirty="0">
                <a:latin typeface="Arial"/>
                <a:cs typeface="Arial"/>
              </a:rPr>
              <a:t>  cl::</a:t>
            </a:r>
            <a:r>
              <a:rPr lang="en-GB" sz="1600" dirty="0" err="1">
                <a:latin typeface="Arial"/>
                <a:cs typeface="Arial"/>
              </a:rPr>
              <a:t>LocalSpaceArg</a:t>
            </a:r>
            <a:r>
              <a:rPr lang="en-GB" sz="1600" dirty="0">
                <a:latin typeface="Arial"/>
                <a:cs typeface="Arial"/>
              </a:rPr>
              <a:t> </a:t>
            </a:r>
            <a:r>
              <a:rPr lang="en-GB" sz="1600" dirty="0" err="1">
                <a:latin typeface="Arial"/>
                <a:cs typeface="Arial"/>
              </a:rPr>
              <a:t>Awrk</a:t>
            </a:r>
            <a:r>
              <a:rPr lang="en-GB" sz="1600" dirty="0">
                <a:latin typeface="Arial"/>
                <a:cs typeface="Arial"/>
              </a:rPr>
              <a:t> =</a:t>
            </a:r>
          </a:p>
          <a:p>
            <a:pPr marL="0" indent="0" fontAlgn="auto">
              <a:spcBef>
                <a:spcPts val="0"/>
              </a:spcBef>
              <a:spcAft>
                <a:spcPts val="0"/>
              </a:spcAft>
              <a:buNone/>
            </a:pPr>
            <a:r>
              <a:rPr lang="en-GB" sz="1600" dirty="0">
                <a:latin typeface="Arial"/>
                <a:cs typeface="Arial"/>
              </a:rPr>
              <a:t>                    cl::Local(</a:t>
            </a:r>
            <a:r>
              <a:rPr lang="en-GB" sz="1600" dirty="0" err="1">
                <a:latin typeface="Arial"/>
                <a:cs typeface="Arial"/>
              </a:rPr>
              <a:t>sizeof</a:t>
            </a:r>
            <a:r>
              <a:rPr lang="en-GB" sz="1600" dirty="0">
                <a:latin typeface="Arial"/>
                <a:cs typeface="Arial"/>
              </a:rPr>
              <a:t>(float) * </a:t>
            </a:r>
            <a:r>
              <a:rPr lang="en-US" sz="1600" dirty="0" err="1">
                <a:latin typeface="Arial"/>
                <a:cs typeface="Arial"/>
              </a:rPr>
              <a:t>blksz</a:t>
            </a:r>
            <a:r>
              <a:rPr lang="en-US" sz="1600" dirty="0">
                <a:latin typeface="Arial"/>
                <a:cs typeface="Arial"/>
              </a:rPr>
              <a:t> * </a:t>
            </a:r>
            <a:r>
              <a:rPr lang="en-US" sz="1600" dirty="0" err="1">
                <a:latin typeface="Arial"/>
                <a:cs typeface="Arial"/>
              </a:rPr>
              <a:t>blksz</a:t>
            </a:r>
            <a:r>
              <a:rPr lang="en-GB" sz="1600" dirty="0">
                <a:latin typeface="Arial"/>
                <a:cs typeface="Arial"/>
              </a:rPr>
              <a:t>);</a:t>
            </a:r>
          </a:p>
          <a:p>
            <a:pPr marL="0" indent="0" fontAlgn="auto">
              <a:spcBef>
                <a:spcPts val="0"/>
              </a:spcBef>
              <a:spcAft>
                <a:spcPts val="0"/>
              </a:spcAft>
              <a:buNone/>
            </a:pPr>
            <a:r>
              <a:rPr lang="en-GB" sz="1600" dirty="0">
                <a:latin typeface="Arial"/>
                <a:cs typeface="Arial"/>
              </a:rPr>
              <a:t>  cl::</a:t>
            </a:r>
            <a:r>
              <a:rPr lang="en-GB" sz="1600" dirty="0" err="1">
                <a:latin typeface="Arial"/>
                <a:cs typeface="Arial"/>
              </a:rPr>
              <a:t>LocalSpaceArg</a:t>
            </a:r>
            <a:r>
              <a:rPr lang="en-GB" sz="1600" dirty="0">
                <a:latin typeface="Arial"/>
                <a:cs typeface="Arial"/>
              </a:rPr>
              <a:t> </a:t>
            </a:r>
            <a:r>
              <a:rPr lang="en-GB" sz="1600" dirty="0" err="1">
                <a:latin typeface="Arial"/>
                <a:cs typeface="Arial"/>
              </a:rPr>
              <a:t>Bwrk</a:t>
            </a:r>
            <a:r>
              <a:rPr lang="en-GB" sz="1600" dirty="0">
                <a:latin typeface="Arial"/>
                <a:cs typeface="Arial"/>
              </a:rPr>
              <a:t> =</a:t>
            </a:r>
          </a:p>
          <a:p>
            <a:pPr marL="0" indent="0" fontAlgn="auto">
              <a:spcBef>
                <a:spcPts val="0"/>
              </a:spcBef>
              <a:spcAft>
                <a:spcPts val="0"/>
              </a:spcAft>
              <a:buNone/>
            </a:pPr>
            <a:r>
              <a:rPr lang="en-GB" sz="1600" dirty="0">
                <a:latin typeface="Arial"/>
                <a:cs typeface="Arial"/>
              </a:rPr>
              <a:t>                    cl::Local(</a:t>
            </a:r>
            <a:r>
              <a:rPr lang="en-GB" sz="1600" dirty="0" err="1">
                <a:latin typeface="Arial"/>
                <a:cs typeface="Arial"/>
              </a:rPr>
              <a:t>sizeof</a:t>
            </a:r>
            <a:r>
              <a:rPr lang="en-GB" sz="1600" dirty="0">
                <a:latin typeface="Arial"/>
                <a:cs typeface="Arial"/>
              </a:rPr>
              <a:t>(float) * </a:t>
            </a:r>
            <a:r>
              <a:rPr lang="en-US" sz="1600" dirty="0" err="1">
                <a:latin typeface="Arial"/>
                <a:cs typeface="Arial"/>
              </a:rPr>
              <a:t>blksz</a:t>
            </a:r>
            <a:r>
              <a:rPr lang="en-US" sz="1600" dirty="0">
                <a:latin typeface="Arial"/>
                <a:cs typeface="Arial"/>
              </a:rPr>
              <a:t> * </a:t>
            </a:r>
            <a:r>
              <a:rPr lang="en-US" sz="1600" dirty="0" err="1">
                <a:latin typeface="Arial"/>
                <a:cs typeface="Arial"/>
              </a:rPr>
              <a:t>blksz</a:t>
            </a:r>
            <a:r>
              <a:rPr lang="en-GB" sz="1600" dirty="0">
                <a:latin typeface="Arial"/>
                <a:cs typeface="Arial"/>
              </a:rPr>
              <a:t>);</a:t>
            </a:r>
            <a:endParaRPr lang="en-US" sz="1600" dirty="0">
              <a:latin typeface="Arial"/>
              <a:cs typeface="Arial"/>
            </a:endParaRPr>
          </a:p>
          <a:p>
            <a:pPr marL="0" indent="0">
              <a:buNone/>
            </a:pPr>
            <a:r>
              <a:rPr lang="en-US" sz="1600" dirty="0">
                <a:latin typeface="Arial"/>
                <a:cs typeface="Arial"/>
              </a:rPr>
              <a:t>  </a:t>
            </a:r>
            <a:r>
              <a:rPr lang="en-US" sz="1600" dirty="0" err="1">
                <a:latin typeface="Arial"/>
                <a:cs typeface="Arial"/>
              </a:rPr>
              <a:t>mmul</a:t>
            </a:r>
            <a:r>
              <a:rPr lang="en-US" sz="1600" dirty="0">
                <a:latin typeface="Arial"/>
                <a:cs typeface="Arial"/>
              </a:rPr>
              <a:t>(cl::</a:t>
            </a:r>
            <a:r>
              <a:rPr lang="en-US" sz="1600" dirty="0" err="1">
                <a:latin typeface="Arial"/>
                <a:cs typeface="Arial"/>
              </a:rPr>
              <a:t>EnqueueArgs</a:t>
            </a:r>
            <a:r>
              <a:rPr lang="en-US" sz="1600" dirty="0">
                <a:latin typeface="Arial"/>
                <a:cs typeface="Arial"/>
              </a:rPr>
              <a:t>( queue, </a:t>
            </a:r>
            <a:br>
              <a:rPr lang="en-US" sz="1600" dirty="0">
                <a:latin typeface="Arial"/>
                <a:cs typeface="Arial"/>
              </a:rPr>
            </a:br>
            <a:r>
              <a:rPr lang="en-US" sz="1600" dirty="0">
                <a:latin typeface="Arial"/>
                <a:cs typeface="Arial"/>
              </a:rPr>
              <a:t>                 cl::</a:t>
            </a:r>
            <a:r>
              <a:rPr lang="en-US" sz="1600" dirty="0" err="1">
                <a:latin typeface="Arial"/>
                <a:cs typeface="Arial"/>
              </a:rPr>
              <a:t>NDRange</a:t>
            </a:r>
            <a:r>
              <a:rPr lang="en-US" sz="1600" dirty="0">
                <a:latin typeface="Arial"/>
                <a:cs typeface="Arial"/>
              </a:rPr>
              <a:t>(N,N), cl::</a:t>
            </a:r>
            <a:r>
              <a:rPr lang="en-US" sz="1600" dirty="0" err="1">
                <a:latin typeface="Arial"/>
                <a:cs typeface="Arial"/>
              </a:rPr>
              <a:t>NDRange</a:t>
            </a:r>
            <a:r>
              <a:rPr lang="en-US" sz="1600" dirty="0">
                <a:latin typeface="Arial"/>
                <a:cs typeface="Arial"/>
              </a:rPr>
              <a:t>(</a:t>
            </a:r>
            <a:r>
              <a:rPr lang="en-US" sz="1600" dirty="0" err="1">
                <a:latin typeface="Arial"/>
                <a:cs typeface="Arial"/>
              </a:rPr>
              <a:t>blksz</a:t>
            </a:r>
            <a:r>
              <a:rPr lang="en-US" sz="1600" dirty="0">
                <a:latin typeface="Arial"/>
                <a:cs typeface="Arial"/>
              </a:rPr>
              <a:t>, </a:t>
            </a:r>
            <a:r>
              <a:rPr lang="en-US" sz="1600" dirty="0" err="1">
                <a:latin typeface="Arial"/>
                <a:cs typeface="Arial"/>
              </a:rPr>
              <a:t>blksz</a:t>
            </a:r>
            <a:r>
              <a:rPr lang="en-US" sz="1600" dirty="0">
                <a:latin typeface="Arial"/>
                <a:cs typeface="Arial"/>
              </a:rPr>
              <a:t>)), </a:t>
            </a:r>
            <a:br>
              <a:rPr lang="en-US" sz="1600" dirty="0">
                <a:latin typeface="Arial"/>
                <a:cs typeface="Arial"/>
              </a:rPr>
            </a:br>
            <a:r>
              <a:rPr lang="en-US" sz="1600" dirty="0">
                <a:latin typeface="Arial"/>
                <a:cs typeface="Arial"/>
              </a:rPr>
              <a:t>            N, </a:t>
            </a:r>
            <a:r>
              <a:rPr lang="en-US" sz="1600" dirty="0" err="1">
                <a:latin typeface="Arial"/>
                <a:cs typeface="Arial"/>
              </a:rPr>
              <a:t>d_A</a:t>
            </a:r>
            <a:r>
              <a:rPr lang="en-US" sz="1600" dirty="0">
                <a:latin typeface="Arial"/>
                <a:cs typeface="Arial"/>
              </a:rPr>
              <a:t>,  </a:t>
            </a:r>
            <a:r>
              <a:rPr lang="en-US" sz="1600" dirty="0" err="1">
                <a:latin typeface="Arial"/>
                <a:cs typeface="Arial"/>
              </a:rPr>
              <a:t>d_B</a:t>
            </a:r>
            <a:r>
              <a:rPr lang="en-US" sz="1600" dirty="0">
                <a:latin typeface="Arial"/>
                <a:cs typeface="Arial"/>
              </a:rPr>
              <a:t>,  </a:t>
            </a:r>
            <a:r>
              <a:rPr lang="en-US" sz="1600" dirty="0" err="1">
                <a:latin typeface="Arial"/>
                <a:cs typeface="Arial"/>
              </a:rPr>
              <a:t>d_C</a:t>
            </a:r>
            <a:r>
              <a:rPr lang="en-US" sz="1600" dirty="0">
                <a:latin typeface="Arial"/>
                <a:cs typeface="Arial"/>
              </a:rPr>
              <a:t>, </a:t>
            </a:r>
            <a:r>
              <a:rPr lang="en-US" sz="1600" dirty="0" err="1">
                <a:latin typeface="Arial"/>
                <a:cs typeface="Arial"/>
              </a:rPr>
              <a:t>Awrk</a:t>
            </a:r>
            <a:r>
              <a:rPr lang="en-US" sz="1600" dirty="0">
                <a:latin typeface="Arial"/>
                <a:cs typeface="Arial"/>
              </a:rPr>
              <a:t>, </a:t>
            </a:r>
            <a:r>
              <a:rPr lang="en-US" sz="1600" dirty="0" err="1">
                <a:latin typeface="Arial"/>
                <a:cs typeface="Arial"/>
              </a:rPr>
              <a:t>Bwrk</a:t>
            </a:r>
            <a:r>
              <a:rPr lang="en-US" sz="1600" dirty="0">
                <a:latin typeface="Arial"/>
                <a:cs typeface="Arial"/>
              </a:rPr>
              <a:t>);</a:t>
            </a:r>
          </a:p>
          <a:p>
            <a:pPr marL="0" indent="0">
              <a:buNone/>
            </a:pPr>
            <a:endParaRPr lang="en-US" sz="1000" dirty="0">
              <a:latin typeface="Arial"/>
              <a:cs typeface="Arial"/>
            </a:endParaRPr>
          </a:p>
          <a:p>
            <a:pPr marL="0" indent="0">
              <a:buNone/>
            </a:pPr>
            <a:r>
              <a:rPr lang="en-US" sz="1600" dirty="0">
                <a:latin typeface="Arial"/>
                <a:cs typeface="Arial"/>
              </a:rPr>
              <a:t>  cl::copy(queue, </a:t>
            </a:r>
            <a:r>
              <a:rPr lang="en-US" sz="1600" dirty="0" err="1">
                <a:latin typeface="Arial"/>
                <a:cs typeface="Arial"/>
              </a:rPr>
              <a:t>d_C</a:t>
            </a:r>
            <a:r>
              <a:rPr lang="en-US" sz="1600" dirty="0">
                <a:latin typeface="Arial"/>
                <a:cs typeface="Arial"/>
              </a:rPr>
              <a:t>, begin(</a:t>
            </a:r>
            <a:r>
              <a:rPr lang="en-US" sz="1600" dirty="0" err="1">
                <a:latin typeface="Arial"/>
                <a:cs typeface="Arial"/>
              </a:rPr>
              <a:t>h_C</a:t>
            </a:r>
            <a:r>
              <a:rPr lang="en-US" sz="1600" dirty="0">
                <a:latin typeface="Arial"/>
                <a:cs typeface="Arial"/>
              </a:rPr>
              <a:t>), end(</a:t>
            </a:r>
            <a:r>
              <a:rPr lang="en-US" sz="1600" dirty="0" err="1">
                <a:latin typeface="Arial"/>
                <a:cs typeface="Arial"/>
              </a:rPr>
              <a:t>h_C</a:t>
            </a:r>
            <a:r>
              <a:rPr lang="en-US" sz="1600" dirty="0">
                <a:latin typeface="Arial"/>
                <a:cs typeface="Arial"/>
              </a:rPr>
              <a:t>));</a:t>
            </a:r>
          </a:p>
          <a:p>
            <a:pPr marL="0" indent="0">
              <a:buNone/>
            </a:pPr>
            <a:endParaRPr lang="en-US" sz="1000" dirty="0">
              <a:latin typeface="Arial"/>
              <a:cs typeface="Arial"/>
            </a:endParaRPr>
          </a:p>
          <a:p>
            <a:pPr marL="0" indent="0">
              <a:buNone/>
            </a:pPr>
            <a:r>
              <a:rPr lang="en-US" sz="1600" dirty="0">
                <a:latin typeface="Arial"/>
                <a:cs typeface="Arial"/>
              </a:rPr>
              <a:t>  // Timing and check results (not shown)</a:t>
            </a:r>
          </a:p>
          <a:p>
            <a:pPr marL="0" indent="0">
              <a:buNone/>
            </a:pPr>
            <a:r>
              <a:rPr lang="en-US" sz="1600" dirty="0">
                <a:latin typeface="Arial"/>
                <a:cs typeface="Arial"/>
              </a:rPr>
              <a:t>}</a:t>
            </a:r>
          </a:p>
        </p:txBody>
      </p:sp>
      <p:cxnSp>
        <p:nvCxnSpPr>
          <p:cNvPr id="6" name="Straight Connector 5"/>
          <p:cNvCxnSpPr/>
          <p:nvPr/>
        </p:nvCxnSpPr>
        <p:spPr>
          <a:xfrm>
            <a:off x="3783013" y="961697"/>
            <a:ext cx="0" cy="5580993"/>
          </a:xfrm>
          <a:prstGeom prst="line">
            <a:avLst/>
          </a:prstGeom>
        </p:spPr>
        <p:style>
          <a:lnRef idx="1">
            <a:schemeClr val="accent1"/>
          </a:lnRef>
          <a:fillRef idx="0">
            <a:schemeClr val="accent1"/>
          </a:fillRef>
          <a:effectRef idx="0">
            <a:schemeClr val="accent1"/>
          </a:effectRef>
          <a:fontRef idx="minor">
            <a:schemeClr val="tx1"/>
          </a:fontRef>
        </p:style>
      </p:cxnSp>
      <p:sp>
        <p:nvSpPr>
          <p:cNvPr id="7" name="Title 1"/>
          <p:cNvSpPr>
            <a:spLocks noGrp="1"/>
          </p:cNvSpPr>
          <p:nvPr>
            <p:ph type="title"/>
          </p:nvPr>
        </p:nvSpPr>
        <p:spPr>
          <a:xfrm>
            <a:off x="378373" y="0"/>
            <a:ext cx="8229600" cy="630621"/>
          </a:xfrm>
        </p:spPr>
        <p:txBody>
          <a:bodyPr>
            <a:normAutofit/>
          </a:bodyPr>
          <a:lstStyle/>
          <a:p>
            <a:r>
              <a:rPr lang="en-US" sz="3200" dirty="0"/>
              <a:t>Blocked matrix multiply: Host</a:t>
            </a:r>
          </a:p>
        </p:txBody>
      </p:sp>
      <p:sp>
        <p:nvSpPr>
          <p:cNvPr id="2" name="Slide Number Placeholder 1">
            <a:extLst>
              <a:ext uri="{FF2B5EF4-FFF2-40B4-BE49-F238E27FC236}">
                <a16:creationId xmlns:a16="http://schemas.microsoft.com/office/drawing/2014/main" id="{84B98ED0-DD31-BE41-8EC4-D69EB8A1B32E}"/>
              </a:ext>
            </a:extLst>
          </p:cNvPr>
          <p:cNvSpPr>
            <a:spLocks noGrp="1"/>
          </p:cNvSpPr>
          <p:nvPr>
            <p:ph type="sldNum" sz="quarter" idx="12"/>
          </p:nvPr>
        </p:nvSpPr>
        <p:spPr/>
        <p:txBody>
          <a:bodyPr/>
          <a:lstStyle/>
          <a:p>
            <a:fld id="{10338BC4-165C-45BE-83FF-C9C7D8E962C5}" type="slidenum">
              <a:rPr lang="en-GB" smtClean="0"/>
              <a:pPr/>
              <a:t>147</a:t>
            </a:fld>
            <a:endParaRPr lang="en-GB"/>
          </a:p>
        </p:txBody>
      </p:sp>
    </p:spTree>
    <p:extLst>
      <p:ext uri="{BB962C8B-B14F-4D97-AF65-F5344CB8AC3E}">
        <p14:creationId xmlns:p14="http://schemas.microsoft.com/office/powerpoint/2010/main" val="95482755"/>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127437" y="898634"/>
            <a:ext cx="3655576" cy="5628289"/>
          </a:xfrm>
        </p:spPr>
        <p:txBody>
          <a:bodyPr>
            <a:noAutofit/>
          </a:bodyPr>
          <a:lstStyle/>
          <a:p>
            <a:pPr marL="0" indent="0">
              <a:buNone/>
            </a:pPr>
            <a:r>
              <a:rPr lang="en-US" sz="1400" dirty="0">
                <a:latin typeface="Arial"/>
                <a:cs typeface="Arial"/>
              </a:rPr>
              <a:t>#define DEVICE CL_DEVICE_TYPE_DEFAULT</a:t>
            </a:r>
          </a:p>
          <a:p>
            <a:pPr marL="0" indent="0">
              <a:buNone/>
            </a:pPr>
            <a:r>
              <a:rPr lang="en-US" sz="1600" dirty="0" err="1">
                <a:latin typeface="Arial"/>
                <a:cs typeface="Arial"/>
              </a:rPr>
              <a:t>int</a:t>
            </a:r>
            <a:r>
              <a:rPr lang="en-US" sz="1600" dirty="0">
                <a:latin typeface="Arial"/>
                <a:cs typeface="Arial"/>
              </a:rPr>
              <a:t> main(void)</a:t>
            </a:r>
          </a:p>
          <a:p>
            <a:pPr marL="0" indent="0">
              <a:buNone/>
            </a:pPr>
            <a:r>
              <a:rPr lang="en-US" sz="1600" dirty="0">
                <a:latin typeface="Arial"/>
                <a:cs typeface="Arial"/>
              </a:rPr>
              <a:t>{  // Declarations (not shown)</a:t>
            </a:r>
          </a:p>
          <a:p>
            <a:pPr marL="0" indent="0">
              <a:buNone/>
            </a:pPr>
            <a:r>
              <a:rPr lang="en-US" sz="1600" dirty="0">
                <a:latin typeface="Arial"/>
                <a:cs typeface="Arial"/>
              </a:rPr>
              <a:t>  size = N * N; </a:t>
            </a:r>
            <a:r>
              <a:rPr lang="en-US" sz="1600" dirty="0" err="1">
                <a:latin typeface="Arial"/>
                <a:cs typeface="Arial"/>
              </a:rPr>
              <a:t>blksz</a:t>
            </a:r>
            <a:r>
              <a:rPr lang="en-US" sz="1600" dirty="0">
                <a:latin typeface="Arial"/>
                <a:cs typeface="Arial"/>
              </a:rPr>
              <a:t> = 16;</a:t>
            </a:r>
          </a:p>
          <a:p>
            <a:pPr marL="0" indent="0">
              <a:buNone/>
            </a:pPr>
            <a:r>
              <a:rPr lang="en-US" sz="1600" dirty="0">
                <a:latin typeface="Arial"/>
                <a:cs typeface="Arial"/>
              </a:rPr>
              <a:t>  </a:t>
            </a:r>
            <a:r>
              <a:rPr lang="en-US" sz="1600" dirty="0" err="1">
                <a:latin typeface="Arial"/>
                <a:cs typeface="Arial"/>
              </a:rPr>
              <a:t>std</a:t>
            </a:r>
            <a:r>
              <a:rPr lang="en-US" sz="1600" dirty="0">
                <a:latin typeface="Arial"/>
                <a:cs typeface="Arial"/>
              </a:rPr>
              <a:t>::vector&lt;float&gt; </a:t>
            </a:r>
            <a:r>
              <a:rPr lang="en-US" sz="1600" dirty="0" err="1">
                <a:latin typeface="Arial"/>
                <a:cs typeface="Arial"/>
              </a:rPr>
              <a:t>h_A</a:t>
            </a:r>
            <a:r>
              <a:rPr lang="en-US" sz="1600" dirty="0">
                <a:latin typeface="Arial"/>
                <a:cs typeface="Arial"/>
              </a:rPr>
              <a:t>(size); </a:t>
            </a:r>
          </a:p>
          <a:p>
            <a:pPr marL="0" indent="0">
              <a:buNone/>
            </a:pPr>
            <a:r>
              <a:rPr lang="en-US" sz="1600" dirty="0">
                <a:latin typeface="Arial"/>
                <a:cs typeface="Arial"/>
              </a:rPr>
              <a:t>  </a:t>
            </a:r>
            <a:r>
              <a:rPr lang="en-US" sz="1600" dirty="0" err="1">
                <a:latin typeface="Arial"/>
                <a:cs typeface="Arial"/>
              </a:rPr>
              <a:t>std</a:t>
            </a:r>
            <a:r>
              <a:rPr lang="en-US" sz="1600" dirty="0">
                <a:latin typeface="Arial"/>
                <a:cs typeface="Arial"/>
              </a:rPr>
              <a:t>::vector&lt;float&gt; </a:t>
            </a:r>
            <a:r>
              <a:rPr lang="en-US" sz="1600" dirty="0" err="1">
                <a:latin typeface="Arial"/>
                <a:cs typeface="Arial"/>
              </a:rPr>
              <a:t>h_B</a:t>
            </a:r>
            <a:r>
              <a:rPr lang="en-US" sz="1600" dirty="0">
                <a:latin typeface="Arial"/>
                <a:cs typeface="Arial"/>
              </a:rPr>
              <a:t>(size); </a:t>
            </a:r>
          </a:p>
          <a:p>
            <a:pPr marL="0" indent="0">
              <a:buNone/>
            </a:pPr>
            <a:r>
              <a:rPr lang="en-US" sz="1600" dirty="0">
                <a:latin typeface="Arial"/>
                <a:cs typeface="Arial"/>
              </a:rPr>
              <a:t>  </a:t>
            </a:r>
            <a:r>
              <a:rPr lang="en-US" sz="1600" dirty="0" err="1">
                <a:latin typeface="Arial"/>
                <a:cs typeface="Arial"/>
              </a:rPr>
              <a:t>std</a:t>
            </a:r>
            <a:r>
              <a:rPr lang="en-US" sz="1600" dirty="0">
                <a:latin typeface="Arial"/>
                <a:cs typeface="Arial"/>
              </a:rPr>
              <a:t>::vector&lt;float&gt; </a:t>
            </a:r>
            <a:r>
              <a:rPr lang="en-US" sz="1600" dirty="0" err="1">
                <a:latin typeface="Arial"/>
                <a:cs typeface="Arial"/>
              </a:rPr>
              <a:t>h_C</a:t>
            </a:r>
            <a:r>
              <a:rPr lang="en-US" sz="1600" dirty="0">
                <a:latin typeface="Arial"/>
                <a:cs typeface="Arial"/>
              </a:rPr>
              <a:t>(size); </a:t>
            </a:r>
          </a:p>
          <a:p>
            <a:pPr marL="0" indent="0">
              <a:buNone/>
            </a:pPr>
            <a:endParaRPr lang="en-US" sz="1600" dirty="0">
              <a:latin typeface="Arial"/>
              <a:cs typeface="Arial"/>
            </a:endParaRPr>
          </a:p>
          <a:p>
            <a:pPr marL="0" indent="0">
              <a:buNone/>
            </a:pPr>
            <a:r>
              <a:rPr lang="en-US" sz="1600" dirty="0">
                <a:latin typeface="Arial"/>
                <a:cs typeface="Arial"/>
              </a:rPr>
              <a:t>  cl::Buffer </a:t>
            </a:r>
            <a:r>
              <a:rPr lang="en-US" sz="1600" dirty="0" err="1">
                <a:latin typeface="Arial"/>
                <a:cs typeface="Arial"/>
              </a:rPr>
              <a:t>d_A</a:t>
            </a:r>
            <a:r>
              <a:rPr lang="en-US" sz="1600" dirty="0">
                <a:latin typeface="Arial"/>
                <a:cs typeface="Arial"/>
              </a:rPr>
              <a:t>, </a:t>
            </a:r>
            <a:r>
              <a:rPr lang="en-US" sz="1600" dirty="0" err="1">
                <a:latin typeface="Arial"/>
                <a:cs typeface="Arial"/>
              </a:rPr>
              <a:t>d_B</a:t>
            </a:r>
            <a:r>
              <a:rPr lang="en-US" sz="1600" dirty="0">
                <a:latin typeface="Arial"/>
                <a:cs typeface="Arial"/>
              </a:rPr>
              <a:t>, </a:t>
            </a:r>
            <a:r>
              <a:rPr lang="en-US" sz="1600" dirty="0" err="1">
                <a:latin typeface="Arial"/>
                <a:cs typeface="Arial"/>
              </a:rPr>
              <a:t>d_C</a:t>
            </a:r>
            <a:r>
              <a:rPr lang="en-US" sz="1600" dirty="0">
                <a:latin typeface="Arial"/>
                <a:cs typeface="Arial"/>
              </a:rPr>
              <a:t>; </a:t>
            </a:r>
          </a:p>
          <a:p>
            <a:pPr marL="0" indent="0">
              <a:buNone/>
            </a:pPr>
            <a:endParaRPr lang="en-US" sz="1600" dirty="0">
              <a:latin typeface="Arial"/>
              <a:cs typeface="Arial"/>
            </a:endParaRPr>
          </a:p>
          <a:p>
            <a:pPr marL="0" indent="0">
              <a:buNone/>
            </a:pPr>
            <a:r>
              <a:rPr lang="en-US" sz="1600" dirty="0">
                <a:latin typeface="Arial"/>
                <a:cs typeface="Arial"/>
              </a:rPr>
              <a:t>  // Initialize matrices and setup</a:t>
            </a:r>
          </a:p>
          <a:p>
            <a:pPr marL="0" indent="0">
              <a:buNone/>
            </a:pPr>
            <a:r>
              <a:rPr lang="en-US" sz="1600" dirty="0">
                <a:latin typeface="Arial"/>
                <a:cs typeface="Arial"/>
              </a:rPr>
              <a:t>  // the problem (not shown)</a:t>
            </a:r>
          </a:p>
          <a:p>
            <a:pPr marL="0" indent="0">
              <a:buNone/>
            </a:pPr>
            <a:endParaRPr lang="en-US" sz="1600" dirty="0">
              <a:latin typeface="Arial"/>
              <a:cs typeface="Arial"/>
            </a:endParaRPr>
          </a:p>
          <a:p>
            <a:pPr marL="0" indent="0">
              <a:buNone/>
            </a:pPr>
            <a:r>
              <a:rPr lang="en-US" sz="1600" dirty="0">
                <a:latin typeface="Arial"/>
                <a:cs typeface="Arial"/>
              </a:rPr>
              <a:t>  cl::Context context(DEVICE);</a:t>
            </a:r>
          </a:p>
          <a:p>
            <a:pPr marL="0" indent="0">
              <a:buNone/>
            </a:pPr>
            <a:r>
              <a:rPr lang="en-US" sz="1600" dirty="0">
                <a:latin typeface="Arial"/>
                <a:cs typeface="Arial"/>
              </a:rPr>
              <a:t>  cl::Program program(context,</a:t>
            </a:r>
            <a:br>
              <a:rPr lang="en-US" sz="1600" dirty="0">
                <a:latin typeface="Arial"/>
                <a:cs typeface="Arial"/>
              </a:rPr>
            </a:br>
            <a:r>
              <a:rPr lang="en-US" sz="1600" dirty="0">
                <a:latin typeface="Arial"/>
                <a:cs typeface="Arial"/>
              </a:rPr>
              <a:t>       </a:t>
            </a:r>
            <a:r>
              <a:rPr lang="en-US" sz="1600" dirty="0" err="1">
                <a:latin typeface="Arial"/>
                <a:cs typeface="Arial"/>
              </a:rPr>
              <a:t>util</a:t>
            </a:r>
            <a:r>
              <a:rPr lang="en-US" sz="1600" dirty="0">
                <a:latin typeface="Arial"/>
                <a:cs typeface="Arial"/>
              </a:rPr>
              <a:t>::</a:t>
            </a:r>
            <a:r>
              <a:rPr lang="en-US" sz="1600" dirty="0" err="1">
                <a:latin typeface="Arial"/>
                <a:cs typeface="Arial"/>
              </a:rPr>
              <a:t>loadProgram</a:t>
            </a:r>
            <a:r>
              <a:rPr lang="en-US" sz="1600" dirty="0">
                <a:latin typeface="Arial"/>
                <a:cs typeface="Arial"/>
              </a:rPr>
              <a:t>("</a:t>
            </a:r>
            <a:r>
              <a:rPr lang="en-US" sz="1600" dirty="0" err="1">
                <a:latin typeface="Arial"/>
                <a:cs typeface="Arial"/>
              </a:rPr>
              <a:t>mmul.cl</a:t>
            </a:r>
            <a:r>
              <a:rPr lang="en-US" sz="1600" dirty="0">
                <a:latin typeface="Arial"/>
                <a:cs typeface="Arial"/>
              </a:rPr>
              <a:t>", </a:t>
            </a:r>
            <a:br>
              <a:rPr lang="en-US" sz="1600" dirty="0">
                <a:latin typeface="Arial"/>
                <a:cs typeface="Arial"/>
              </a:rPr>
            </a:br>
            <a:r>
              <a:rPr lang="en-US" sz="1600" dirty="0">
                <a:latin typeface="Arial"/>
                <a:cs typeface="Arial"/>
              </a:rPr>
              <a:t>          true));</a:t>
            </a:r>
          </a:p>
          <a:p>
            <a:pPr marL="0" indent="0">
              <a:buNone/>
            </a:pPr>
            <a:endParaRPr lang="en-US" sz="1600" dirty="0">
              <a:latin typeface="Arial"/>
              <a:cs typeface="Arial"/>
            </a:endParaRPr>
          </a:p>
          <a:p>
            <a:pPr marL="0" indent="0">
              <a:buNone/>
            </a:pPr>
            <a:r>
              <a:rPr lang="en-US" sz="1600" dirty="0">
                <a:latin typeface="Arial"/>
                <a:cs typeface="Arial"/>
              </a:rPr>
              <a:t>  cl::</a:t>
            </a:r>
            <a:r>
              <a:rPr lang="en-US" sz="1600" dirty="0" err="1">
                <a:latin typeface="Arial"/>
                <a:cs typeface="Arial"/>
              </a:rPr>
              <a:t>CommandQueue</a:t>
            </a:r>
            <a:r>
              <a:rPr lang="en-US" sz="1600" dirty="0">
                <a:latin typeface="Arial"/>
                <a:cs typeface="Arial"/>
              </a:rPr>
              <a:t> queue(context);</a:t>
            </a:r>
          </a:p>
        </p:txBody>
      </p:sp>
      <p:sp>
        <p:nvSpPr>
          <p:cNvPr id="4" name="Content Placeholder 3"/>
          <p:cNvSpPr>
            <a:spLocks noGrp="1"/>
          </p:cNvSpPr>
          <p:nvPr>
            <p:ph sz="half" idx="2"/>
          </p:nvPr>
        </p:nvSpPr>
        <p:spPr>
          <a:xfrm>
            <a:off x="3783013" y="741772"/>
            <a:ext cx="5360987" cy="6020841"/>
          </a:xfrm>
        </p:spPr>
        <p:txBody>
          <a:bodyPr>
            <a:noAutofit/>
          </a:bodyPr>
          <a:lstStyle/>
          <a:p>
            <a:pPr marL="0" indent="0">
              <a:buNone/>
            </a:pPr>
            <a:endParaRPr lang="en-US" sz="1600" dirty="0">
              <a:latin typeface="Arial"/>
              <a:cs typeface="Arial"/>
            </a:endParaRPr>
          </a:p>
          <a:p>
            <a:pPr marL="0" indent="0">
              <a:buNone/>
            </a:pPr>
            <a:r>
              <a:rPr lang="en-US" sz="1600" dirty="0">
                <a:latin typeface="Arial"/>
                <a:cs typeface="Arial"/>
              </a:rPr>
              <a:t>  cl::</a:t>
            </a:r>
            <a:r>
              <a:rPr lang="en-US" sz="1600" dirty="0" err="1">
                <a:latin typeface="Arial"/>
                <a:cs typeface="Arial"/>
              </a:rPr>
              <a:t>KernelFunctor</a:t>
            </a:r>
            <a:br>
              <a:rPr lang="en-US" sz="1600" dirty="0">
                <a:latin typeface="Arial"/>
                <a:cs typeface="Arial"/>
              </a:rPr>
            </a:br>
            <a:r>
              <a:rPr lang="en-US" sz="1600" dirty="0">
                <a:latin typeface="Arial"/>
                <a:cs typeface="Arial"/>
              </a:rPr>
              <a:t>        &lt;</a:t>
            </a:r>
            <a:r>
              <a:rPr lang="en-US" sz="1600" dirty="0" err="1">
                <a:latin typeface="Arial"/>
                <a:cs typeface="Arial"/>
              </a:rPr>
              <a:t>int</a:t>
            </a:r>
            <a:r>
              <a:rPr lang="en-US" sz="1600" dirty="0">
                <a:latin typeface="Arial"/>
                <a:cs typeface="Arial"/>
              </a:rPr>
              <a:t>, cl::Buffer, cl::Buffer, cl::Buffer,</a:t>
            </a:r>
            <a:br>
              <a:rPr lang="en-US" sz="1600" dirty="0">
                <a:latin typeface="Arial"/>
                <a:cs typeface="Arial"/>
              </a:rPr>
            </a:br>
            <a:r>
              <a:rPr lang="en-US" sz="1600" dirty="0">
                <a:latin typeface="Arial"/>
                <a:cs typeface="Arial"/>
              </a:rPr>
              <a:t>   </a:t>
            </a:r>
            <a:r>
              <a:rPr lang="en-GB" sz="1600" b="1" dirty="0">
                <a:solidFill>
                  <a:prstClr val="black"/>
                </a:solidFill>
                <a:latin typeface="Arial"/>
                <a:cs typeface="Arial"/>
              </a:rPr>
              <a:t>      </a:t>
            </a:r>
            <a:r>
              <a:rPr lang="en-GB" sz="1600" dirty="0">
                <a:solidFill>
                  <a:prstClr val="black"/>
                </a:solidFill>
                <a:latin typeface="Arial"/>
                <a:cs typeface="Arial"/>
              </a:rPr>
              <a:t>cl::</a:t>
            </a:r>
            <a:r>
              <a:rPr lang="en-GB" sz="1600" dirty="0" err="1">
                <a:solidFill>
                  <a:prstClr val="black"/>
                </a:solidFill>
                <a:latin typeface="Arial"/>
                <a:cs typeface="Arial"/>
              </a:rPr>
              <a:t>LocalSpaceArg</a:t>
            </a:r>
            <a:r>
              <a:rPr lang="en-GB" sz="1600" dirty="0">
                <a:solidFill>
                  <a:prstClr val="black"/>
                </a:solidFill>
                <a:latin typeface="Arial"/>
                <a:cs typeface="Arial"/>
              </a:rPr>
              <a:t>, </a:t>
            </a:r>
            <a:r>
              <a:rPr lang="en-GB" sz="1600" dirty="0">
                <a:latin typeface="Arial"/>
                <a:cs typeface="Arial"/>
              </a:rPr>
              <a:t>cl::</a:t>
            </a:r>
            <a:r>
              <a:rPr lang="en-GB" sz="1600" dirty="0" err="1">
                <a:latin typeface="Arial"/>
                <a:cs typeface="Arial"/>
              </a:rPr>
              <a:t>LocalSpaceArg</a:t>
            </a:r>
            <a:r>
              <a:rPr lang="en-US" sz="1600" dirty="0">
                <a:latin typeface="Arial"/>
                <a:cs typeface="Arial"/>
              </a:rPr>
              <a:t> &gt; </a:t>
            </a:r>
            <a:br>
              <a:rPr lang="en-US" sz="1600" dirty="0">
                <a:latin typeface="Arial"/>
                <a:cs typeface="Arial"/>
              </a:rPr>
            </a:br>
            <a:r>
              <a:rPr lang="en-US" sz="1600" dirty="0">
                <a:latin typeface="Arial"/>
                <a:cs typeface="Arial"/>
              </a:rPr>
              <a:t>            </a:t>
            </a:r>
            <a:r>
              <a:rPr lang="en-US" sz="1600" dirty="0" err="1">
                <a:latin typeface="Arial"/>
                <a:cs typeface="Arial"/>
              </a:rPr>
              <a:t>mmul</a:t>
            </a:r>
            <a:r>
              <a:rPr lang="en-US" sz="1600" dirty="0">
                <a:latin typeface="Arial"/>
                <a:cs typeface="Arial"/>
              </a:rPr>
              <a:t>(program, "</a:t>
            </a:r>
            <a:r>
              <a:rPr lang="en-US" sz="1600" dirty="0" err="1">
                <a:latin typeface="Arial"/>
                <a:cs typeface="Arial"/>
              </a:rPr>
              <a:t>mmul</a:t>
            </a:r>
            <a:r>
              <a:rPr lang="en-US" sz="1600" dirty="0">
                <a:latin typeface="Arial"/>
                <a:cs typeface="Arial"/>
              </a:rPr>
              <a:t>");</a:t>
            </a:r>
          </a:p>
          <a:p>
            <a:pPr marL="0" indent="0">
              <a:buNone/>
            </a:pPr>
            <a:endParaRPr lang="en-US" sz="1000" dirty="0">
              <a:latin typeface="Arial"/>
              <a:cs typeface="Arial"/>
            </a:endParaRPr>
          </a:p>
          <a:p>
            <a:pPr marL="0" indent="0">
              <a:buNone/>
            </a:pPr>
            <a:r>
              <a:rPr lang="en-US" sz="1600" dirty="0">
                <a:latin typeface="Arial"/>
                <a:cs typeface="Arial"/>
              </a:rPr>
              <a:t>  </a:t>
            </a:r>
            <a:r>
              <a:rPr lang="en-US" sz="1600" dirty="0" err="1">
                <a:latin typeface="Arial"/>
                <a:cs typeface="Arial"/>
              </a:rPr>
              <a:t>d_A</a:t>
            </a:r>
            <a:r>
              <a:rPr lang="en-US" sz="1600" dirty="0">
                <a:latin typeface="Arial"/>
                <a:cs typeface="Arial"/>
              </a:rPr>
              <a:t>   = cl::Buffer(context, begin(</a:t>
            </a:r>
            <a:r>
              <a:rPr lang="en-US" sz="1600" dirty="0" err="1">
                <a:latin typeface="Arial"/>
                <a:cs typeface="Arial"/>
              </a:rPr>
              <a:t>h_A</a:t>
            </a:r>
            <a:r>
              <a:rPr lang="en-US" sz="1600" dirty="0">
                <a:latin typeface="Arial"/>
                <a:cs typeface="Arial"/>
              </a:rPr>
              <a:t>), end(</a:t>
            </a:r>
            <a:r>
              <a:rPr lang="en-US" sz="1600" dirty="0" err="1">
                <a:latin typeface="Arial"/>
                <a:cs typeface="Arial"/>
              </a:rPr>
              <a:t>h_A</a:t>
            </a:r>
            <a:r>
              <a:rPr lang="en-US" sz="1600" dirty="0">
                <a:latin typeface="Arial"/>
                <a:cs typeface="Arial"/>
              </a:rPr>
              <a:t>),true);</a:t>
            </a:r>
          </a:p>
          <a:p>
            <a:pPr marL="0" indent="0">
              <a:buNone/>
            </a:pPr>
            <a:r>
              <a:rPr lang="en-US" sz="1600" dirty="0">
                <a:latin typeface="Arial"/>
                <a:cs typeface="Arial"/>
              </a:rPr>
              <a:t>  </a:t>
            </a:r>
            <a:r>
              <a:rPr lang="en-US" sz="1600" dirty="0" err="1">
                <a:latin typeface="Arial"/>
                <a:cs typeface="Arial"/>
              </a:rPr>
              <a:t>d_B</a:t>
            </a:r>
            <a:r>
              <a:rPr lang="en-US" sz="1600" dirty="0">
                <a:latin typeface="Arial"/>
                <a:cs typeface="Arial"/>
              </a:rPr>
              <a:t>   = cl::Buffer(context, begin(</a:t>
            </a:r>
            <a:r>
              <a:rPr lang="en-US" sz="1600" dirty="0" err="1">
                <a:latin typeface="Arial"/>
                <a:cs typeface="Arial"/>
              </a:rPr>
              <a:t>h_B</a:t>
            </a:r>
            <a:r>
              <a:rPr lang="en-US" sz="1600" dirty="0">
                <a:latin typeface="Arial"/>
                <a:cs typeface="Arial"/>
              </a:rPr>
              <a:t>), end(</a:t>
            </a:r>
            <a:r>
              <a:rPr lang="en-US" sz="1600" dirty="0" err="1">
                <a:latin typeface="Arial"/>
                <a:cs typeface="Arial"/>
              </a:rPr>
              <a:t>h_B</a:t>
            </a:r>
            <a:r>
              <a:rPr lang="en-US" sz="1600" dirty="0">
                <a:latin typeface="Arial"/>
                <a:cs typeface="Arial"/>
              </a:rPr>
              <a:t>),true);</a:t>
            </a:r>
          </a:p>
          <a:p>
            <a:pPr marL="0" indent="0">
              <a:buNone/>
            </a:pPr>
            <a:r>
              <a:rPr lang="en-US" sz="1600" dirty="0">
                <a:latin typeface="Arial"/>
                <a:cs typeface="Arial"/>
              </a:rPr>
              <a:t>  </a:t>
            </a:r>
            <a:r>
              <a:rPr lang="en-US" sz="1600" dirty="0" err="1">
                <a:latin typeface="Arial"/>
                <a:cs typeface="Arial"/>
              </a:rPr>
              <a:t>d_C</a:t>
            </a:r>
            <a:r>
              <a:rPr lang="en-US" sz="1600" dirty="0">
                <a:latin typeface="Arial"/>
                <a:cs typeface="Arial"/>
              </a:rPr>
              <a:t>   = cl::Buffer(context, </a:t>
            </a:r>
            <a:br>
              <a:rPr lang="en-US" sz="1600" dirty="0">
                <a:latin typeface="Arial"/>
                <a:cs typeface="Arial"/>
              </a:rPr>
            </a:br>
            <a:r>
              <a:rPr lang="en-US" sz="1600" dirty="0">
                <a:latin typeface="Arial"/>
                <a:cs typeface="Arial"/>
              </a:rPr>
              <a:t>                  CL_MEM_WRITE_ONLY, </a:t>
            </a:r>
            <a:r>
              <a:rPr lang="en-US" sz="1600" dirty="0" err="1">
                <a:latin typeface="Arial"/>
                <a:cs typeface="Arial"/>
              </a:rPr>
              <a:t>sizeof</a:t>
            </a:r>
            <a:r>
              <a:rPr lang="en-US" sz="1600" dirty="0">
                <a:latin typeface="Arial"/>
                <a:cs typeface="Arial"/>
              </a:rPr>
              <a:t>(float) * size);</a:t>
            </a:r>
          </a:p>
          <a:p>
            <a:pPr marL="0" indent="0">
              <a:buNone/>
            </a:pPr>
            <a:endParaRPr lang="en-US" sz="1000" dirty="0">
              <a:latin typeface="Arial"/>
              <a:cs typeface="Arial"/>
            </a:endParaRPr>
          </a:p>
          <a:p>
            <a:pPr marL="0" indent="0" fontAlgn="auto">
              <a:spcBef>
                <a:spcPts val="0"/>
              </a:spcBef>
              <a:spcAft>
                <a:spcPts val="0"/>
              </a:spcAft>
              <a:buNone/>
            </a:pPr>
            <a:r>
              <a:rPr lang="en-GB" sz="1600" dirty="0">
                <a:latin typeface="Arial"/>
                <a:cs typeface="Arial"/>
              </a:rPr>
              <a:t>  cl::</a:t>
            </a:r>
            <a:r>
              <a:rPr lang="en-GB" sz="1600" dirty="0" err="1">
                <a:latin typeface="Arial"/>
                <a:cs typeface="Arial"/>
              </a:rPr>
              <a:t>LocalSpaceArg</a:t>
            </a:r>
            <a:r>
              <a:rPr lang="en-GB" sz="1600" dirty="0">
                <a:latin typeface="Arial"/>
                <a:cs typeface="Arial"/>
              </a:rPr>
              <a:t> </a:t>
            </a:r>
            <a:r>
              <a:rPr lang="en-GB" sz="1600" dirty="0" err="1">
                <a:latin typeface="Arial"/>
                <a:cs typeface="Arial"/>
              </a:rPr>
              <a:t>Awrk</a:t>
            </a:r>
            <a:r>
              <a:rPr lang="en-GB" sz="1600" dirty="0">
                <a:latin typeface="Arial"/>
                <a:cs typeface="Arial"/>
              </a:rPr>
              <a:t> =</a:t>
            </a:r>
          </a:p>
          <a:p>
            <a:pPr marL="0" indent="0" fontAlgn="auto">
              <a:spcBef>
                <a:spcPts val="0"/>
              </a:spcBef>
              <a:spcAft>
                <a:spcPts val="0"/>
              </a:spcAft>
              <a:buNone/>
            </a:pPr>
            <a:r>
              <a:rPr lang="en-GB" sz="1600" dirty="0">
                <a:latin typeface="Arial"/>
                <a:cs typeface="Arial"/>
              </a:rPr>
              <a:t>                    cl::Local(</a:t>
            </a:r>
            <a:r>
              <a:rPr lang="en-GB" sz="1600" dirty="0" err="1">
                <a:latin typeface="Arial"/>
                <a:cs typeface="Arial"/>
              </a:rPr>
              <a:t>sizeof</a:t>
            </a:r>
            <a:r>
              <a:rPr lang="en-GB" sz="1600" dirty="0">
                <a:latin typeface="Arial"/>
                <a:cs typeface="Arial"/>
              </a:rPr>
              <a:t>(float) * </a:t>
            </a:r>
            <a:r>
              <a:rPr lang="en-US" sz="1600" dirty="0" err="1">
                <a:latin typeface="Arial"/>
                <a:cs typeface="Arial"/>
              </a:rPr>
              <a:t>blksz</a:t>
            </a:r>
            <a:r>
              <a:rPr lang="en-US" sz="1600" dirty="0">
                <a:latin typeface="Arial"/>
                <a:cs typeface="Arial"/>
              </a:rPr>
              <a:t> * </a:t>
            </a:r>
            <a:r>
              <a:rPr lang="en-US" sz="1600" dirty="0" err="1">
                <a:latin typeface="Arial"/>
                <a:cs typeface="Arial"/>
              </a:rPr>
              <a:t>blksz</a:t>
            </a:r>
            <a:r>
              <a:rPr lang="en-GB" sz="1600" dirty="0">
                <a:latin typeface="Arial"/>
                <a:cs typeface="Arial"/>
              </a:rPr>
              <a:t>);</a:t>
            </a:r>
          </a:p>
          <a:p>
            <a:pPr marL="0" indent="0" fontAlgn="auto">
              <a:spcBef>
                <a:spcPts val="0"/>
              </a:spcBef>
              <a:spcAft>
                <a:spcPts val="0"/>
              </a:spcAft>
              <a:buNone/>
            </a:pPr>
            <a:r>
              <a:rPr lang="en-GB" sz="1600" dirty="0">
                <a:latin typeface="Arial"/>
                <a:cs typeface="Arial"/>
              </a:rPr>
              <a:t>  cl::</a:t>
            </a:r>
            <a:r>
              <a:rPr lang="en-GB" sz="1600" dirty="0" err="1">
                <a:latin typeface="Arial"/>
                <a:cs typeface="Arial"/>
              </a:rPr>
              <a:t>LocalSpaceArg</a:t>
            </a:r>
            <a:r>
              <a:rPr lang="en-GB" sz="1600" dirty="0">
                <a:latin typeface="Arial"/>
                <a:cs typeface="Arial"/>
              </a:rPr>
              <a:t> </a:t>
            </a:r>
            <a:r>
              <a:rPr lang="en-GB" sz="1600" dirty="0" err="1">
                <a:latin typeface="Arial"/>
                <a:cs typeface="Arial"/>
              </a:rPr>
              <a:t>Bwrk</a:t>
            </a:r>
            <a:r>
              <a:rPr lang="en-GB" sz="1600" dirty="0">
                <a:latin typeface="Arial"/>
                <a:cs typeface="Arial"/>
              </a:rPr>
              <a:t> =</a:t>
            </a:r>
          </a:p>
          <a:p>
            <a:pPr marL="0" indent="0" fontAlgn="auto">
              <a:spcBef>
                <a:spcPts val="0"/>
              </a:spcBef>
              <a:spcAft>
                <a:spcPts val="0"/>
              </a:spcAft>
              <a:buNone/>
            </a:pPr>
            <a:r>
              <a:rPr lang="en-GB" sz="1600" dirty="0">
                <a:latin typeface="Arial"/>
                <a:cs typeface="Arial"/>
              </a:rPr>
              <a:t>                    cl::Local(</a:t>
            </a:r>
            <a:r>
              <a:rPr lang="en-GB" sz="1600" dirty="0" err="1">
                <a:latin typeface="Arial"/>
                <a:cs typeface="Arial"/>
              </a:rPr>
              <a:t>sizeof</a:t>
            </a:r>
            <a:r>
              <a:rPr lang="en-GB" sz="1600" dirty="0">
                <a:latin typeface="Arial"/>
                <a:cs typeface="Arial"/>
              </a:rPr>
              <a:t>(float) * </a:t>
            </a:r>
            <a:r>
              <a:rPr lang="en-US" sz="1600" dirty="0" err="1">
                <a:latin typeface="Arial"/>
                <a:cs typeface="Arial"/>
              </a:rPr>
              <a:t>blksz</a:t>
            </a:r>
            <a:r>
              <a:rPr lang="en-US" sz="1600" dirty="0">
                <a:latin typeface="Arial"/>
                <a:cs typeface="Arial"/>
              </a:rPr>
              <a:t> * </a:t>
            </a:r>
            <a:r>
              <a:rPr lang="en-US" sz="1600" dirty="0" err="1">
                <a:latin typeface="Arial"/>
                <a:cs typeface="Arial"/>
              </a:rPr>
              <a:t>blksz</a:t>
            </a:r>
            <a:r>
              <a:rPr lang="en-GB" sz="1600" dirty="0">
                <a:latin typeface="Arial"/>
                <a:cs typeface="Arial"/>
              </a:rPr>
              <a:t>);</a:t>
            </a:r>
            <a:endParaRPr lang="en-US" sz="1600" dirty="0">
              <a:latin typeface="Arial"/>
              <a:cs typeface="Arial"/>
            </a:endParaRPr>
          </a:p>
          <a:p>
            <a:pPr marL="0" indent="0">
              <a:buNone/>
            </a:pPr>
            <a:r>
              <a:rPr lang="en-US" sz="1600" dirty="0">
                <a:latin typeface="Arial"/>
                <a:cs typeface="Arial"/>
              </a:rPr>
              <a:t>  </a:t>
            </a:r>
            <a:r>
              <a:rPr lang="en-US" sz="1600" dirty="0" err="1">
                <a:latin typeface="Arial"/>
                <a:cs typeface="Arial"/>
              </a:rPr>
              <a:t>mmul</a:t>
            </a:r>
            <a:r>
              <a:rPr lang="en-US" sz="1600" dirty="0">
                <a:latin typeface="Arial"/>
                <a:cs typeface="Arial"/>
              </a:rPr>
              <a:t>(cl::</a:t>
            </a:r>
            <a:r>
              <a:rPr lang="en-US" sz="1600" dirty="0" err="1">
                <a:latin typeface="Arial"/>
                <a:cs typeface="Arial"/>
              </a:rPr>
              <a:t>EnqueueArgs</a:t>
            </a:r>
            <a:r>
              <a:rPr lang="en-US" sz="1600" dirty="0">
                <a:latin typeface="Arial"/>
                <a:cs typeface="Arial"/>
              </a:rPr>
              <a:t>( queue, </a:t>
            </a:r>
            <a:br>
              <a:rPr lang="en-US" sz="1600" dirty="0">
                <a:latin typeface="Arial"/>
                <a:cs typeface="Arial"/>
              </a:rPr>
            </a:br>
            <a:r>
              <a:rPr lang="en-US" sz="1600" dirty="0">
                <a:latin typeface="Arial"/>
                <a:cs typeface="Arial"/>
              </a:rPr>
              <a:t>                 cl::</a:t>
            </a:r>
            <a:r>
              <a:rPr lang="en-US" sz="1600" dirty="0" err="1">
                <a:latin typeface="Arial"/>
                <a:cs typeface="Arial"/>
              </a:rPr>
              <a:t>NDRange</a:t>
            </a:r>
            <a:r>
              <a:rPr lang="en-US" sz="1600" dirty="0">
                <a:latin typeface="Arial"/>
                <a:cs typeface="Arial"/>
              </a:rPr>
              <a:t>(N,N), cl::</a:t>
            </a:r>
            <a:r>
              <a:rPr lang="en-US" sz="1600" dirty="0" err="1">
                <a:latin typeface="Arial"/>
                <a:cs typeface="Arial"/>
              </a:rPr>
              <a:t>NDRange</a:t>
            </a:r>
            <a:r>
              <a:rPr lang="en-US" sz="1600" dirty="0">
                <a:latin typeface="Arial"/>
                <a:cs typeface="Arial"/>
              </a:rPr>
              <a:t>(</a:t>
            </a:r>
            <a:r>
              <a:rPr lang="en-US" sz="1600" dirty="0" err="1">
                <a:latin typeface="Arial"/>
                <a:cs typeface="Arial"/>
              </a:rPr>
              <a:t>blksz</a:t>
            </a:r>
            <a:r>
              <a:rPr lang="en-US" sz="1600" dirty="0">
                <a:latin typeface="Arial"/>
                <a:cs typeface="Arial"/>
              </a:rPr>
              <a:t>, </a:t>
            </a:r>
            <a:r>
              <a:rPr lang="en-US" sz="1600" dirty="0" err="1">
                <a:latin typeface="Arial"/>
                <a:cs typeface="Arial"/>
              </a:rPr>
              <a:t>blksz</a:t>
            </a:r>
            <a:r>
              <a:rPr lang="en-US" sz="1600" dirty="0">
                <a:latin typeface="Arial"/>
                <a:cs typeface="Arial"/>
              </a:rPr>
              <a:t>)), </a:t>
            </a:r>
            <a:br>
              <a:rPr lang="en-US" sz="1600" dirty="0">
                <a:latin typeface="Arial"/>
                <a:cs typeface="Arial"/>
              </a:rPr>
            </a:br>
            <a:r>
              <a:rPr lang="en-US" sz="1600" dirty="0">
                <a:latin typeface="Arial"/>
                <a:cs typeface="Arial"/>
              </a:rPr>
              <a:t>            N, </a:t>
            </a:r>
            <a:r>
              <a:rPr lang="en-US" sz="1600" dirty="0" err="1">
                <a:latin typeface="Arial"/>
                <a:cs typeface="Arial"/>
              </a:rPr>
              <a:t>d_A</a:t>
            </a:r>
            <a:r>
              <a:rPr lang="en-US" sz="1600" dirty="0">
                <a:latin typeface="Arial"/>
                <a:cs typeface="Arial"/>
              </a:rPr>
              <a:t>,  </a:t>
            </a:r>
            <a:r>
              <a:rPr lang="en-US" sz="1600" dirty="0" err="1">
                <a:latin typeface="Arial"/>
                <a:cs typeface="Arial"/>
              </a:rPr>
              <a:t>d_B</a:t>
            </a:r>
            <a:r>
              <a:rPr lang="en-US" sz="1600" dirty="0">
                <a:latin typeface="Arial"/>
                <a:cs typeface="Arial"/>
              </a:rPr>
              <a:t>,  </a:t>
            </a:r>
            <a:r>
              <a:rPr lang="en-US" sz="1600" dirty="0" err="1">
                <a:latin typeface="Arial"/>
                <a:cs typeface="Arial"/>
              </a:rPr>
              <a:t>d_C</a:t>
            </a:r>
            <a:r>
              <a:rPr lang="en-US" sz="1600" dirty="0">
                <a:latin typeface="Arial"/>
                <a:cs typeface="Arial"/>
              </a:rPr>
              <a:t>, </a:t>
            </a:r>
            <a:r>
              <a:rPr lang="en-US" sz="1600" dirty="0" err="1">
                <a:latin typeface="Arial"/>
                <a:cs typeface="Arial"/>
              </a:rPr>
              <a:t>Awrk</a:t>
            </a:r>
            <a:r>
              <a:rPr lang="en-US" sz="1600" dirty="0">
                <a:latin typeface="Arial"/>
                <a:cs typeface="Arial"/>
              </a:rPr>
              <a:t>, </a:t>
            </a:r>
            <a:r>
              <a:rPr lang="en-US" sz="1600" dirty="0" err="1">
                <a:latin typeface="Arial"/>
                <a:cs typeface="Arial"/>
              </a:rPr>
              <a:t>Bwrk</a:t>
            </a:r>
            <a:r>
              <a:rPr lang="en-US" sz="1600" dirty="0">
                <a:latin typeface="Arial"/>
                <a:cs typeface="Arial"/>
              </a:rPr>
              <a:t>);</a:t>
            </a:r>
          </a:p>
          <a:p>
            <a:pPr marL="0" indent="0">
              <a:buNone/>
            </a:pPr>
            <a:endParaRPr lang="en-US" sz="1000" dirty="0">
              <a:latin typeface="Arial"/>
              <a:cs typeface="Arial"/>
            </a:endParaRPr>
          </a:p>
          <a:p>
            <a:pPr marL="0" indent="0">
              <a:buNone/>
            </a:pPr>
            <a:r>
              <a:rPr lang="en-US" sz="1600" dirty="0">
                <a:latin typeface="Arial"/>
                <a:cs typeface="Arial"/>
              </a:rPr>
              <a:t>  cl::copy(queue, </a:t>
            </a:r>
            <a:r>
              <a:rPr lang="en-US" sz="1600" dirty="0" err="1">
                <a:latin typeface="Arial"/>
                <a:cs typeface="Arial"/>
              </a:rPr>
              <a:t>d_C</a:t>
            </a:r>
            <a:r>
              <a:rPr lang="en-US" sz="1600" dirty="0">
                <a:latin typeface="Arial"/>
                <a:cs typeface="Arial"/>
              </a:rPr>
              <a:t>, begin(</a:t>
            </a:r>
            <a:r>
              <a:rPr lang="en-US" sz="1600" dirty="0" err="1">
                <a:latin typeface="Arial"/>
                <a:cs typeface="Arial"/>
              </a:rPr>
              <a:t>h_C</a:t>
            </a:r>
            <a:r>
              <a:rPr lang="en-US" sz="1600" dirty="0">
                <a:latin typeface="Arial"/>
                <a:cs typeface="Arial"/>
              </a:rPr>
              <a:t>), end(</a:t>
            </a:r>
            <a:r>
              <a:rPr lang="en-US" sz="1600" dirty="0" err="1">
                <a:latin typeface="Arial"/>
                <a:cs typeface="Arial"/>
              </a:rPr>
              <a:t>h_C</a:t>
            </a:r>
            <a:r>
              <a:rPr lang="en-US" sz="1600" dirty="0">
                <a:latin typeface="Arial"/>
                <a:cs typeface="Arial"/>
              </a:rPr>
              <a:t>));</a:t>
            </a:r>
          </a:p>
          <a:p>
            <a:pPr marL="0" indent="0">
              <a:buNone/>
            </a:pPr>
            <a:endParaRPr lang="en-US" sz="1000" dirty="0">
              <a:latin typeface="Arial"/>
              <a:cs typeface="Arial"/>
            </a:endParaRPr>
          </a:p>
          <a:p>
            <a:pPr marL="0" indent="0">
              <a:buNone/>
            </a:pPr>
            <a:r>
              <a:rPr lang="en-US" sz="1600" dirty="0">
                <a:latin typeface="Arial"/>
                <a:cs typeface="Arial"/>
              </a:rPr>
              <a:t>  // Timing and check results (not shown)</a:t>
            </a:r>
          </a:p>
          <a:p>
            <a:pPr marL="0" indent="0">
              <a:buNone/>
            </a:pPr>
            <a:r>
              <a:rPr lang="en-US" sz="1600" dirty="0">
                <a:latin typeface="Arial"/>
                <a:cs typeface="Arial"/>
              </a:rPr>
              <a:t>}</a:t>
            </a:r>
          </a:p>
        </p:txBody>
      </p:sp>
      <p:cxnSp>
        <p:nvCxnSpPr>
          <p:cNvPr id="6" name="Straight Connector 5"/>
          <p:cNvCxnSpPr/>
          <p:nvPr/>
        </p:nvCxnSpPr>
        <p:spPr>
          <a:xfrm>
            <a:off x="3783013" y="961697"/>
            <a:ext cx="0" cy="5580993"/>
          </a:xfrm>
          <a:prstGeom prst="line">
            <a:avLst/>
          </a:prstGeom>
        </p:spPr>
        <p:style>
          <a:lnRef idx="1">
            <a:schemeClr val="accent1"/>
          </a:lnRef>
          <a:fillRef idx="0">
            <a:schemeClr val="accent1"/>
          </a:fillRef>
          <a:effectRef idx="0">
            <a:schemeClr val="accent1"/>
          </a:effectRef>
          <a:fontRef idx="minor">
            <a:schemeClr val="tx1"/>
          </a:fontRef>
        </p:style>
      </p:cxnSp>
      <p:sp>
        <p:nvSpPr>
          <p:cNvPr id="7" name="Title 1"/>
          <p:cNvSpPr>
            <a:spLocks noGrp="1"/>
          </p:cNvSpPr>
          <p:nvPr>
            <p:ph type="title"/>
          </p:nvPr>
        </p:nvSpPr>
        <p:spPr>
          <a:xfrm>
            <a:off x="378373" y="0"/>
            <a:ext cx="8229600" cy="630621"/>
          </a:xfrm>
        </p:spPr>
        <p:txBody>
          <a:bodyPr>
            <a:normAutofit/>
          </a:bodyPr>
          <a:lstStyle/>
          <a:p>
            <a:r>
              <a:rPr lang="en-US" sz="3200" dirty="0"/>
              <a:t>Blocked matrix multiply: Host</a:t>
            </a:r>
          </a:p>
        </p:txBody>
      </p:sp>
      <p:sp>
        <p:nvSpPr>
          <p:cNvPr id="8" name="TextBox 7"/>
          <p:cNvSpPr txBox="1"/>
          <p:nvPr/>
        </p:nvSpPr>
        <p:spPr>
          <a:xfrm>
            <a:off x="1115616" y="6309320"/>
            <a:ext cx="7094483" cy="338554"/>
          </a:xfrm>
          <a:prstGeom prst="rect">
            <a:avLst/>
          </a:prstGeom>
          <a:solidFill>
            <a:schemeClr val="bg1"/>
          </a:solidFill>
          <a:ln w="25400">
            <a:solidFill>
              <a:srgbClr val="0070C0"/>
            </a:solidFill>
          </a:ln>
        </p:spPr>
        <p:txBody>
          <a:bodyPr wrap="square" rtlCol="0">
            <a:spAutoFit/>
          </a:bodyPr>
          <a:lstStyle/>
          <a:p>
            <a:pPr fontAlgn="auto">
              <a:spcBef>
                <a:spcPts val="0"/>
              </a:spcBef>
              <a:spcAft>
                <a:spcPts val="0"/>
              </a:spcAft>
            </a:pPr>
            <a:r>
              <a:rPr lang="en-US" sz="1600" dirty="0">
                <a:solidFill>
                  <a:srgbClr val="002060"/>
                </a:solidFill>
                <a:latin typeface="Trebuchet MS"/>
                <a:ea typeface="+mn-ea"/>
              </a:rPr>
              <a:t>One work-item per element of the C matrix organized into 16 by 16 blocks.  </a:t>
            </a:r>
          </a:p>
        </p:txBody>
      </p:sp>
      <p:sp>
        <p:nvSpPr>
          <p:cNvPr id="9" name="Rounded Rectangle 8"/>
          <p:cNvSpPr/>
          <p:nvPr/>
        </p:nvSpPr>
        <p:spPr>
          <a:xfrm>
            <a:off x="4824248" y="4745421"/>
            <a:ext cx="4212248" cy="362607"/>
          </a:xfrm>
          <a:prstGeom prst="roundRect">
            <a:avLst/>
          </a:prstGeom>
          <a:noFill/>
          <a:ln w="349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ounded Rectangle 9"/>
          <p:cNvSpPr/>
          <p:nvPr/>
        </p:nvSpPr>
        <p:spPr>
          <a:xfrm>
            <a:off x="3904592" y="3515711"/>
            <a:ext cx="4483832" cy="1066801"/>
          </a:xfrm>
          <a:prstGeom prst="roundRect">
            <a:avLst/>
          </a:prstGeom>
          <a:noFill/>
          <a:ln w="349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p:cNvSpPr txBox="1"/>
          <p:nvPr/>
        </p:nvSpPr>
        <p:spPr>
          <a:xfrm>
            <a:off x="1255986" y="3515711"/>
            <a:ext cx="2338553" cy="1077218"/>
          </a:xfrm>
          <a:prstGeom prst="rect">
            <a:avLst/>
          </a:prstGeom>
          <a:solidFill>
            <a:schemeClr val="bg1"/>
          </a:solidFill>
          <a:ln w="25400">
            <a:solidFill>
              <a:srgbClr val="0070C0"/>
            </a:solidFill>
          </a:ln>
        </p:spPr>
        <p:txBody>
          <a:bodyPr wrap="square" rtlCol="0">
            <a:spAutoFit/>
          </a:bodyPr>
          <a:lstStyle/>
          <a:p>
            <a:pPr fontAlgn="auto">
              <a:spcBef>
                <a:spcPts val="0"/>
              </a:spcBef>
              <a:spcAft>
                <a:spcPts val="0"/>
              </a:spcAft>
            </a:pPr>
            <a:r>
              <a:rPr lang="en-US" sz="1600" dirty="0">
                <a:solidFill>
                  <a:srgbClr val="002060"/>
                </a:solidFill>
                <a:latin typeface="Trebuchet MS"/>
                <a:ea typeface="+mn-ea"/>
              </a:rPr>
              <a:t>Setup local memory with blocks of A and B (16 by 16) that should fit in local memory.  </a:t>
            </a:r>
          </a:p>
        </p:txBody>
      </p:sp>
      <p:sp>
        <p:nvSpPr>
          <p:cNvPr id="2" name="Slide Number Placeholder 1">
            <a:extLst>
              <a:ext uri="{FF2B5EF4-FFF2-40B4-BE49-F238E27FC236}">
                <a16:creationId xmlns:a16="http://schemas.microsoft.com/office/drawing/2014/main" id="{429057F9-EAD2-B445-8409-28B987721503}"/>
              </a:ext>
            </a:extLst>
          </p:cNvPr>
          <p:cNvSpPr>
            <a:spLocks noGrp="1"/>
          </p:cNvSpPr>
          <p:nvPr>
            <p:ph type="sldNum" sz="quarter" idx="12"/>
          </p:nvPr>
        </p:nvSpPr>
        <p:spPr/>
        <p:txBody>
          <a:bodyPr/>
          <a:lstStyle/>
          <a:p>
            <a:fld id="{10338BC4-165C-45BE-83FF-C9C7D8E962C5}" type="slidenum">
              <a:rPr lang="en-GB" smtClean="0"/>
              <a:pPr/>
              <a:t>148</a:t>
            </a:fld>
            <a:endParaRPr lang="en-GB"/>
          </a:p>
        </p:txBody>
      </p:sp>
    </p:spTree>
    <p:extLst>
      <p:ext uri="{BB962C8B-B14F-4D97-AF65-F5344CB8AC3E}">
        <p14:creationId xmlns:p14="http://schemas.microsoft.com/office/powerpoint/2010/main" val="2384853475"/>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384"/>
            <a:ext cx="8229600" cy="1143000"/>
          </a:xfrm>
        </p:spPr>
        <p:txBody>
          <a:bodyPr>
            <a:normAutofit fontScale="90000"/>
          </a:bodyPr>
          <a:lstStyle/>
          <a:p>
            <a:r>
              <a:rPr lang="en-GB" dirty="0"/>
              <a:t>Matrix multiplication performance</a:t>
            </a:r>
          </a:p>
        </p:txBody>
      </p:sp>
      <p:sp>
        <p:nvSpPr>
          <p:cNvPr id="3" name="Content Placeholder 2"/>
          <p:cNvSpPr>
            <a:spLocks noGrp="1"/>
          </p:cNvSpPr>
          <p:nvPr>
            <p:ph idx="1"/>
          </p:nvPr>
        </p:nvSpPr>
        <p:spPr>
          <a:xfrm>
            <a:off x="181190" y="980728"/>
            <a:ext cx="8784976" cy="820688"/>
          </a:xfrm>
        </p:spPr>
        <p:txBody>
          <a:bodyPr>
            <a:normAutofit/>
          </a:bodyPr>
          <a:lstStyle/>
          <a:p>
            <a:r>
              <a:rPr lang="en-GB" dirty="0"/>
              <a:t>Matrices are stored in global memory.</a:t>
            </a:r>
          </a:p>
        </p:txBody>
      </p:sp>
      <p:graphicFrame>
        <p:nvGraphicFramePr>
          <p:cNvPr id="5" name="Table 4"/>
          <p:cNvGraphicFramePr>
            <a:graphicFrameLocks noGrp="1"/>
          </p:cNvGraphicFramePr>
          <p:nvPr>
            <p:extLst>
              <p:ext uri="{D42A27DB-BD31-4B8C-83A1-F6EECF244321}">
                <p14:modId xmlns:p14="http://schemas.microsoft.com/office/powerpoint/2010/main" val="2800439864"/>
              </p:ext>
            </p:extLst>
          </p:nvPr>
        </p:nvGraphicFramePr>
        <p:xfrm>
          <a:off x="611560" y="1772816"/>
          <a:ext cx="7920879" cy="2956560"/>
        </p:xfrm>
        <a:graphic>
          <a:graphicData uri="http://schemas.openxmlformats.org/drawingml/2006/table">
            <a:tbl>
              <a:tblPr firstRow="1" bandRow="1">
                <a:tableStyleId>{9D7B26C5-4107-4FEC-AEDC-1716B250A1EF}</a:tableStyleId>
              </a:tblPr>
              <a:tblGrid>
                <a:gridCol w="4248472">
                  <a:extLst>
                    <a:ext uri="{9D8B030D-6E8A-4147-A177-3AD203B41FA5}">
                      <a16:colId xmlns:a16="http://schemas.microsoft.com/office/drawing/2014/main" val="20000"/>
                    </a:ext>
                  </a:extLst>
                </a:gridCol>
                <a:gridCol w="1872208">
                  <a:extLst>
                    <a:ext uri="{9D8B030D-6E8A-4147-A177-3AD203B41FA5}">
                      <a16:colId xmlns:a16="http://schemas.microsoft.com/office/drawing/2014/main" val="20001"/>
                    </a:ext>
                  </a:extLst>
                </a:gridCol>
                <a:gridCol w="1800199">
                  <a:extLst>
                    <a:ext uri="{9D8B030D-6E8A-4147-A177-3AD203B41FA5}">
                      <a16:colId xmlns:a16="http://schemas.microsoft.com/office/drawing/2014/main" val="20002"/>
                    </a:ext>
                  </a:extLst>
                </a:gridCol>
              </a:tblGrid>
              <a:tr h="185420">
                <a:tc rowSpan="2">
                  <a:txBody>
                    <a:bodyPr/>
                    <a:lstStyle/>
                    <a:p>
                      <a:r>
                        <a:rPr lang="en-GB" dirty="0"/>
                        <a:t>Case</a:t>
                      </a:r>
                    </a:p>
                  </a:txBody>
                  <a:tcPr/>
                </a:tc>
                <a:tc gridSpan="2">
                  <a:txBody>
                    <a:bodyPr/>
                    <a:lstStyle/>
                    <a:p>
                      <a:pPr algn="ctr"/>
                      <a:r>
                        <a:rPr lang="en-GB" dirty="0"/>
                        <a:t>GFLOP/s</a:t>
                      </a:r>
                    </a:p>
                  </a:txBody>
                  <a:tcPr anchor="ctr">
                    <a:lnB w="12700" cap="flat" cmpd="sng" algn="ctr">
                      <a:noFill/>
                      <a:prstDash val="solid"/>
                      <a:round/>
                      <a:headEnd type="none" w="med" len="med"/>
                      <a:tailEnd type="none" w="med" len="med"/>
                    </a:lnB>
                  </a:tcPr>
                </a:tc>
                <a:tc hMerge="1">
                  <a:txBody>
                    <a:bodyPr/>
                    <a:lstStyle/>
                    <a:p>
                      <a:endParaRPr lang="en-GB" dirty="0"/>
                    </a:p>
                  </a:txBody>
                  <a:tcPr/>
                </a:tc>
                <a:extLst>
                  <a:ext uri="{0D108BD9-81ED-4DB2-BD59-A6C34878D82A}">
                    <a16:rowId xmlns:a16="http://schemas.microsoft.com/office/drawing/2014/main" val="10000"/>
                  </a:ext>
                </a:extLst>
              </a:tr>
              <a:tr h="185420">
                <a:tc vMerge="1">
                  <a:txBody>
                    <a:bodyPr/>
                    <a:lstStyle/>
                    <a:p>
                      <a:endParaRPr lang="en-GB"/>
                    </a:p>
                  </a:txBody>
                  <a:tcPr/>
                </a:tc>
                <a:tc>
                  <a:txBody>
                    <a:bodyPr/>
                    <a:lstStyle/>
                    <a:p>
                      <a:pPr algn="ctr"/>
                      <a:r>
                        <a:rPr lang="en-GB" dirty="0"/>
                        <a:t>CPU</a:t>
                      </a:r>
                    </a:p>
                  </a:txBody>
                  <a:tcPr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GPU</a:t>
                      </a:r>
                    </a:p>
                  </a:txBody>
                  <a:tcPr anchor="ct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70840">
                <a:tc>
                  <a:txBody>
                    <a:bodyPr/>
                    <a:lstStyle/>
                    <a:p>
                      <a:r>
                        <a:rPr lang="en-GB" dirty="0"/>
                        <a:t>Sequential C (not OpenCL)</a:t>
                      </a:r>
                    </a:p>
                  </a:txBody>
                  <a:tcPr>
                    <a:lnB w="12700" cap="flat" cmpd="sng" algn="ctr">
                      <a:solidFill>
                        <a:schemeClr val="tx1"/>
                      </a:solidFill>
                      <a:prstDash val="solid"/>
                      <a:round/>
                      <a:headEnd type="none" w="med" len="med"/>
                      <a:tailEnd type="none" w="med" len="med"/>
                    </a:lnB>
                    <a:noFill/>
                  </a:tcPr>
                </a:tc>
                <a:tc>
                  <a:txBody>
                    <a:bodyPr/>
                    <a:lstStyle/>
                    <a:p>
                      <a:pPr algn="ctr"/>
                      <a:r>
                        <a:rPr lang="en-GB" dirty="0"/>
                        <a:t>0.85</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N/A</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370840">
                <a:tc>
                  <a:txBody>
                    <a:bodyPr/>
                    <a:lstStyle/>
                    <a:p>
                      <a:r>
                        <a:rPr lang="en-GB" dirty="0"/>
                        <a:t>C(</a:t>
                      </a:r>
                      <a:r>
                        <a:rPr lang="en-GB" dirty="0" err="1"/>
                        <a:t>i,j</a:t>
                      </a:r>
                      <a:r>
                        <a:rPr lang="en-GB" dirty="0"/>
                        <a:t>) per work-item, all global</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111.8</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70.3</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70840">
                <a:tc>
                  <a:txBody>
                    <a:bodyPr/>
                    <a:lstStyle/>
                    <a:p>
                      <a:r>
                        <a:rPr lang="en-GB" dirty="0"/>
                        <a:t>C row per work-item, all global</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61.8</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9.1</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370840">
                <a:tc>
                  <a:txBody>
                    <a:bodyPr/>
                    <a:lstStyle/>
                    <a:p>
                      <a:r>
                        <a:rPr lang="en-GB" dirty="0"/>
                        <a:t>C row per work-item, A row private</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9.6</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24.9</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r h="370840">
                <a:tc>
                  <a:txBody>
                    <a:bodyPr/>
                    <a:lstStyle/>
                    <a:p>
                      <a:r>
                        <a:rPr lang="en-GB" dirty="0"/>
                        <a:t>C row per work-item, A private, B local</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12.3</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55.4</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6"/>
                  </a:ext>
                </a:extLst>
              </a:tr>
              <a:tr h="370840">
                <a:tc>
                  <a:txBody>
                    <a:bodyPr/>
                    <a:lstStyle/>
                    <a:p>
                      <a:r>
                        <a:rPr lang="en-GB" dirty="0"/>
                        <a:t>Block oriented approach using local</a:t>
                      </a:r>
                    </a:p>
                  </a:txBody>
                  <a:tcPr>
                    <a:lnT w="12700" cap="flat" cmpd="sng" algn="ctr">
                      <a:solidFill>
                        <a:schemeClr val="tx1"/>
                      </a:solidFill>
                      <a:prstDash val="solid"/>
                      <a:round/>
                      <a:headEnd type="none" w="med" len="med"/>
                      <a:tailEnd type="none" w="med" len="med"/>
                    </a:lnT>
                    <a:noFill/>
                  </a:tcPr>
                </a:tc>
                <a:tc>
                  <a:txBody>
                    <a:bodyPr/>
                    <a:lstStyle/>
                    <a:p>
                      <a:pPr algn="ctr"/>
                      <a:r>
                        <a:rPr lang="en-GB" dirty="0"/>
                        <a:t> 138.0</a:t>
                      </a:r>
                    </a:p>
                  </a:txBody>
                  <a:tcPr anchor="ctr">
                    <a:lnT w="12700" cap="flat" cmpd="sng" algn="ctr">
                      <a:solidFill>
                        <a:schemeClr val="tx1"/>
                      </a:solidFill>
                      <a:prstDash val="solid"/>
                      <a:round/>
                      <a:headEnd type="none" w="med" len="med"/>
                      <a:tailEnd type="none" w="med" len="med"/>
                    </a:lnT>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800" kern="1200" dirty="0">
                          <a:solidFill>
                            <a:schemeClr val="tx1"/>
                          </a:solidFill>
                          <a:effectLst/>
                          <a:latin typeface="+mn-lt"/>
                          <a:ea typeface="+mn-ea"/>
                          <a:cs typeface="+mn-cs"/>
                        </a:rPr>
                        <a:t>1,801.8</a:t>
                      </a:r>
                    </a:p>
                  </a:txBody>
                  <a:tcPr anchor="ct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0007"/>
                  </a:ext>
                </a:extLst>
              </a:tr>
            </a:tbl>
          </a:graphicData>
        </a:graphic>
      </p:graphicFrame>
      <p:sp>
        <p:nvSpPr>
          <p:cNvPr id="7" name="Content Placeholder 7"/>
          <p:cNvSpPr txBox="1">
            <a:spLocks/>
          </p:cNvSpPr>
          <p:nvPr/>
        </p:nvSpPr>
        <p:spPr>
          <a:xfrm>
            <a:off x="107504" y="6453336"/>
            <a:ext cx="4861484" cy="51835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1200" dirty="0"/>
              <a:t>Third party names are the property of their owners.</a:t>
            </a:r>
          </a:p>
        </p:txBody>
      </p:sp>
      <p:sp>
        <p:nvSpPr>
          <p:cNvPr id="8" name="TextBox 7"/>
          <p:cNvSpPr txBox="1"/>
          <p:nvPr/>
        </p:nvSpPr>
        <p:spPr>
          <a:xfrm>
            <a:off x="3900115" y="6338937"/>
            <a:ext cx="5219510" cy="461665"/>
          </a:xfrm>
          <a:prstGeom prst="rect">
            <a:avLst/>
          </a:prstGeom>
          <a:noFill/>
        </p:spPr>
        <p:txBody>
          <a:bodyPr wrap="square" rtlCol="0">
            <a:spAutoFit/>
          </a:bodyPr>
          <a:lstStyle/>
          <a:p>
            <a:r>
              <a:rPr lang="en-GB" sz="1200" dirty="0">
                <a:solidFill>
                  <a:srgbClr val="002060"/>
                </a:solidFill>
              </a:rPr>
              <a:t>These  are not official benchmark results.  You may observe completely different results should you run these tests on your own system.</a:t>
            </a:r>
          </a:p>
        </p:txBody>
      </p:sp>
      <p:sp>
        <p:nvSpPr>
          <p:cNvPr id="4" name="TextBox 3"/>
          <p:cNvSpPr txBox="1"/>
          <p:nvPr/>
        </p:nvSpPr>
        <p:spPr>
          <a:xfrm>
            <a:off x="4211960" y="5108991"/>
            <a:ext cx="4886565" cy="646331"/>
          </a:xfrm>
          <a:prstGeom prst="rect">
            <a:avLst/>
          </a:prstGeom>
          <a:noFill/>
        </p:spPr>
        <p:txBody>
          <a:bodyPr wrap="square" rtlCol="0">
            <a:spAutoFit/>
          </a:bodyPr>
          <a:lstStyle/>
          <a:p>
            <a:r>
              <a:rPr lang="en-US" dirty="0"/>
              <a:t>P100</a:t>
            </a:r>
            <a:r>
              <a:rPr lang="en-US" sz="1800" dirty="0"/>
              <a:t> peak is ~8.5 TFLOP/s single precision.</a:t>
            </a:r>
          </a:p>
          <a:p>
            <a:r>
              <a:rPr lang="en-US" dirty="0"/>
              <a:t>E5-2695 peak is ~1.2 TFLOP/s </a:t>
            </a:r>
            <a:r>
              <a:rPr lang="en-US" dirty="0" err="1"/>
              <a:t>s.p</a:t>
            </a:r>
            <a:r>
              <a:rPr lang="en-US" dirty="0"/>
              <a:t>.</a:t>
            </a:r>
            <a:endParaRPr lang="en-US" sz="1800" dirty="0"/>
          </a:p>
        </p:txBody>
      </p:sp>
      <p:sp>
        <p:nvSpPr>
          <p:cNvPr id="9" name="TextBox 8">
            <a:extLst>
              <a:ext uri="{FF2B5EF4-FFF2-40B4-BE49-F238E27FC236}">
                <a16:creationId xmlns:a16="http://schemas.microsoft.com/office/drawing/2014/main" id="{12225C11-D9A8-7243-8FD1-746A4537A4CE}"/>
              </a:ext>
            </a:extLst>
          </p:cNvPr>
          <p:cNvSpPr txBox="1"/>
          <p:nvPr/>
        </p:nvSpPr>
        <p:spPr>
          <a:xfrm>
            <a:off x="73134" y="5108991"/>
            <a:ext cx="3850794" cy="1200329"/>
          </a:xfrm>
          <a:prstGeom prst="rect">
            <a:avLst/>
          </a:prstGeom>
          <a:noFill/>
        </p:spPr>
        <p:txBody>
          <a:bodyPr wrap="square" rtlCol="0">
            <a:spAutoFit/>
          </a:bodyPr>
          <a:lstStyle/>
          <a:p>
            <a:r>
              <a:rPr lang="en-GB" dirty="0"/>
              <a:t>Device is NVIDIA® Tesla® P100 GPU with 56 compute units, 3,584 PEs</a:t>
            </a:r>
          </a:p>
          <a:p>
            <a:r>
              <a:rPr lang="en-GB" dirty="0"/>
              <a:t>Device is 2x Intel® Xeon® CPU, E5-2695 v4 @ 2.1GHz</a:t>
            </a:r>
          </a:p>
        </p:txBody>
      </p:sp>
      <p:sp>
        <p:nvSpPr>
          <p:cNvPr id="11" name="TextBox 10">
            <a:extLst>
              <a:ext uri="{FF2B5EF4-FFF2-40B4-BE49-F238E27FC236}">
                <a16:creationId xmlns:a16="http://schemas.microsoft.com/office/drawing/2014/main" id="{C732144B-904A-164C-8B93-3B653150873B}"/>
              </a:ext>
            </a:extLst>
          </p:cNvPr>
          <p:cNvSpPr txBox="1"/>
          <p:nvPr/>
        </p:nvSpPr>
        <p:spPr>
          <a:xfrm>
            <a:off x="5042300" y="4724851"/>
            <a:ext cx="1702710" cy="369332"/>
          </a:xfrm>
          <a:prstGeom prst="rect">
            <a:avLst/>
          </a:prstGeom>
          <a:noFill/>
        </p:spPr>
        <p:txBody>
          <a:bodyPr wrap="none" rtlCol="0">
            <a:spAutoFit/>
          </a:bodyPr>
          <a:lstStyle/>
          <a:p>
            <a:r>
              <a:rPr lang="en-GB" b="1" dirty="0">
                <a:solidFill>
                  <a:srgbClr val="FF0000"/>
                </a:solidFill>
              </a:rPr>
              <a:t>11.5% of peak</a:t>
            </a:r>
          </a:p>
        </p:txBody>
      </p:sp>
      <p:sp>
        <p:nvSpPr>
          <p:cNvPr id="12" name="TextBox 11">
            <a:extLst>
              <a:ext uri="{FF2B5EF4-FFF2-40B4-BE49-F238E27FC236}">
                <a16:creationId xmlns:a16="http://schemas.microsoft.com/office/drawing/2014/main" id="{5713221D-57C5-6744-913D-9E094B21AECB}"/>
              </a:ext>
            </a:extLst>
          </p:cNvPr>
          <p:cNvSpPr txBox="1"/>
          <p:nvPr/>
        </p:nvSpPr>
        <p:spPr>
          <a:xfrm>
            <a:off x="6799986" y="4734517"/>
            <a:ext cx="1702710" cy="369332"/>
          </a:xfrm>
          <a:prstGeom prst="rect">
            <a:avLst/>
          </a:prstGeom>
          <a:noFill/>
        </p:spPr>
        <p:txBody>
          <a:bodyPr wrap="none" rtlCol="0">
            <a:spAutoFit/>
          </a:bodyPr>
          <a:lstStyle/>
          <a:p>
            <a:r>
              <a:rPr lang="en-GB" b="1" dirty="0">
                <a:solidFill>
                  <a:srgbClr val="FF0000"/>
                </a:solidFill>
              </a:rPr>
              <a:t>21.2% of peak</a:t>
            </a:r>
          </a:p>
        </p:txBody>
      </p:sp>
      <p:sp>
        <p:nvSpPr>
          <p:cNvPr id="6" name="Slide Number Placeholder 5">
            <a:extLst>
              <a:ext uri="{FF2B5EF4-FFF2-40B4-BE49-F238E27FC236}">
                <a16:creationId xmlns:a16="http://schemas.microsoft.com/office/drawing/2014/main" id="{67BA13B0-87AA-E548-926E-C65F91027908}"/>
              </a:ext>
            </a:extLst>
          </p:cNvPr>
          <p:cNvSpPr>
            <a:spLocks noGrp="1"/>
          </p:cNvSpPr>
          <p:nvPr>
            <p:ph type="sldNum" sz="quarter" idx="12"/>
          </p:nvPr>
        </p:nvSpPr>
        <p:spPr>
          <a:xfrm>
            <a:off x="6553200" y="6093296"/>
            <a:ext cx="2133600" cy="365125"/>
          </a:xfrm>
        </p:spPr>
        <p:txBody>
          <a:bodyPr/>
          <a:lstStyle/>
          <a:p>
            <a:fld id="{10338BC4-165C-45BE-83FF-C9C7D8E962C5}" type="slidenum">
              <a:rPr lang="en-GB" smtClean="0"/>
              <a:pPr/>
              <a:t>149</a:t>
            </a:fld>
            <a:endParaRPr lang="en-GB" dirty="0"/>
          </a:p>
        </p:txBody>
      </p:sp>
    </p:spTree>
    <p:extLst>
      <p:ext uri="{BB962C8B-B14F-4D97-AF65-F5344CB8AC3E}">
        <p14:creationId xmlns:p14="http://schemas.microsoft.com/office/powerpoint/2010/main" val="2230097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dissolve">
                                      <p:cBhvr>
                                        <p:cTn id="12" dur="500"/>
                                        <p:tgtEl>
                                          <p:spTgt spid="12"/>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dissolve">
                                      <p:cBhvr>
                                        <p:cTn id="1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1" grpId="0"/>
      <p:bldP spid="12" grpId="0"/>
    </p:bld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Setting up with Intel CPU</a:t>
            </a:r>
          </a:p>
        </p:txBody>
      </p:sp>
      <p:sp>
        <p:nvSpPr>
          <p:cNvPr id="3" name="Content Placeholder 2"/>
          <p:cNvSpPr>
            <a:spLocks noGrp="1"/>
          </p:cNvSpPr>
          <p:nvPr>
            <p:ph idx="1"/>
          </p:nvPr>
        </p:nvSpPr>
        <p:spPr>
          <a:xfrm>
            <a:off x="179512" y="1600200"/>
            <a:ext cx="8784976" cy="5069160"/>
          </a:xfrm>
        </p:spPr>
        <p:txBody>
          <a:bodyPr>
            <a:normAutofit fontScale="85000" lnSpcReduction="20000"/>
          </a:bodyPr>
          <a:lstStyle/>
          <a:p>
            <a:r>
              <a:rPr lang="en-GB" dirty="0"/>
              <a:t>NB: requires an Intel® Xeon™ processor on Linux</a:t>
            </a:r>
          </a:p>
          <a:p>
            <a:r>
              <a:rPr lang="en-GB" dirty="0"/>
              <a:t>Download the Xeon Linux SDK from the Intel website</a:t>
            </a:r>
          </a:p>
          <a:p>
            <a:r>
              <a:rPr lang="en-GB" dirty="0"/>
              <a:t>Extract the download</a:t>
            </a:r>
          </a:p>
          <a:p>
            <a:pPr lvl="1"/>
            <a:r>
              <a:rPr lang="en-GB" b="1" dirty="0">
                <a:solidFill>
                  <a:schemeClr val="accent6">
                    <a:lumMod val="75000"/>
                  </a:schemeClr>
                </a:solidFill>
                <a:latin typeface="Courier New Bold"/>
                <a:cs typeface="Courier New Bold"/>
              </a:rPr>
              <a:t>tar -</a:t>
            </a:r>
            <a:r>
              <a:rPr lang="en-GB" b="1" dirty="0" err="1">
                <a:solidFill>
                  <a:schemeClr val="accent6">
                    <a:lumMod val="75000"/>
                  </a:schemeClr>
                </a:solidFill>
                <a:latin typeface="Courier New Bold"/>
                <a:cs typeface="Courier New Bold"/>
              </a:rPr>
              <a:t>zxf</a:t>
            </a:r>
            <a:r>
              <a:rPr lang="en-GB" b="1" dirty="0">
                <a:solidFill>
                  <a:schemeClr val="accent6">
                    <a:lumMod val="75000"/>
                  </a:schemeClr>
                </a:solidFill>
                <a:latin typeface="Courier New Bold"/>
                <a:cs typeface="Courier New Bold"/>
              </a:rPr>
              <a:t> </a:t>
            </a:r>
            <a:r>
              <a:rPr lang="en-GB" b="1" dirty="0" err="1">
                <a:solidFill>
                  <a:schemeClr val="accent6">
                    <a:lumMod val="75000"/>
                  </a:schemeClr>
                </a:solidFill>
                <a:latin typeface="Courier New Bold"/>
                <a:cs typeface="Courier New Bold"/>
              </a:rPr>
              <a:t>download.tar.gz</a:t>
            </a:r>
            <a:endParaRPr lang="en-GB" b="1" dirty="0">
              <a:solidFill>
                <a:schemeClr val="accent6">
                  <a:lumMod val="75000"/>
                </a:schemeClr>
              </a:solidFill>
              <a:latin typeface="Courier New Bold"/>
              <a:cs typeface="Courier New Bold"/>
            </a:endParaRPr>
          </a:p>
          <a:p>
            <a:r>
              <a:rPr lang="en-GB" dirty="0"/>
              <a:t>Install some </a:t>
            </a:r>
            <a:r>
              <a:rPr lang="en-GB" dirty="0" err="1"/>
              <a:t>dependancies</a:t>
            </a:r>
            <a:endParaRPr lang="en-GB" dirty="0"/>
          </a:p>
          <a:p>
            <a:pPr lvl="1"/>
            <a:r>
              <a:rPr lang="en-GB" b="1" dirty="0" err="1">
                <a:solidFill>
                  <a:schemeClr val="accent6">
                    <a:lumMod val="75000"/>
                  </a:schemeClr>
                </a:solidFill>
                <a:latin typeface="Courier New Bold"/>
                <a:cs typeface="Courier New Bold"/>
              </a:rPr>
              <a:t>sudo</a:t>
            </a:r>
            <a:r>
              <a:rPr lang="en-GB" b="1" dirty="0">
                <a:solidFill>
                  <a:schemeClr val="accent6">
                    <a:lumMod val="75000"/>
                  </a:schemeClr>
                </a:solidFill>
                <a:latin typeface="Courier New Bold"/>
                <a:cs typeface="Courier New Bold"/>
              </a:rPr>
              <a:t> apt-get install rpm alien libnuma1</a:t>
            </a:r>
          </a:p>
          <a:p>
            <a:r>
              <a:rPr lang="en-GB" dirty="0"/>
              <a:t>Install them using alien</a:t>
            </a:r>
          </a:p>
          <a:p>
            <a:pPr lvl="1"/>
            <a:r>
              <a:rPr lang="en-GB" b="1" dirty="0" err="1">
                <a:solidFill>
                  <a:schemeClr val="accent6">
                    <a:lumMod val="75000"/>
                  </a:schemeClr>
                </a:solidFill>
                <a:latin typeface="Courier New Bold"/>
                <a:cs typeface="Courier New Bold"/>
              </a:rPr>
              <a:t>sudo</a:t>
            </a:r>
            <a:r>
              <a:rPr lang="en-GB" b="1" dirty="0">
                <a:solidFill>
                  <a:schemeClr val="accent6">
                    <a:lumMod val="75000"/>
                  </a:schemeClr>
                </a:solidFill>
                <a:latin typeface="Courier New Bold"/>
                <a:cs typeface="Courier New Bold"/>
              </a:rPr>
              <a:t> alien –</a:t>
            </a:r>
            <a:r>
              <a:rPr lang="en-GB" b="1" dirty="0" err="1">
                <a:solidFill>
                  <a:schemeClr val="accent6">
                    <a:lumMod val="75000"/>
                  </a:schemeClr>
                </a:solidFill>
                <a:latin typeface="Courier New Bold"/>
                <a:cs typeface="Courier New Bold"/>
              </a:rPr>
              <a:t>i</a:t>
            </a:r>
            <a:r>
              <a:rPr lang="en-GB" b="1" dirty="0">
                <a:solidFill>
                  <a:schemeClr val="accent6">
                    <a:lumMod val="75000"/>
                  </a:schemeClr>
                </a:solidFill>
                <a:latin typeface="Courier New Bold"/>
                <a:cs typeface="Courier New Bold"/>
              </a:rPr>
              <a:t> *base*.rpm *</a:t>
            </a:r>
            <a:r>
              <a:rPr lang="en-GB" b="1" dirty="0" err="1">
                <a:solidFill>
                  <a:schemeClr val="accent6">
                    <a:lumMod val="75000"/>
                  </a:schemeClr>
                </a:solidFill>
                <a:latin typeface="Courier New Bold"/>
                <a:cs typeface="Courier New Bold"/>
              </a:rPr>
              <a:t>intel-cpu</a:t>
            </a:r>
            <a:r>
              <a:rPr lang="en-GB" b="1" dirty="0">
                <a:solidFill>
                  <a:schemeClr val="accent6">
                    <a:lumMod val="75000"/>
                  </a:schemeClr>
                </a:solidFill>
                <a:latin typeface="Courier New Bold"/>
                <a:cs typeface="Courier New Bold"/>
              </a:rPr>
              <a:t>*.rpm *</a:t>
            </a:r>
            <a:r>
              <a:rPr lang="en-GB" b="1" dirty="0" err="1">
                <a:solidFill>
                  <a:schemeClr val="accent6">
                    <a:lumMod val="75000"/>
                  </a:schemeClr>
                </a:solidFill>
                <a:latin typeface="Courier New Bold"/>
                <a:cs typeface="Courier New Bold"/>
              </a:rPr>
              <a:t>devel</a:t>
            </a:r>
            <a:r>
              <a:rPr lang="en-GB" b="1" dirty="0">
                <a:solidFill>
                  <a:schemeClr val="accent6">
                    <a:lumMod val="75000"/>
                  </a:schemeClr>
                </a:solidFill>
                <a:latin typeface="Courier New Bold"/>
                <a:cs typeface="Courier New Bold"/>
              </a:rPr>
              <a:t>*.rpm</a:t>
            </a:r>
          </a:p>
          <a:p>
            <a:r>
              <a:rPr lang="en-GB" dirty="0"/>
              <a:t>Copy the ICD to the right location</a:t>
            </a:r>
          </a:p>
          <a:p>
            <a:pPr lvl="1"/>
            <a:r>
              <a:rPr lang="en-GB" b="1" dirty="0" err="1">
                <a:solidFill>
                  <a:schemeClr val="accent6">
                    <a:lumMod val="75000"/>
                  </a:schemeClr>
                </a:solidFill>
                <a:latin typeface="Courier New Bold"/>
                <a:cs typeface="Courier New Bold"/>
              </a:rPr>
              <a:t>sudo</a:t>
            </a:r>
            <a:r>
              <a:rPr lang="en-GB" b="1" dirty="0">
                <a:solidFill>
                  <a:schemeClr val="accent6">
                    <a:lumMod val="75000"/>
                  </a:schemeClr>
                </a:solidFill>
                <a:latin typeface="Courier New Bold"/>
                <a:cs typeface="Courier New Bold"/>
              </a:rPr>
              <a:t> cp /opt/</a:t>
            </a:r>
            <a:r>
              <a:rPr lang="en-GB" b="1" dirty="0" err="1">
                <a:solidFill>
                  <a:schemeClr val="accent6">
                    <a:lumMod val="75000"/>
                  </a:schemeClr>
                </a:solidFill>
                <a:latin typeface="Courier New Bold"/>
                <a:cs typeface="Courier New Bold"/>
              </a:rPr>
              <a:t>intel</a:t>
            </a:r>
            <a:r>
              <a:rPr lang="en-GB" b="1" dirty="0">
                <a:solidFill>
                  <a:schemeClr val="accent6">
                    <a:lumMod val="75000"/>
                  </a:schemeClr>
                </a:solidFill>
                <a:latin typeface="Courier New Bold"/>
                <a:cs typeface="Courier New Bold"/>
              </a:rPr>
              <a:t>/&lt;version&gt;/etc/intel64.icd /etc/</a:t>
            </a:r>
            <a:r>
              <a:rPr lang="en-GB" b="1" dirty="0" err="1">
                <a:solidFill>
                  <a:schemeClr val="accent6">
                    <a:lumMod val="75000"/>
                  </a:schemeClr>
                </a:solidFill>
                <a:latin typeface="Courier New Bold"/>
                <a:cs typeface="Courier New Bold"/>
              </a:rPr>
              <a:t>OpenCL</a:t>
            </a:r>
            <a:r>
              <a:rPr lang="en-GB" b="1" dirty="0">
                <a:solidFill>
                  <a:schemeClr val="accent6">
                    <a:lumMod val="75000"/>
                  </a:schemeClr>
                </a:solidFill>
                <a:latin typeface="Courier New Bold"/>
                <a:cs typeface="Courier New Bold"/>
              </a:rPr>
              <a:t>/vendors/</a:t>
            </a:r>
          </a:p>
        </p:txBody>
      </p:sp>
      <p:sp>
        <p:nvSpPr>
          <p:cNvPr id="4" name="Slide Number Placeholder 3">
            <a:extLst>
              <a:ext uri="{FF2B5EF4-FFF2-40B4-BE49-F238E27FC236}">
                <a16:creationId xmlns:a16="http://schemas.microsoft.com/office/drawing/2014/main" id="{91D39AA5-4A4A-E04A-A5B4-937DB29C5367}"/>
              </a:ext>
            </a:extLst>
          </p:cNvPr>
          <p:cNvSpPr>
            <a:spLocks noGrp="1"/>
          </p:cNvSpPr>
          <p:nvPr>
            <p:ph type="sldNum" sz="quarter" idx="12"/>
          </p:nvPr>
        </p:nvSpPr>
        <p:spPr/>
        <p:txBody>
          <a:bodyPr/>
          <a:lstStyle/>
          <a:p>
            <a:fld id="{10338BC4-165C-45BE-83FF-C9C7D8E962C5}" type="slidenum">
              <a:rPr lang="en-GB" smtClean="0"/>
              <a:pPr/>
              <a:t>15</a:t>
            </a:fld>
            <a:endParaRPr lang="en-GB"/>
          </a:p>
        </p:txBody>
      </p:sp>
    </p:spTree>
    <p:extLst>
      <p:ext uri="{BB962C8B-B14F-4D97-AF65-F5344CB8AC3E}">
        <p14:creationId xmlns:p14="http://schemas.microsoft.com/office/powerpoint/2010/main" val="1785247801"/>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384"/>
            <a:ext cx="8229600" cy="1143000"/>
          </a:xfrm>
        </p:spPr>
        <p:txBody>
          <a:bodyPr>
            <a:normAutofit fontScale="90000"/>
          </a:bodyPr>
          <a:lstStyle/>
          <a:p>
            <a:r>
              <a:rPr lang="en-GB" dirty="0"/>
              <a:t>Matrix multiplication performance</a:t>
            </a:r>
          </a:p>
        </p:txBody>
      </p:sp>
      <p:sp>
        <p:nvSpPr>
          <p:cNvPr id="3" name="Content Placeholder 2"/>
          <p:cNvSpPr>
            <a:spLocks noGrp="1"/>
          </p:cNvSpPr>
          <p:nvPr>
            <p:ph idx="1"/>
          </p:nvPr>
        </p:nvSpPr>
        <p:spPr>
          <a:xfrm>
            <a:off x="181190" y="980728"/>
            <a:ext cx="8784976" cy="820688"/>
          </a:xfrm>
        </p:spPr>
        <p:txBody>
          <a:bodyPr>
            <a:normAutofit/>
          </a:bodyPr>
          <a:lstStyle/>
          <a:p>
            <a:r>
              <a:rPr lang="en-GB" dirty="0"/>
              <a:t>Block sizes are crucial to performance</a:t>
            </a:r>
          </a:p>
        </p:txBody>
      </p:sp>
      <p:graphicFrame>
        <p:nvGraphicFramePr>
          <p:cNvPr id="5" name="Table 4"/>
          <p:cNvGraphicFramePr>
            <a:graphicFrameLocks noGrp="1"/>
          </p:cNvGraphicFramePr>
          <p:nvPr>
            <p:extLst>
              <p:ext uri="{D42A27DB-BD31-4B8C-83A1-F6EECF244321}">
                <p14:modId xmlns:p14="http://schemas.microsoft.com/office/powerpoint/2010/main" val="2848804291"/>
              </p:ext>
            </p:extLst>
          </p:nvPr>
        </p:nvGraphicFramePr>
        <p:xfrm>
          <a:off x="611560" y="1772816"/>
          <a:ext cx="7920879" cy="2585720"/>
        </p:xfrm>
        <a:graphic>
          <a:graphicData uri="http://schemas.openxmlformats.org/drawingml/2006/table">
            <a:tbl>
              <a:tblPr firstRow="1" bandRow="1">
                <a:tableStyleId>{9D7B26C5-4107-4FEC-AEDC-1716B250A1EF}</a:tableStyleId>
              </a:tblPr>
              <a:tblGrid>
                <a:gridCol w="4680520">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800199">
                  <a:extLst>
                    <a:ext uri="{9D8B030D-6E8A-4147-A177-3AD203B41FA5}">
                      <a16:colId xmlns:a16="http://schemas.microsoft.com/office/drawing/2014/main" val="20002"/>
                    </a:ext>
                  </a:extLst>
                </a:gridCol>
              </a:tblGrid>
              <a:tr h="185420">
                <a:tc rowSpan="2">
                  <a:txBody>
                    <a:bodyPr/>
                    <a:lstStyle/>
                    <a:p>
                      <a:r>
                        <a:rPr lang="en-GB" dirty="0"/>
                        <a:t>Case</a:t>
                      </a:r>
                    </a:p>
                  </a:txBody>
                  <a:tcPr/>
                </a:tc>
                <a:tc gridSpan="2">
                  <a:txBody>
                    <a:bodyPr/>
                    <a:lstStyle/>
                    <a:p>
                      <a:pPr algn="ctr"/>
                      <a:r>
                        <a:rPr lang="en-GB" dirty="0"/>
                        <a:t>GFLOP/s</a:t>
                      </a:r>
                    </a:p>
                  </a:txBody>
                  <a:tcPr anchor="ctr">
                    <a:lnB w="12700" cap="flat" cmpd="sng" algn="ctr">
                      <a:noFill/>
                      <a:prstDash val="solid"/>
                      <a:round/>
                      <a:headEnd type="none" w="med" len="med"/>
                      <a:tailEnd type="none" w="med" len="med"/>
                    </a:lnB>
                  </a:tcPr>
                </a:tc>
                <a:tc hMerge="1">
                  <a:txBody>
                    <a:bodyPr/>
                    <a:lstStyle/>
                    <a:p>
                      <a:endParaRPr lang="en-GB" dirty="0"/>
                    </a:p>
                  </a:txBody>
                  <a:tcPr/>
                </a:tc>
                <a:extLst>
                  <a:ext uri="{0D108BD9-81ED-4DB2-BD59-A6C34878D82A}">
                    <a16:rowId xmlns:a16="http://schemas.microsoft.com/office/drawing/2014/main" val="10000"/>
                  </a:ext>
                </a:extLst>
              </a:tr>
              <a:tr h="185420">
                <a:tc vMerge="1">
                  <a:txBody>
                    <a:bodyPr/>
                    <a:lstStyle/>
                    <a:p>
                      <a:endParaRPr lang="en-GB"/>
                    </a:p>
                  </a:txBody>
                  <a:tcPr/>
                </a:tc>
                <a:tc>
                  <a:txBody>
                    <a:bodyPr/>
                    <a:lstStyle/>
                    <a:p>
                      <a:pPr algn="ctr"/>
                      <a:r>
                        <a:rPr lang="en-GB" dirty="0"/>
                        <a:t>CPU</a:t>
                      </a:r>
                    </a:p>
                  </a:txBody>
                  <a:tcPr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GPU</a:t>
                      </a:r>
                    </a:p>
                  </a:txBody>
                  <a:tcPr anchor="ct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70840">
                <a:tc>
                  <a:txBody>
                    <a:bodyPr/>
                    <a:lstStyle/>
                    <a:p>
                      <a:r>
                        <a:rPr lang="en-GB" dirty="0"/>
                        <a:t>Block oriented approach using local, 8x8</a:t>
                      </a:r>
                    </a:p>
                  </a:txBody>
                  <a:tcPr>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800" kern="1200" dirty="0">
                          <a:solidFill>
                            <a:schemeClr val="tx1"/>
                          </a:solidFill>
                          <a:effectLst/>
                          <a:latin typeface="+mn-lt"/>
                          <a:ea typeface="+mn-ea"/>
                          <a:cs typeface="+mn-cs"/>
                        </a:rPr>
                        <a:t>67.5</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800" kern="1200" dirty="0">
                          <a:solidFill>
                            <a:schemeClr val="tx1"/>
                          </a:solidFill>
                          <a:effectLst/>
                          <a:latin typeface="+mn-lt"/>
                          <a:ea typeface="+mn-ea"/>
                          <a:cs typeface="+mn-cs"/>
                        </a:rPr>
                        <a:t>1,511.3</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370840">
                <a:tc>
                  <a:txBody>
                    <a:bodyPr/>
                    <a:lstStyle/>
                    <a:p>
                      <a:r>
                        <a:rPr lang="en-GB" dirty="0"/>
                        <a:t>Block oriented approach using local, 16x16</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800" kern="1200" dirty="0">
                          <a:solidFill>
                            <a:schemeClr val="tx1"/>
                          </a:solidFill>
                          <a:effectLst/>
                          <a:latin typeface="+mn-lt"/>
                          <a:ea typeface="+mn-ea"/>
                          <a:cs typeface="+mn-cs"/>
                        </a:rPr>
                        <a:t>109.6</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800" kern="1200" dirty="0">
                          <a:solidFill>
                            <a:schemeClr val="tx1"/>
                          </a:solidFill>
                          <a:effectLst/>
                          <a:latin typeface="+mn-lt"/>
                          <a:ea typeface="+mn-ea"/>
                          <a:cs typeface="+mn-cs"/>
                        </a:rPr>
                        <a:t>1,801.8</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70840">
                <a:tc>
                  <a:txBody>
                    <a:bodyPr/>
                    <a:lstStyle/>
                    <a:p>
                      <a:r>
                        <a:rPr lang="en-GB" dirty="0"/>
                        <a:t>Block oriented approach using local, 32x32</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800" kern="1200" dirty="0">
                          <a:solidFill>
                            <a:schemeClr val="tx1"/>
                          </a:solidFill>
                          <a:effectLst/>
                          <a:latin typeface="+mn-lt"/>
                          <a:ea typeface="+mn-ea"/>
                          <a:cs typeface="+mn-cs"/>
                        </a:rPr>
                        <a:t>134.9</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800" kern="1200" dirty="0">
                          <a:solidFill>
                            <a:schemeClr val="tx1"/>
                          </a:solidFill>
                          <a:effectLst/>
                          <a:latin typeface="+mn-lt"/>
                          <a:ea typeface="+mn-ea"/>
                          <a:cs typeface="+mn-cs"/>
                        </a:rPr>
                        <a:t>1,796.0</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370840">
                <a:tc>
                  <a:txBody>
                    <a:bodyPr/>
                    <a:lstStyle/>
                    <a:p>
                      <a:r>
                        <a:rPr lang="en-GB" dirty="0"/>
                        <a:t>Block oriented approach using local, 64x64</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800" kern="1200" dirty="0">
                          <a:solidFill>
                            <a:schemeClr val="tx1"/>
                          </a:solidFill>
                          <a:effectLst/>
                          <a:latin typeface="+mn-lt"/>
                          <a:ea typeface="+mn-ea"/>
                          <a:cs typeface="+mn-cs"/>
                        </a:rPr>
                        <a:t>138.0</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800" kern="1200" dirty="0">
                          <a:solidFill>
                            <a:schemeClr val="tx1"/>
                          </a:solidFill>
                          <a:effectLst/>
                          <a:latin typeface="+mn-lt"/>
                          <a:ea typeface="+mn-ea"/>
                          <a:cs typeface="+mn-cs"/>
                        </a:rPr>
                        <a:t>N/A</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66175855"/>
                  </a:ext>
                </a:extLst>
              </a:tr>
              <a:tr h="370840">
                <a:tc>
                  <a:txBody>
                    <a:bodyPr/>
                    <a:lstStyle/>
                    <a:p>
                      <a:r>
                        <a:rPr lang="en-GB" dirty="0"/>
                        <a:t>Vendor SGEMM (MKL / NVIDIA </a:t>
                      </a:r>
                      <a:r>
                        <a:rPr lang="en-GB" dirty="0" err="1"/>
                        <a:t>CuBLAS</a:t>
                      </a:r>
                      <a:r>
                        <a:rPr lang="en-GB" dirty="0"/>
                        <a:t>)</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GB" sz="1800" kern="1200" dirty="0">
                        <a:solidFill>
                          <a:schemeClr val="tx1"/>
                        </a:solidFill>
                        <a:effectLst/>
                        <a:latin typeface="+mn-lt"/>
                        <a:ea typeface="+mn-ea"/>
                        <a:cs typeface="+mn-cs"/>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GB" sz="1800" kern="1200" dirty="0">
                        <a:solidFill>
                          <a:schemeClr val="tx1"/>
                        </a:solidFill>
                        <a:effectLst/>
                        <a:latin typeface="+mn-lt"/>
                        <a:ea typeface="+mn-ea"/>
                        <a:cs typeface="+mn-cs"/>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94513608"/>
                  </a:ext>
                </a:extLst>
              </a:tr>
            </a:tbl>
          </a:graphicData>
        </a:graphic>
      </p:graphicFrame>
      <p:sp>
        <p:nvSpPr>
          <p:cNvPr id="7" name="Content Placeholder 7"/>
          <p:cNvSpPr txBox="1">
            <a:spLocks/>
          </p:cNvSpPr>
          <p:nvPr/>
        </p:nvSpPr>
        <p:spPr>
          <a:xfrm>
            <a:off x="107504" y="6453336"/>
            <a:ext cx="4861484" cy="51835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1200" dirty="0"/>
              <a:t>Third party names are the property of their owners.</a:t>
            </a:r>
          </a:p>
        </p:txBody>
      </p:sp>
      <p:sp>
        <p:nvSpPr>
          <p:cNvPr id="8" name="TextBox 7"/>
          <p:cNvSpPr txBox="1"/>
          <p:nvPr/>
        </p:nvSpPr>
        <p:spPr>
          <a:xfrm>
            <a:off x="3900115" y="6338937"/>
            <a:ext cx="5219510" cy="461665"/>
          </a:xfrm>
          <a:prstGeom prst="rect">
            <a:avLst/>
          </a:prstGeom>
          <a:noFill/>
        </p:spPr>
        <p:txBody>
          <a:bodyPr wrap="square" rtlCol="0">
            <a:spAutoFit/>
          </a:bodyPr>
          <a:lstStyle/>
          <a:p>
            <a:r>
              <a:rPr lang="en-GB" sz="1200" dirty="0">
                <a:solidFill>
                  <a:srgbClr val="002060"/>
                </a:solidFill>
              </a:rPr>
              <a:t>These  are not official benchmark results.  You may observe completely different results should you run these tests on your own system.</a:t>
            </a:r>
          </a:p>
        </p:txBody>
      </p:sp>
      <p:sp>
        <p:nvSpPr>
          <p:cNvPr id="9" name="TextBox 8">
            <a:extLst>
              <a:ext uri="{FF2B5EF4-FFF2-40B4-BE49-F238E27FC236}">
                <a16:creationId xmlns:a16="http://schemas.microsoft.com/office/drawing/2014/main" id="{12225C11-D9A8-7243-8FD1-746A4537A4CE}"/>
              </a:ext>
            </a:extLst>
          </p:cNvPr>
          <p:cNvSpPr txBox="1"/>
          <p:nvPr/>
        </p:nvSpPr>
        <p:spPr>
          <a:xfrm>
            <a:off x="73134" y="5108991"/>
            <a:ext cx="3850794" cy="1200329"/>
          </a:xfrm>
          <a:prstGeom prst="rect">
            <a:avLst/>
          </a:prstGeom>
          <a:noFill/>
        </p:spPr>
        <p:txBody>
          <a:bodyPr wrap="square" rtlCol="0">
            <a:spAutoFit/>
          </a:bodyPr>
          <a:lstStyle/>
          <a:p>
            <a:r>
              <a:rPr lang="en-GB" dirty="0"/>
              <a:t>Device is NVIDIA® Tesla® P100 GPU with 56 compute units, 3,584 PEs</a:t>
            </a:r>
          </a:p>
          <a:p>
            <a:r>
              <a:rPr lang="en-GB" dirty="0"/>
              <a:t>Device is 2x Intel® Xeon® CPU, E5-2695 v4 @ 2.1GHz</a:t>
            </a:r>
          </a:p>
        </p:txBody>
      </p:sp>
      <p:sp>
        <p:nvSpPr>
          <p:cNvPr id="4" name="Slide Number Placeholder 3">
            <a:extLst>
              <a:ext uri="{FF2B5EF4-FFF2-40B4-BE49-F238E27FC236}">
                <a16:creationId xmlns:a16="http://schemas.microsoft.com/office/drawing/2014/main" id="{697E8E79-9F7A-E445-80FA-CFFFCA0677A3}"/>
              </a:ext>
            </a:extLst>
          </p:cNvPr>
          <p:cNvSpPr>
            <a:spLocks noGrp="1"/>
          </p:cNvSpPr>
          <p:nvPr>
            <p:ph type="sldNum" sz="quarter" idx="12"/>
          </p:nvPr>
        </p:nvSpPr>
        <p:spPr>
          <a:xfrm>
            <a:off x="6553200" y="6093296"/>
            <a:ext cx="2133600" cy="365125"/>
          </a:xfrm>
        </p:spPr>
        <p:txBody>
          <a:bodyPr/>
          <a:lstStyle/>
          <a:p>
            <a:fld id="{10338BC4-165C-45BE-83FF-C9C7D8E962C5}" type="slidenum">
              <a:rPr lang="en-GB" smtClean="0"/>
              <a:pPr/>
              <a:t>150</a:t>
            </a:fld>
            <a:endParaRPr lang="en-GB" dirty="0"/>
          </a:p>
        </p:txBody>
      </p:sp>
    </p:spTree>
    <p:extLst>
      <p:ext uri="{BB962C8B-B14F-4D97-AF65-F5344CB8AC3E}">
        <p14:creationId xmlns:p14="http://schemas.microsoft.com/office/powerpoint/2010/main" val="3664069288"/>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99545" y="-27384"/>
            <a:ext cx="8612218" cy="1143000"/>
          </a:xfrm>
        </p:spPr>
        <p:txBody>
          <a:bodyPr>
            <a:normAutofit fontScale="90000"/>
          </a:bodyPr>
          <a:lstStyle/>
          <a:p>
            <a:r>
              <a:rPr lang="en-GB" sz="4000" dirty="0"/>
              <a:t>Matrix multiplication performance </a:t>
            </a:r>
            <a:r>
              <a:rPr lang="en-GB" sz="3100" dirty="0"/>
              <a:t>(CPU)</a:t>
            </a:r>
          </a:p>
        </p:txBody>
      </p:sp>
      <p:sp>
        <p:nvSpPr>
          <p:cNvPr id="3" name="Content Placeholder 2"/>
          <p:cNvSpPr>
            <a:spLocks noGrp="1"/>
          </p:cNvSpPr>
          <p:nvPr>
            <p:ph idx="1"/>
          </p:nvPr>
        </p:nvSpPr>
        <p:spPr>
          <a:xfrm>
            <a:off x="126787" y="838838"/>
            <a:ext cx="8784976" cy="820688"/>
          </a:xfrm>
        </p:spPr>
        <p:txBody>
          <a:bodyPr>
            <a:normAutofit/>
          </a:bodyPr>
          <a:lstStyle/>
          <a:p>
            <a:r>
              <a:rPr lang="en-GB" sz="2800" dirty="0"/>
              <a:t>Matrices are stored in global memory.</a:t>
            </a:r>
          </a:p>
        </p:txBody>
      </p:sp>
      <p:graphicFrame>
        <p:nvGraphicFramePr>
          <p:cNvPr id="5" name="Table 4"/>
          <p:cNvGraphicFramePr>
            <a:graphicFrameLocks noGrp="1"/>
          </p:cNvGraphicFramePr>
          <p:nvPr>
            <p:extLst>
              <p:ext uri="{D42A27DB-BD31-4B8C-83A1-F6EECF244321}">
                <p14:modId xmlns:p14="http://schemas.microsoft.com/office/powerpoint/2010/main" val="415616653"/>
              </p:ext>
            </p:extLst>
          </p:nvPr>
        </p:nvGraphicFramePr>
        <p:xfrm>
          <a:off x="548498" y="1441740"/>
          <a:ext cx="7491916" cy="4069080"/>
        </p:xfrm>
        <a:graphic>
          <a:graphicData uri="http://schemas.openxmlformats.org/drawingml/2006/table">
            <a:tbl>
              <a:tblPr firstRow="1" bandRow="1">
                <a:tableStyleId>{9D7B26C5-4107-4FEC-AEDC-1716B250A1EF}</a:tableStyleId>
              </a:tblPr>
              <a:tblGrid>
                <a:gridCol w="5200271">
                  <a:extLst>
                    <a:ext uri="{9D8B030D-6E8A-4147-A177-3AD203B41FA5}">
                      <a16:colId xmlns:a16="http://schemas.microsoft.com/office/drawing/2014/main" val="20000"/>
                    </a:ext>
                  </a:extLst>
                </a:gridCol>
                <a:gridCol w="2291645">
                  <a:extLst>
                    <a:ext uri="{9D8B030D-6E8A-4147-A177-3AD203B41FA5}">
                      <a16:colId xmlns:a16="http://schemas.microsoft.com/office/drawing/2014/main" val="20001"/>
                    </a:ext>
                  </a:extLst>
                </a:gridCol>
              </a:tblGrid>
              <a:tr h="185420">
                <a:tc rowSpan="2">
                  <a:txBody>
                    <a:bodyPr/>
                    <a:lstStyle/>
                    <a:p>
                      <a:r>
                        <a:rPr lang="en-GB" dirty="0"/>
                        <a:t>Case</a:t>
                      </a:r>
                    </a:p>
                  </a:txBody>
                  <a:tcPr/>
                </a:tc>
                <a:tc>
                  <a:txBody>
                    <a:bodyPr/>
                    <a:lstStyle/>
                    <a:p>
                      <a:pPr algn="ctr"/>
                      <a:r>
                        <a:rPr lang="en-GB" dirty="0"/>
                        <a:t>MFLOPS</a:t>
                      </a:r>
                    </a:p>
                  </a:txBody>
                  <a:tcPr anchor="ctr">
                    <a:lnB w="12700" cap="flat" cmpd="sng" algn="ctr">
                      <a:noFill/>
                      <a:prstDash val="solid"/>
                      <a:round/>
                      <a:headEnd type="none" w="med" len="med"/>
                      <a:tailEnd type="none" w="med" len="med"/>
                    </a:lnB>
                  </a:tcPr>
                </a:tc>
                <a:extLst>
                  <a:ext uri="{0D108BD9-81ED-4DB2-BD59-A6C34878D82A}">
                    <a16:rowId xmlns:a16="http://schemas.microsoft.com/office/drawing/2014/main" val="10000"/>
                  </a:ext>
                </a:extLst>
              </a:tr>
              <a:tr h="185420">
                <a:tc vMerge="1">
                  <a:txBody>
                    <a:bodyPr/>
                    <a:lstStyle/>
                    <a:p>
                      <a:endParaRPr lang="en-GB"/>
                    </a:p>
                  </a:txBody>
                  <a:tcPr/>
                </a:tc>
                <a:tc>
                  <a:txBody>
                    <a:bodyPr/>
                    <a:lstStyle/>
                    <a:p>
                      <a:pPr algn="ctr"/>
                      <a:r>
                        <a:rPr lang="en-GB" dirty="0"/>
                        <a:t>CPU</a:t>
                      </a:r>
                    </a:p>
                  </a:txBody>
                  <a:tcPr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70840">
                <a:tc>
                  <a:txBody>
                    <a:bodyPr/>
                    <a:lstStyle/>
                    <a:p>
                      <a:r>
                        <a:rPr lang="en-GB" dirty="0"/>
                        <a:t>Sequential C (not </a:t>
                      </a:r>
                      <a:r>
                        <a:rPr lang="en-GB" dirty="0" err="1"/>
                        <a:t>OpenCL</a:t>
                      </a:r>
                      <a:r>
                        <a:rPr lang="en-GB" dirty="0"/>
                        <a:t>, compiled /O3)</a:t>
                      </a:r>
                    </a:p>
                  </a:txBody>
                  <a:tcPr>
                    <a:lnB w="12700" cap="flat" cmpd="sng" algn="ctr">
                      <a:solidFill>
                        <a:schemeClr val="tx1"/>
                      </a:solidFill>
                      <a:prstDash val="solid"/>
                      <a:round/>
                      <a:headEnd type="none" w="med" len="med"/>
                      <a:tailEnd type="none" w="med" len="med"/>
                    </a:lnB>
                    <a:noFill/>
                  </a:tcPr>
                </a:tc>
                <a:tc>
                  <a:txBody>
                    <a:bodyPr/>
                    <a:lstStyle/>
                    <a:p>
                      <a:pPr algn="ctr"/>
                      <a:r>
                        <a:rPr lang="en-GB" dirty="0"/>
                        <a:t>224.4</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370840">
                <a:tc>
                  <a:txBody>
                    <a:bodyPr/>
                    <a:lstStyle/>
                    <a:p>
                      <a:r>
                        <a:rPr lang="en-GB" dirty="0"/>
                        <a:t>C(</a:t>
                      </a:r>
                      <a:r>
                        <a:rPr lang="en-GB" dirty="0" err="1"/>
                        <a:t>i,j</a:t>
                      </a:r>
                      <a:r>
                        <a:rPr lang="en-GB" dirty="0"/>
                        <a:t>) per work-item, all global</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841.5</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70840">
                <a:tc>
                  <a:txBody>
                    <a:bodyPr/>
                    <a:lstStyle/>
                    <a:p>
                      <a:r>
                        <a:rPr lang="en-GB" dirty="0"/>
                        <a:t>C row per work-item, all global</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869.1</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370840">
                <a:tc>
                  <a:txBody>
                    <a:bodyPr/>
                    <a:lstStyle/>
                    <a:p>
                      <a:r>
                        <a:rPr lang="en-GB" dirty="0"/>
                        <a:t>C row per work-item, A row private</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1,038.4</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r h="370840">
                <a:tc>
                  <a:txBody>
                    <a:bodyPr/>
                    <a:lstStyle/>
                    <a:p>
                      <a:r>
                        <a:rPr lang="en-GB" dirty="0"/>
                        <a:t>C row per work-item, A private, B local</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3,984.2</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6"/>
                  </a:ext>
                </a:extLst>
              </a:tr>
              <a:tr h="370840">
                <a:tc>
                  <a:txBody>
                    <a:bodyPr/>
                    <a:lstStyle/>
                    <a:p>
                      <a:r>
                        <a:rPr lang="en-US" dirty="0"/>
                        <a:t>Block oriented approach using local (</a:t>
                      </a:r>
                      <a:r>
                        <a:rPr lang="en-US" dirty="0" err="1"/>
                        <a:t>blksz</a:t>
                      </a:r>
                      <a:r>
                        <a:rPr lang="en-US" dirty="0"/>
                        <a:t>=8)</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7,482.5</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7"/>
                  </a:ext>
                </a:extLst>
              </a:tr>
              <a:tr h="370840">
                <a:tc>
                  <a:txBody>
                    <a:bodyPr/>
                    <a:lstStyle/>
                    <a:p>
                      <a:r>
                        <a:rPr lang="en-GB" dirty="0"/>
                        <a:t>Block oriented approach using local (</a:t>
                      </a:r>
                      <a:r>
                        <a:rPr lang="en-US" dirty="0" err="1"/>
                        <a:t>blksz</a:t>
                      </a:r>
                      <a:r>
                        <a:rPr lang="en-US" dirty="0"/>
                        <a:t>=</a:t>
                      </a:r>
                      <a:r>
                        <a:rPr lang="en-GB" dirty="0"/>
                        <a:t>16)</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12,271.3 </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8"/>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a:t>Block oriented approach using local (</a:t>
                      </a:r>
                      <a:r>
                        <a:rPr lang="en-US" dirty="0" err="1"/>
                        <a:t>blksz</a:t>
                      </a:r>
                      <a:r>
                        <a:rPr lang="en-US" dirty="0"/>
                        <a:t>=</a:t>
                      </a:r>
                      <a:r>
                        <a:rPr lang="en-GB" dirty="0"/>
                        <a:t>32)</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16,268.8</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9"/>
                  </a:ext>
                </a:extLst>
              </a:tr>
              <a:tr h="370840">
                <a:tc>
                  <a:txBody>
                    <a:bodyPr/>
                    <a:lstStyle/>
                    <a:p>
                      <a:r>
                        <a:rPr lang="en-GB" dirty="0"/>
                        <a:t>Intel MKL SGEMM</a:t>
                      </a:r>
                    </a:p>
                  </a:txBody>
                  <a:tcPr>
                    <a:lnT w="12700" cap="flat" cmpd="sng" algn="ctr">
                      <a:solidFill>
                        <a:schemeClr val="tx1"/>
                      </a:solidFill>
                      <a:prstDash val="solid"/>
                      <a:round/>
                      <a:headEnd type="none" w="med" len="med"/>
                      <a:tailEnd type="none" w="med" len="med"/>
                    </a:lnT>
                    <a:noFill/>
                  </a:tcPr>
                </a:tc>
                <a:tc>
                  <a:txBody>
                    <a:bodyPr/>
                    <a:lstStyle/>
                    <a:p>
                      <a:pPr algn="ctr"/>
                      <a:r>
                        <a:rPr lang="en-GB" dirty="0"/>
                        <a:t>63,780.6</a:t>
                      </a:r>
                    </a:p>
                  </a:txBody>
                  <a:tcPr anchor="ct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0010"/>
                  </a:ext>
                </a:extLst>
              </a:tr>
            </a:tbl>
          </a:graphicData>
        </a:graphic>
      </p:graphicFrame>
      <p:sp>
        <p:nvSpPr>
          <p:cNvPr id="6" name="TextBox 5"/>
          <p:cNvSpPr txBox="1"/>
          <p:nvPr/>
        </p:nvSpPr>
        <p:spPr>
          <a:xfrm>
            <a:off x="107504" y="5746322"/>
            <a:ext cx="8804259" cy="584775"/>
          </a:xfrm>
          <a:prstGeom prst="rect">
            <a:avLst/>
          </a:prstGeom>
          <a:noFill/>
        </p:spPr>
        <p:txBody>
          <a:bodyPr wrap="square" rtlCol="0">
            <a:spAutoFit/>
          </a:bodyPr>
          <a:lstStyle/>
          <a:p>
            <a:r>
              <a:rPr lang="en-GB" sz="1600" dirty="0"/>
              <a:t>Device is Intel® Core™ i5-2520M CPU @2.5 GHz (dual core) Windows 7 64 bit OS,</a:t>
            </a:r>
            <a:br>
              <a:rPr lang="en-GB" sz="1600" dirty="0"/>
            </a:br>
            <a:r>
              <a:rPr lang="en-GB" sz="1600" dirty="0"/>
              <a:t>Intel compiler 64 bit version 13.1.1.171, OpenCL SDK 2013, MKL 11.0 update 3.</a:t>
            </a:r>
          </a:p>
        </p:txBody>
      </p:sp>
      <p:sp>
        <p:nvSpPr>
          <p:cNvPr id="7" name="Content Placeholder 7"/>
          <p:cNvSpPr txBox="1">
            <a:spLocks/>
          </p:cNvSpPr>
          <p:nvPr/>
        </p:nvSpPr>
        <p:spPr>
          <a:xfrm>
            <a:off x="107504" y="6453336"/>
            <a:ext cx="4861484" cy="51835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1200" dirty="0"/>
              <a:t>Third party names are the property of their owners.</a:t>
            </a:r>
          </a:p>
        </p:txBody>
      </p:sp>
      <p:sp>
        <p:nvSpPr>
          <p:cNvPr id="8" name="TextBox 7"/>
          <p:cNvSpPr txBox="1"/>
          <p:nvPr/>
        </p:nvSpPr>
        <p:spPr>
          <a:xfrm>
            <a:off x="3900115" y="6338937"/>
            <a:ext cx="5219510" cy="461665"/>
          </a:xfrm>
          <a:prstGeom prst="rect">
            <a:avLst/>
          </a:prstGeom>
          <a:noFill/>
        </p:spPr>
        <p:txBody>
          <a:bodyPr wrap="square" rtlCol="0">
            <a:spAutoFit/>
          </a:bodyPr>
          <a:lstStyle/>
          <a:p>
            <a:r>
              <a:rPr lang="en-GB" sz="1200" dirty="0">
                <a:solidFill>
                  <a:srgbClr val="002060"/>
                </a:solidFill>
              </a:rPr>
              <a:t>These  are not official benchmark results.  You may observe completely different results should you run these tests on your own system.</a:t>
            </a:r>
          </a:p>
        </p:txBody>
      </p:sp>
      <p:sp>
        <p:nvSpPr>
          <p:cNvPr id="4" name="Slide Number Placeholder 3">
            <a:extLst>
              <a:ext uri="{FF2B5EF4-FFF2-40B4-BE49-F238E27FC236}">
                <a16:creationId xmlns:a16="http://schemas.microsoft.com/office/drawing/2014/main" id="{EB694689-DECD-384C-9343-182345A7DE39}"/>
              </a:ext>
            </a:extLst>
          </p:cNvPr>
          <p:cNvSpPr>
            <a:spLocks noGrp="1"/>
          </p:cNvSpPr>
          <p:nvPr>
            <p:ph type="sldNum" sz="quarter" idx="12"/>
          </p:nvPr>
        </p:nvSpPr>
        <p:spPr>
          <a:xfrm>
            <a:off x="6553200" y="6093296"/>
            <a:ext cx="2133600" cy="365125"/>
          </a:xfrm>
        </p:spPr>
        <p:txBody>
          <a:bodyPr/>
          <a:lstStyle/>
          <a:p>
            <a:fld id="{10338BC4-165C-45BE-83FF-C9C7D8E962C5}" type="slidenum">
              <a:rPr lang="en-GB" smtClean="0"/>
              <a:pPr/>
              <a:t>151</a:t>
            </a:fld>
            <a:endParaRPr lang="en-GB" dirty="0"/>
          </a:p>
        </p:txBody>
      </p:sp>
    </p:spTree>
    <p:extLst>
      <p:ext uri="{BB962C8B-B14F-4D97-AF65-F5344CB8AC3E}">
        <p14:creationId xmlns:p14="http://schemas.microsoft.com/office/powerpoint/2010/main" val="149864925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35496" y="0"/>
            <a:ext cx="9108504" cy="1143000"/>
          </a:xfrm>
        </p:spPr>
        <p:txBody>
          <a:bodyPr>
            <a:normAutofit/>
          </a:bodyPr>
          <a:lstStyle/>
          <a:p>
            <a:r>
              <a:rPr lang="en-GB" sz="3600" dirty="0"/>
              <a:t>Exercise: blocked matrix multiply</a:t>
            </a:r>
          </a:p>
        </p:txBody>
      </p:sp>
      <p:sp>
        <p:nvSpPr>
          <p:cNvPr id="8" name="Content Placeholder 7"/>
          <p:cNvSpPr>
            <a:spLocks noGrp="1"/>
          </p:cNvSpPr>
          <p:nvPr>
            <p:ph idx="1"/>
          </p:nvPr>
        </p:nvSpPr>
        <p:spPr>
          <a:xfrm>
            <a:off x="301625" y="980728"/>
            <a:ext cx="8784976" cy="5877272"/>
          </a:xfrm>
        </p:spPr>
        <p:txBody>
          <a:bodyPr>
            <a:normAutofit fontScale="85000" lnSpcReduction="20000"/>
          </a:bodyPr>
          <a:lstStyle/>
          <a:p>
            <a:r>
              <a:rPr lang="en-GB" dirty="0">
                <a:solidFill>
                  <a:schemeClr val="accent2"/>
                </a:solidFill>
              </a:rPr>
              <a:t>Goal:</a:t>
            </a:r>
          </a:p>
          <a:p>
            <a:pPr lvl="1"/>
            <a:r>
              <a:rPr lang="en-US" dirty="0"/>
              <a:t>To understand the effect of changing certain parameters in an </a:t>
            </a:r>
            <a:r>
              <a:rPr lang="en-US" dirty="0" err="1"/>
              <a:t>optimised</a:t>
            </a:r>
            <a:r>
              <a:rPr lang="en-US" dirty="0"/>
              <a:t> matrix multiply code.</a:t>
            </a:r>
          </a:p>
          <a:p>
            <a:r>
              <a:rPr lang="en-GB" dirty="0">
                <a:solidFill>
                  <a:schemeClr val="accent2"/>
                </a:solidFill>
              </a:rPr>
              <a:t>Procedure: </a:t>
            </a:r>
          </a:p>
          <a:p>
            <a:pPr lvl="1"/>
            <a:r>
              <a:rPr lang="en-GB" dirty="0"/>
              <a:t>Start from the provided blocked matrix multiplication program.</a:t>
            </a:r>
          </a:p>
          <a:p>
            <a:pPr lvl="2"/>
            <a:r>
              <a:rPr lang="en-GB" b="1" dirty="0">
                <a:latin typeface="Courier New" panose="02070309020205020404" pitchFamily="49" charset="0"/>
                <a:cs typeface="Courier New" panose="02070309020205020404" pitchFamily="49" charset="0"/>
              </a:rPr>
              <a:t>cd ~/</a:t>
            </a:r>
            <a:r>
              <a:rPr lang="en-GB" b="1" dirty="0" err="1">
                <a:latin typeface="Courier New" panose="02070309020205020404" pitchFamily="49" charset="0"/>
                <a:cs typeface="Courier New" panose="02070309020205020404" pitchFamily="49" charset="0"/>
              </a:rPr>
              <a:t>opencl</a:t>
            </a:r>
            <a:r>
              <a:rPr lang="en-GB" b="1" dirty="0">
                <a:latin typeface="Courier New" panose="02070309020205020404" pitchFamily="49" charset="0"/>
                <a:cs typeface="Courier New" panose="02070309020205020404" pitchFamily="49" charset="0"/>
              </a:rPr>
              <a:t>-training/solutions/</a:t>
            </a:r>
            <a:r>
              <a:rPr lang="en-GB" b="1" dirty="0" err="1">
                <a:latin typeface="Courier New" panose="02070309020205020404" pitchFamily="49" charset="0"/>
                <a:cs typeface="Courier New" panose="02070309020205020404" pitchFamily="49" charset="0"/>
              </a:rPr>
              <a:t>MatMul</a:t>
            </a:r>
            <a:endParaRPr lang="en-GB" b="1" dirty="0">
              <a:latin typeface="Courier New" panose="02070309020205020404" pitchFamily="49" charset="0"/>
              <a:cs typeface="Courier New" panose="02070309020205020404" pitchFamily="49" charset="0"/>
            </a:endParaRPr>
          </a:p>
          <a:p>
            <a:pPr lvl="1"/>
            <a:r>
              <a:rPr lang="en-GB" dirty="0"/>
              <a:t>Measure the performance of the code as provided.</a:t>
            </a:r>
          </a:p>
          <a:p>
            <a:pPr lvl="1"/>
            <a:r>
              <a:rPr lang="en-GB" dirty="0"/>
              <a:t>Modify parameters such as the block sizes, overall problem size etc. and measure what happens to the performance.</a:t>
            </a:r>
          </a:p>
          <a:p>
            <a:r>
              <a:rPr lang="en-GB" dirty="0">
                <a:solidFill>
                  <a:schemeClr val="accent2"/>
                </a:solidFill>
              </a:rPr>
              <a:t>Expected output:</a:t>
            </a:r>
          </a:p>
          <a:p>
            <a:pPr lvl="1"/>
            <a:r>
              <a:rPr lang="en-GB" dirty="0"/>
              <a:t>Test your result and verify that it is correct.  Output the runtime and the GFLOP/s. What's the highest performance you can achieve?</a:t>
            </a:r>
          </a:p>
          <a:p>
            <a:r>
              <a:rPr lang="en-GB" dirty="0">
                <a:solidFill>
                  <a:schemeClr val="accent2"/>
                </a:solidFill>
              </a:rPr>
              <a:t>Extra: try using NVIDIA </a:t>
            </a:r>
            <a:r>
              <a:rPr lang="en-GB" dirty="0" err="1">
                <a:solidFill>
                  <a:schemeClr val="accent2"/>
                </a:solidFill>
              </a:rPr>
              <a:t>CuBLAS</a:t>
            </a:r>
            <a:r>
              <a:rPr lang="en-GB" dirty="0">
                <a:solidFill>
                  <a:schemeClr val="accent2"/>
                </a:solidFill>
              </a:rPr>
              <a:t> or Intel MKL</a:t>
            </a:r>
          </a:p>
        </p:txBody>
      </p:sp>
      <p:sp>
        <p:nvSpPr>
          <p:cNvPr id="2" name="Slide Number Placeholder 1">
            <a:extLst>
              <a:ext uri="{FF2B5EF4-FFF2-40B4-BE49-F238E27FC236}">
                <a16:creationId xmlns:a16="http://schemas.microsoft.com/office/drawing/2014/main" id="{ED57F679-96A8-4F4C-802D-3EE9C7A10269}"/>
              </a:ext>
            </a:extLst>
          </p:cNvPr>
          <p:cNvSpPr>
            <a:spLocks noGrp="1"/>
          </p:cNvSpPr>
          <p:nvPr>
            <p:ph type="sldNum" sz="quarter" idx="12"/>
          </p:nvPr>
        </p:nvSpPr>
        <p:spPr/>
        <p:txBody>
          <a:bodyPr/>
          <a:lstStyle/>
          <a:p>
            <a:fld id="{10338BC4-165C-45BE-83FF-C9C7D8E962C5}" type="slidenum">
              <a:rPr lang="en-GB" smtClean="0"/>
              <a:pPr/>
              <a:t>152</a:t>
            </a:fld>
            <a:endParaRPr lang="en-GB"/>
          </a:p>
        </p:txBody>
      </p:sp>
    </p:spTree>
    <p:extLst>
      <p:ext uri="{BB962C8B-B14F-4D97-AF65-F5344CB8AC3E}">
        <p14:creationId xmlns:p14="http://schemas.microsoft.com/office/powerpoint/2010/main" val="369361364"/>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Synchronization in OpenCL</a:t>
            </a:r>
          </a:p>
        </p:txBody>
      </p:sp>
      <p:sp>
        <p:nvSpPr>
          <p:cNvPr id="2" name="Text Placeholder 1"/>
          <p:cNvSpPr>
            <a:spLocks noGrp="1"/>
          </p:cNvSpPr>
          <p:nvPr>
            <p:ph type="body" idx="1"/>
          </p:nvPr>
        </p:nvSpPr>
        <p:spPr/>
        <p:txBody>
          <a:bodyPr/>
          <a:lstStyle/>
          <a:p>
            <a:endParaRPr lang="en-GB"/>
          </a:p>
        </p:txBody>
      </p:sp>
      <p:sp>
        <p:nvSpPr>
          <p:cNvPr id="3" name="Slide Number Placeholder 2">
            <a:extLst>
              <a:ext uri="{FF2B5EF4-FFF2-40B4-BE49-F238E27FC236}">
                <a16:creationId xmlns:a16="http://schemas.microsoft.com/office/drawing/2014/main" id="{C45B58FE-0499-814B-B237-C8DABC5CF5CD}"/>
              </a:ext>
            </a:extLst>
          </p:cNvPr>
          <p:cNvSpPr>
            <a:spLocks noGrp="1"/>
          </p:cNvSpPr>
          <p:nvPr>
            <p:ph type="sldNum" sz="quarter" idx="12"/>
          </p:nvPr>
        </p:nvSpPr>
        <p:spPr/>
        <p:txBody>
          <a:bodyPr/>
          <a:lstStyle/>
          <a:p>
            <a:fld id="{10338BC4-165C-45BE-83FF-C9C7D8E962C5}" type="slidenum">
              <a:rPr lang="en-GB" smtClean="0"/>
              <a:pPr/>
              <a:t>153</a:t>
            </a:fld>
            <a:endParaRPr lang="en-GB"/>
          </a:p>
        </p:txBody>
      </p:sp>
    </p:spTree>
    <p:extLst>
      <p:ext uri="{BB962C8B-B14F-4D97-AF65-F5344CB8AC3E}">
        <p14:creationId xmlns:p14="http://schemas.microsoft.com/office/powerpoint/2010/main" val="1438533678"/>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89937" y="12540"/>
            <a:ext cx="9324528" cy="966738"/>
          </a:xfrm>
        </p:spPr>
        <p:txBody>
          <a:bodyPr>
            <a:normAutofit fontScale="90000"/>
          </a:bodyPr>
          <a:lstStyle/>
          <a:p>
            <a:r>
              <a:rPr lang="en-GB" sz="3600" dirty="0"/>
              <a:t>Consider N-dimensional domain of work-items</a:t>
            </a:r>
          </a:p>
        </p:txBody>
      </p:sp>
      <p:sp>
        <p:nvSpPr>
          <p:cNvPr id="3" name="Content Placeholder 2"/>
          <p:cNvSpPr>
            <a:spLocks noGrp="1"/>
          </p:cNvSpPr>
          <p:nvPr>
            <p:ph idx="1"/>
          </p:nvPr>
        </p:nvSpPr>
        <p:spPr>
          <a:xfrm>
            <a:off x="107504" y="908721"/>
            <a:ext cx="8856984" cy="1584175"/>
          </a:xfrm>
        </p:spPr>
        <p:txBody>
          <a:bodyPr>
            <a:normAutofit fontScale="85000" lnSpcReduction="20000"/>
          </a:bodyPr>
          <a:lstStyle/>
          <a:p>
            <a:r>
              <a:rPr lang="en-GB" dirty="0">
                <a:solidFill>
                  <a:schemeClr val="accent2"/>
                </a:solidFill>
              </a:rPr>
              <a:t>Global </a:t>
            </a:r>
            <a:r>
              <a:rPr lang="en-GB" dirty="0"/>
              <a:t>Dimensions:</a:t>
            </a:r>
          </a:p>
          <a:p>
            <a:pPr lvl="1"/>
            <a:r>
              <a:rPr lang="en-GB" dirty="0"/>
              <a:t>1024x1024 (whole problem space)</a:t>
            </a:r>
          </a:p>
          <a:p>
            <a:r>
              <a:rPr lang="en-GB" dirty="0">
                <a:solidFill>
                  <a:schemeClr val="accent2"/>
                </a:solidFill>
              </a:rPr>
              <a:t>Local </a:t>
            </a:r>
            <a:r>
              <a:rPr lang="en-GB" dirty="0"/>
              <a:t>Dimensions:</a:t>
            </a:r>
          </a:p>
          <a:p>
            <a:pPr lvl="1"/>
            <a:r>
              <a:rPr lang="en-GB" dirty="0"/>
              <a:t>128x128 (</a:t>
            </a:r>
            <a:r>
              <a:rPr lang="en-GB" b="1" dirty="0">
                <a:solidFill>
                  <a:schemeClr val="accent2"/>
                </a:solidFill>
              </a:rPr>
              <a:t>work-group</a:t>
            </a:r>
            <a:r>
              <a:rPr lang="en-GB" dirty="0"/>
              <a:t>, executes together)</a:t>
            </a:r>
          </a:p>
        </p:txBody>
      </p:sp>
      <p:sp>
        <p:nvSpPr>
          <p:cNvPr id="4" name="Content Placeholder 2"/>
          <p:cNvSpPr txBox="1">
            <a:spLocks/>
          </p:cNvSpPr>
          <p:nvPr/>
        </p:nvSpPr>
        <p:spPr>
          <a:xfrm>
            <a:off x="107504" y="5589240"/>
            <a:ext cx="8856984" cy="1080119"/>
          </a:xfrm>
          <a:prstGeom prst="rect">
            <a:avLst/>
          </a:prstGeom>
        </p:spPr>
        <p:txBody>
          <a:bodyPr vert="horz" lIns="91440" tIns="45720" rIns="91440" bIns="45720" rtlCol="0">
            <a:normAutofit fontScale="625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GB" dirty="0">
                <a:solidFill>
                  <a:schemeClr val="accent2"/>
                </a:solidFill>
              </a:rPr>
              <a:t>Synchronization: </a:t>
            </a:r>
            <a:r>
              <a:rPr lang="en-GB" dirty="0"/>
              <a:t>when multiple units of execution (e.g. work-items) are brought to a known point in their execution.   The most common example is a barrier … i.e. all units of execution “in scope” arrive at the </a:t>
            </a:r>
            <a:r>
              <a:rPr lang="en-GB" dirty="0">
                <a:solidFill>
                  <a:schemeClr val="accent6">
                    <a:lumMod val="75000"/>
                  </a:schemeClr>
                </a:solidFill>
              </a:rPr>
              <a:t>barrier </a:t>
            </a:r>
            <a:r>
              <a:rPr lang="en-GB" dirty="0"/>
              <a:t>before any are allowed to proceed. </a:t>
            </a:r>
          </a:p>
        </p:txBody>
      </p:sp>
      <p:pic>
        <p:nvPicPr>
          <p:cNvPr id="107" name="Picture 1"/>
          <p:cNvPicPr>
            <a:picLocks noChangeAspect="1" noChangeArrowheads="1"/>
          </p:cNvPicPr>
          <p:nvPr/>
        </p:nvPicPr>
        <p:blipFill>
          <a:blip r:embed="rId2" cstate="print"/>
          <a:srcRect/>
          <a:stretch>
            <a:fillRect/>
          </a:stretch>
        </p:blipFill>
        <p:spPr bwMode="auto">
          <a:xfrm>
            <a:off x="1630383" y="3045280"/>
            <a:ext cx="2046287" cy="2046287"/>
          </a:xfrm>
          <a:prstGeom prst="rect">
            <a:avLst/>
          </a:prstGeom>
          <a:noFill/>
          <a:ln w="25400">
            <a:noFill/>
            <a:miter lim="800000"/>
            <a:headEnd/>
            <a:tailEnd/>
          </a:ln>
        </p:spPr>
      </p:pic>
      <p:sp>
        <p:nvSpPr>
          <p:cNvPr id="108" name="Rectangle 5"/>
          <p:cNvSpPr>
            <a:spLocks/>
          </p:cNvSpPr>
          <p:nvPr/>
        </p:nvSpPr>
        <p:spPr bwMode="auto">
          <a:xfrm>
            <a:off x="1892315" y="3050042"/>
            <a:ext cx="255588" cy="255588"/>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09" name="Line 7"/>
          <p:cNvSpPr>
            <a:spLocks noChangeShapeType="1"/>
          </p:cNvSpPr>
          <p:nvPr/>
        </p:nvSpPr>
        <p:spPr bwMode="auto">
          <a:xfrm rot="10800000" flipH="1">
            <a:off x="1639903" y="2945267"/>
            <a:ext cx="2005012" cy="0"/>
          </a:xfrm>
          <a:prstGeom prst="line">
            <a:avLst/>
          </a:prstGeom>
          <a:noFill/>
          <a:ln w="63500">
            <a:solidFill>
              <a:schemeClr val="tx1"/>
            </a:solidFill>
            <a:miter lim="800000"/>
            <a:headEnd type="triangle" w="med" len="med"/>
            <a:tailEnd type="triangle" w="med" len="med"/>
          </a:ln>
          <a:effectLst>
            <a:outerShdw dist="38099" dir="5400000" algn="ctr" rotWithShape="0">
              <a:schemeClr val="bg2">
                <a:alpha val="20000"/>
              </a:schemeClr>
            </a:outerShdw>
          </a:effectLst>
        </p:spPr>
        <p:txBody>
          <a:bodyPr lIns="0" tIns="0" rIns="0" bIns="0"/>
          <a:lstStyle/>
          <a:p>
            <a:pPr>
              <a:defRPr/>
            </a:pPr>
            <a:endParaRPr lang="en-US">
              <a:solidFill>
                <a:prstClr val="black"/>
              </a:solidFill>
            </a:endParaRPr>
          </a:p>
        </p:txBody>
      </p:sp>
      <p:sp>
        <p:nvSpPr>
          <p:cNvPr id="110" name="Rectangle 8"/>
          <p:cNvSpPr>
            <a:spLocks/>
          </p:cNvSpPr>
          <p:nvPr/>
        </p:nvSpPr>
        <p:spPr bwMode="auto">
          <a:xfrm>
            <a:off x="2424129" y="2564904"/>
            <a:ext cx="427927" cy="228909"/>
          </a:xfrm>
          <a:prstGeom prst="rect">
            <a:avLst/>
          </a:prstGeom>
          <a:noFill/>
          <a:ln w="12700">
            <a:noFill/>
            <a:miter lim="800000"/>
            <a:headEnd/>
            <a:tailEnd/>
          </a:ln>
        </p:spPr>
        <p:txBody>
          <a:bodyPr wrap="none" lIns="0" tIns="0" rIns="0" bIns="0">
            <a:spAutoFit/>
          </a:bodyPr>
          <a:lstStyle/>
          <a:p>
            <a:pPr marL="36513">
              <a:tabLst>
                <a:tab pos="66675" algn="l"/>
                <a:tab pos="752475" algn="l"/>
                <a:tab pos="1438275" algn="l"/>
                <a:tab pos="2122488" algn="l"/>
                <a:tab pos="2806700" algn="l"/>
              </a:tabLst>
            </a:pPr>
            <a:r>
              <a:rPr lang="en-US" dirty="0">
                <a:solidFill>
                  <a:prstClr val="black"/>
                </a:solidFill>
              </a:rPr>
              <a:t>1024</a:t>
            </a:r>
          </a:p>
        </p:txBody>
      </p:sp>
      <p:sp>
        <p:nvSpPr>
          <p:cNvPr id="111" name="Line 9"/>
          <p:cNvSpPr>
            <a:spLocks noChangeShapeType="1"/>
          </p:cNvSpPr>
          <p:nvPr/>
        </p:nvSpPr>
        <p:spPr bwMode="auto">
          <a:xfrm rot="10800000">
            <a:off x="1498615" y="3043695"/>
            <a:ext cx="0" cy="2003425"/>
          </a:xfrm>
          <a:prstGeom prst="line">
            <a:avLst/>
          </a:prstGeom>
          <a:noFill/>
          <a:ln w="63500">
            <a:solidFill>
              <a:schemeClr val="tx1"/>
            </a:solidFill>
            <a:miter lim="800000"/>
            <a:headEnd type="triangle" w="med" len="med"/>
            <a:tailEnd type="triangle" w="med" len="med"/>
          </a:ln>
          <a:effectLst>
            <a:outerShdw dist="38099" dir="5400000" algn="ctr" rotWithShape="0">
              <a:schemeClr val="bg2">
                <a:alpha val="20000"/>
              </a:schemeClr>
            </a:outerShdw>
          </a:effectLst>
        </p:spPr>
        <p:txBody>
          <a:bodyPr lIns="0" tIns="0" rIns="0" bIns="0"/>
          <a:lstStyle/>
          <a:p>
            <a:pPr>
              <a:defRPr/>
            </a:pPr>
            <a:endParaRPr lang="en-US">
              <a:solidFill>
                <a:prstClr val="black"/>
              </a:solidFill>
            </a:endParaRPr>
          </a:p>
        </p:txBody>
      </p:sp>
      <p:sp>
        <p:nvSpPr>
          <p:cNvPr id="112" name="Rectangle 10"/>
          <p:cNvSpPr>
            <a:spLocks/>
          </p:cNvSpPr>
          <p:nvPr/>
        </p:nvSpPr>
        <p:spPr bwMode="auto">
          <a:xfrm rot="-5400000">
            <a:off x="1016107" y="4005564"/>
            <a:ext cx="427927" cy="228909"/>
          </a:xfrm>
          <a:prstGeom prst="rect">
            <a:avLst/>
          </a:prstGeom>
          <a:noFill/>
          <a:ln w="12700">
            <a:noFill/>
            <a:miter lim="800000"/>
            <a:headEnd/>
            <a:tailEnd/>
          </a:ln>
        </p:spPr>
        <p:txBody>
          <a:bodyPr wrap="none" lIns="0" tIns="0" rIns="0" bIns="0">
            <a:spAutoFit/>
          </a:bodyPr>
          <a:lstStyle/>
          <a:p>
            <a:pPr marL="36513">
              <a:tabLst>
                <a:tab pos="66675" algn="l"/>
                <a:tab pos="752475" algn="l"/>
                <a:tab pos="1438275" algn="l"/>
                <a:tab pos="2122488" algn="l"/>
                <a:tab pos="2806700" algn="l"/>
              </a:tabLst>
            </a:pPr>
            <a:r>
              <a:rPr lang="en-US" dirty="0">
                <a:solidFill>
                  <a:prstClr val="black"/>
                </a:solidFill>
              </a:rPr>
              <a:t>1024</a:t>
            </a:r>
          </a:p>
        </p:txBody>
      </p:sp>
      <p:sp>
        <p:nvSpPr>
          <p:cNvPr id="113" name="Rectangle 11"/>
          <p:cNvSpPr>
            <a:spLocks/>
          </p:cNvSpPr>
          <p:nvPr/>
        </p:nvSpPr>
        <p:spPr bwMode="auto">
          <a:xfrm>
            <a:off x="1635140" y="3050042"/>
            <a:ext cx="257175" cy="255588"/>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nvGrpSpPr>
          <p:cNvPr id="114" name="Group 12"/>
          <p:cNvGrpSpPr>
            <a:grpSpLocks/>
          </p:cNvGrpSpPr>
          <p:nvPr/>
        </p:nvGrpSpPr>
        <p:grpSpPr bwMode="auto">
          <a:xfrm>
            <a:off x="2147903" y="3050042"/>
            <a:ext cx="1535112" cy="255588"/>
            <a:chOff x="0" y="0"/>
            <a:chExt cx="2256" cy="376"/>
          </a:xfrm>
        </p:grpSpPr>
        <p:sp>
          <p:nvSpPr>
            <p:cNvPr id="115" name="Rectangle 13"/>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16" name="Rectangle 14"/>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17" name="Rectangle 15"/>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18" name="Rectangle 16"/>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19" name="Rectangle 17"/>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20" name="Rectangle 18"/>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grpSp>
        <p:nvGrpSpPr>
          <p:cNvPr id="121" name="Group 19"/>
          <p:cNvGrpSpPr>
            <a:grpSpLocks/>
          </p:cNvGrpSpPr>
          <p:nvPr/>
        </p:nvGrpSpPr>
        <p:grpSpPr bwMode="auto">
          <a:xfrm>
            <a:off x="1635145" y="3305630"/>
            <a:ext cx="2047875" cy="1790700"/>
            <a:chOff x="0" y="0"/>
            <a:chExt cx="3008" cy="2632"/>
          </a:xfrm>
        </p:grpSpPr>
        <p:grpSp>
          <p:nvGrpSpPr>
            <p:cNvPr id="122" name="Group 20"/>
            <p:cNvGrpSpPr>
              <a:grpSpLocks/>
            </p:cNvGrpSpPr>
            <p:nvPr/>
          </p:nvGrpSpPr>
          <p:grpSpPr bwMode="auto">
            <a:xfrm>
              <a:off x="0" y="0"/>
              <a:ext cx="3008" cy="1504"/>
              <a:chOff x="0" y="0"/>
              <a:chExt cx="3008" cy="1504"/>
            </a:xfrm>
          </p:grpSpPr>
          <p:grpSp>
            <p:nvGrpSpPr>
              <p:cNvPr id="154" name="Group 21"/>
              <p:cNvGrpSpPr>
                <a:grpSpLocks/>
              </p:cNvGrpSpPr>
              <p:nvPr/>
            </p:nvGrpSpPr>
            <p:grpSpPr bwMode="auto">
              <a:xfrm>
                <a:off x="0" y="0"/>
                <a:ext cx="3008" cy="752"/>
                <a:chOff x="0" y="0"/>
                <a:chExt cx="3008" cy="752"/>
              </a:xfrm>
            </p:grpSpPr>
            <p:grpSp>
              <p:nvGrpSpPr>
                <p:cNvPr id="176" name="Group 22"/>
                <p:cNvGrpSpPr>
                  <a:grpSpLocks/>
                </p:cNvGrpSpPr>
                <p:nvPr/>
              </p:nvGrpSpPr>
              <p:grpSpPr bwMode="auto">
                <a:xfrm>
                  <a:off x="0" y="0"/>
                  <a:ext cx="3008" cy="376"/>
                  <a:chOff x="0" y="0"/>
                  <a:chExt cx="3008" cy="376"/>
                </a:xfrm>
              </p:grpSpPr>
              <p:sp>
                <p:nvSpPr>
                  <p:cNvPr id="187" name="Rectangle 23"/>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88" name="Rectangle 24"/>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nvGrpSpPr>
                  <p:cNvPr id="189" name="Group 25"/>
                  <p:cNvGrpSpPr>
                    <a:grpSpLocks/>
                  </p:cNvGrpSpPr>
                  <p:nvPr/>
                </p:nvGrpSpPr>
                <p:grpSpPr bwMode="auto">
                  <a:xfrm>
                    <a:off x="752" y="0"/>
                    <a:ext cx="2256" cy="376"/>
                    <a:chOff x="0" y="0"/>
                    <a:chExt cx="2256" cy="376"/>
                  </a:xfrm>
                </p:grpSpPr>
                <p:sp>
                  <p:nvSpPr>
                    <p:cNvPr id="190" name="Rectangle 26"/>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91" name="Rectangle 27"/>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92" name="Rectangle 28"/>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93" name="Rectangle 29"/>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94" name="Rectangle 30"/>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95" name="Rectangle 31"/>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grpSp>
            <p:grpSp>
              <p:nvGrpSpPr>
                <p:cNvPr id="177" name="Group 32"/>
                <p:cNvGrpSpPr>
                  <a:grpSpLocks/>
                </p:cNvGrpSpPr>
                <p:nvPr/>
              </p:nvGrpSpPr>
              <p:grpSpPr bwMode="auto">
                <a:xfrm>
                  <a:off x="0" y="376"/>
                  <a:ext cx="3008" cy="376"/>
                  <a:chOff x="0" y="0"/>
                  <a:chExt cx="3008" cy="376"/>
                </a:xfrm>
              </p:grpSpPr>
              <p:sp>
                <p:nvSpPr>
                  <p:cNvPr id="178" name="Rectangle 33"/>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79" name="Rectangle 34"/>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nvGrpSpPr>
                  <p:cNvPr id="180" name="Group 35"/>
                  <p:cNvGrpSpPr>
                    <a:grpSpLocks/>
                  </p:cNvGrpSpPr>
                  <p:nvPr/>
                </p:nvGrpSpPr>
                <p:grpSpPr bwMode="auto">
                  <a:xfrm>
                    <a:off x="752" y="0"/>
                    <a:ext cx="2256" cy="376"/>
                    <a:chOff x="0" y="0"/>
                    <a:chExt cx="2256" cy="376"/>
                  </a:xfrm>
                </p:grpSpPr>
                <p:sp>
                  <p:nvSpPr>
                    <p:cNvPr id="181" name="Rectangle 36"/>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82" name="Rectangle 37"/>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83" name="Rectangle 38"/>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84" name="Rectangle 39"/>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85" name="Rectangle 40"/>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86" name="Rectangle 41"/>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grpSp>
          </p:grpSp>
          <p:grpSp>
            <p:nvGrpSpPr>
              <p:cNvPr id="155" name="Group 42"/>
              <p:cNvGrpSpPr>
                <a:grpSpLocks/>
              </p:cNvGrpSpPr>
              <p:nvPr/>
            </p:nvGrpSpPr>
            <p:grpSpPr bwMode="auto">
              <a:xfrm>
                <a:off x="0" y="752"/>
                <a:ext cx="3008" cy="752"/>
                <a:chOff x="0" y="0"/>
                <a:chExt cx="3008" cy="752"/>
              </a:xfrm>
            </p:grpSpPr>
            <p:grpSp>
              <p:nvGrpSpPr>
                <p:cNvPr id="156" name="Group 43"/>
                <p:cNvGrpSpPr>
                  <a:grpSpLocks/>
                </p:cNvGrpSpPr>
                <p:nvPr/>
              </p:nvGrpSpPr>
              <p:grpSpPr bwMode="auto">
                <a:xfrm>
                  <a:off x="0" y="0"/>
                  <a:ext cx="3008" cy="376"/>
                  <a:chOff x="0" y="0"/>
                  <a:chExt cx="3008" cy="376"/>
                </a:xfrm>
              </p:grpSpPr>
              <p:sp>
                <p:nvSpPr>
                  <p:cNvPr id="167" name="Rectangle 44"/>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68" name="Rectangle 45"/>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nvGrpSpPr>
                  <p:cNvPr id="169" name="Group 46"/>
                  <p:cNvGrpSpPr>
                    <a:grpSpLocks/>
                  </p:cNvGrpSpPr>
                  <p:nvPr/>
                </p:nvGrpSpPr>
                <p:grpSpPr bwMode="auto">
                  <a:xfrm>
                    <a:off x="752" y="0"/>
                    <a:ext cx="2256" cy="376"/>
                    <a:chOff x="0" y="0"/>
                    <a:chExt cx="2256" cy="376"/>
                  </a:xfrm>
                </p:grpSpPr>
                <p:sp>
                  <p:nvSpPr>
                    <p:cNvPr id="170" name="Rectangle 47"/>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71" name="Rectangle 48"/>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72" name="Rectangle 49"/>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73" name="Rectangle 50"/>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74" name="Rectangle 51"/>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75" name="Rectangle 52"/>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grpSp>
            <p:grpSp>
              <p:nvGrpSpPr>
                <p:cNvPr id="157" name="Group 53"/>
                <p:cNvGrpSpPr>
                  <a:grpSpLocks/>
                </p:cNvGrpSpPr>
                <p:nvPr/>
              </p:nvGrpSpPr>
              <p:grpSpPr bwMode="auto">
                <a:xfrm>
                  <a:off x="0" y="376"/>
                  <a:ext cx="3008" cy="376"/>
                  <a:chOff x="0" y="0"/>
                  <a:chExt cx="3008" cy="376"/>
                </a:xfrm>
              </p:grpSpPr>
              <p:sp>
                <p:nvSpPr>
                  <p:cNvPr id="158" name="Rectangle 54"/>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59" name="Rectangle 55"/>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nvGrpSpPr>
                  <p:cNvPr id="160" name="Group 56"/>
                  <p:cNvGrpSpPr>
                    <a:grpSpLocks/>
                  </p:cNvGrpSpPr>
                  <p:nvPr/>
                </p:nvGrpSpPr>
                <p:grpSpPr bwMode="auto">
                  <a:xfrm>
                    <a:off x="752" y="0"/>
                    <a:ext cx="2256" cy="376"/>
                    <a:chOff x="0" y="0"/>
                    <a:chExt cx="2256" cy="376"/>
                  </a:xfrm>
                </p:grpSpPr>
                <p:sp>
                  <p:nvSpPr>
                    <p:cNvPr id="161" name="Rectangle 57"/>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62" name="Rectangle 58"/>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63" name="Rectangle 59"/>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64" name="Rectangle 60"/>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65" name="Rectangle 61"/>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66" name="Rectangle 62"/>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grpSp>
          </p:grpSp>
        </p:grpSp>
        <p:grpSp>
          <p:nvGrpSpPr>
            <p:cNvPr id="123" name="Group 63"/>
            <p:cNvGrpSpPr>
              <a:grpSpLocks/>
            </p:cNvGrpSpPr>
            <p:nvPr/>
          </p:nvGrpSpPr>
          <p:grpSpPr bwMode="auto">
            <a:xfrm>
              <a:off x="0" y="1504"/>
              <a:ext cx="3008" cy="752"/>
              <a:chOff x="0" y="0"/>
              <a:chExt cx="3008" cy="752"/>
            </a:xfrm>
          </p:grpSpPr>
          <p:grpSp>
            <p:nvGrpSpPr>
              <p:cNvPr id="134" name="Group 64"/>
              <p:cNvGrpSpPr>
                <a:grpSpLocks/>
              </p:cNvGrpSpPr>
              <p:nvPr/>
            </p:nvGrpSpPr>
            <p:grpSpPr bwMode="auto">
              <a:xfrm>
                <a:off x="0" y="0"/>
                <a:ext cx="3008" cy="376"/>
                <a:chOff x="0" y="0"/>
                <a:chExt cx="3008" cy="376"/>
              </a:xfrm>
            </p:grpSpPr>
            <p:sp>
              <p:nvSpPr>
                <p:cNvPr id="145" name="Rectangle 65"/>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46" name="Rectangle 66"/>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nvGrpSpPr>
                <p:cNvPr id="147" name="Group 67"/>
                <p:cNvGrpSpPr>
                  <a:grpSpLocks/>
                </p:cNvGrpSpPr>
                <p:nvPr/>
              </p:nvGrpSpPr>
              <p:grpSpPr bwMode="auto">
                <a:xfrm>
                  <a:off x="752" y="0"/>
                  <a:ext cx="2256" cy="376"/>
                  <a:chOff x="0" y="0"/>
                  <a:chExt cx="2256" cy="376"/>
                </a:xfrm>
              </p:grpSpPr>
              <p:sp>
                <p:nvSpPr>
                  <p:cNvPr id="148" name="Rectangle 68"/>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49" name="Rectangle 69"/>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50" name="Rectangle 70"/>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51" name="Rectangle 71"/>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52" name="Rectangle 72"/>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53" name="Rectangle 73"/>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grpSp>
          <p:grpSp>
            <p:nvGrpSpPr>
              <p:cNvPr id="135" name="Group 74"/>
              <p:cNvGrpSpPr>
                <a:grpSpLocks/>
              </p:cNvGrpSpPr>
              <p:nvPr/>
            </p:nvGrpSpPr>
            <p:grpSpPr bwMode="auto">
              <a:xfrm>
                <a:off x="0" y="376"/>
                <a:ext cx="3008" cy="376"/>
                <a:chOff x="0" y="0"/>
                <a:chExt cx="3008" cy="376"/>
              </a:xfrm>
            </p:grpSpPr>
            <p:sp>
              <p:nvSpPr>
                <p:cNvPr id="136" name="Rectangle 75"/>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37" name="Rectangle 76"/>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nvGrpSpPr>
                <p:cNvPr id="138" name="Group 77"/>
                <p:cNvGrpSpPr>
                  <a:grpSpLocks/>
                </p:cNvGrpSpPr>
                <p:nvPr/>
              </p:nvGrpSpPr>
              <p:grpSpPr bwMode="auto">
                <a:xfrm>
                  <a:off x="752" y="0"/>
                  <a:ext cx="2256" cy="376"/>
                  <a:chOff x="0" y="0"/>
                  <a:chExt cx="2256" cy="376"/>
                </a:xfrm>
              </p:grpSpPr>
              <p:sp>
                <p:nvSpPr>
                  <p:cNvPr id="139" name="Rectangle 78"/>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40" name="Rectangle 79"/>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41" name="Rectangle 80"/>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42" name="Rectangle 81"/>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43" name="Rectangle 82"/>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44" name="Rectangle 83"/>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grpSp>
        </p:grpSp>
        <p:grpSp>
          <p:nvGrpSpPr>
            <p:cNvPr id="124" name="Group 84"/>
            <p:cNvGrpSpPr>
              <a:grpSpLocks/>
            </p:cNvGrpSpPr>
            <p:nvPr/>
          </p:nvGrpSpPr>
          <p:grpSpPr bwMode="auto">
            <a:xfrm>
              <a:off x="0" y="2256"/>
              <a:ext cx="3008" cy="376"/>
              <a:chOff x="0" y="0"/>
              <a:chExt cx="3008" cy="376"/>
            </a:xfrm>
          </p:grpSpPr>
          <p:sp>
            <p:nvSpPr>
              <p:cNvPr id="125" name="Rectangle 85"/>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26" name="Rectangle 86"/>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nvGrpSpPr>
              <p:cNvPr id="127" name="Group 87"/>
              <p:cNvGrpSpPr>
                <a:grpSpLocks/>
              </p:cNvGrpSpPr>
              <p:nvPr/>
            </p:nvGrpSpPr>
            <p:grpSpPr bwMode="auto">
              <a:xfrm>
                <a:off x="752" y="0"/>
                <a:ext cx="2256" cy="376"/>
                <a:chOff x="0" y="0"/>
                <a:chExt cx="2256" cy="376"/>
              </a:xfrm>
            </p:grpSpPr>
            <p:sp>
              <p:nvSpPr>
                <p:cNvPr id="128" name="Rectangle 88"/>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29" name="Rectangle 89"/>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30" name="Rectangle 90"/>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31" name="Rectangle 91"/>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32" name="Rectangle 92"/>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33" name="Rectangle 93"/>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grpSp>
      </p:grpSp>
      <p:sp>
        <p:nvSpPr>
          <p:cNvPr id="196" name="Rectangle 169"/>
          <p:cNvSpPr>
            <a:spLocks/>
          </p:cNvSpPr>
          <p:nvPr/>
        </p:nvSpPr>
        <p:spPr bwMode="auto">
          <a:xfrm>
            <a:off x="3176629" y="4062867"/>
            <a:ext cx="255587" cy="255588"/>
          </a:xfrm>
          <a:prstGeom prst="rect">
            <a:avLst/>
          </a:prstGeom>
          <a:noFill/>
          <a:ln w="50800">
            <a:solidFill>
              <a:srgbClr val="FFFF66"/>
            </a:solidFill>
            <a:miter lim="800000"/>
            <a:headEnd/>
            <a:tailEnd/>
          </a:ln>
        </p:spPr>
        <p:txBody>
          <a:bodyPr lIns="0" tIns="0" rIns="0" bIns="0"/>
          <a:lstStyle/>
          <a:p>
            <a:endParaRPr lang="en-US">
              <a:solidFill>
                <a:prstClr val="black"/>
              </a:solidFill>
            </a:endParaRPr>
          </a:p>
        </p:txBody>
      </p:sp>
      <p:sp>
        <p:nvSpPr>
          <p:cNvPr id="197" name="Rectangle 170"/>
          <p:cNvSpPr>
            <a:spLocks/>
          </p:cNvSpPr>
          <p:nvPr/>
        </p:nvSpPr>
        <p:spPr bwMode="auto">
          <a:xfrm>
            <a:off x="2152665" y="4318455"/>
            <a:ext cx="255588" cy="255587"/>
          </a:xfrm>
          <a:prstGeom prst="rect">
            <a:avLst/>
          </a:prstGeom>
          <a:noFill/>
          <a:ln w="50800">
            <a:solidFill>
              <a:srgbClr val="FFFF66"/>
            </a:solidFill>
            <a:miter lim="800000"/>
            <a:headEnd/>
            <a:tailEnd/>
          </a:ln>
        </p:spPr>
        <p:txBody>
          <a:bodyPr lIns="0" tIns="0" rIns="0" bIns="0"/>
          <a:lstStyle/>
          <a:p>
            <a:endParaRPr lang="en-US">
              <a:solidFill>
                <a:prstClr val="black"/>
              </a:solidFill>
            </a:endParaRPr>
          </a:p>
        </p:txBody>
      </p:sp>
      <p:grpSp>
        <p:nvGrpSpPr>
          <p:cNvPr id="198" name="Group 171"/>
          <p:cNvGrpSpPr>
            <a:grpSpLocks/>
          </p:cNvGrpSpPr>
          <p:nvPr/>
        </p:nvGrpSpPr>
        <p:grpSpPr bwMode="auto">
          <a:xfrm>
            <a:off x="2155851" y="4062867"/>
            <a:ext cx="1084263" cy="495300"/>
            <a:chOff x="0" y="0"/>
            <a:chExt cx="1592" cy="728"/>
          </a:xfrm>
        </p:grpSpPr>
        <p:sp>
          <p:nvSpPr>
            <p:cNvPr id="199" name="Rectangle 172"/>
            <p:cNvSpPr>
              <a:spLocks/>
            </p:cNvSpPr>
            <p:nvPr/>
          </p:nvSpPr>
          <p:spPr bwMode="auto">
            <a:xfrm rot="10800000">
              <a:off x="0" y="632"/>
              <a:ext cx="96" cy="96"/>
            </a:xfrm>
            <a:prstGeom prst="rect">
              <a:avLst/>
            </a:prstGeom>
            <a:solidFill>
              <a:srgbClr val="DD181A"/>
            </a:solidFill>
            <a:ln w="25400">
              <a:solidFill>
                <a:schemeClr val="tx1"/>
              </a:solidFill>
              <a:miter lim="800000"/>
              <a:headEnd/>
              <a:tailEnd/>
            </a:ln>
          </p:spPr>
          <p:txBody>
            <a:bodyPr rot="10800000" lIns="0" tIns="0" rIns="0" bIns="0"/>
            <a:lstStyle/>
            <a:p>
              <a:endParaRPr lang="en-US">
                <a:solidFill>
                  <a:prstClr val="black"/>
                </a:solidFill>
              </a:endParaRPr>
            </a:p>
          </p:txBody>
        </p:sp>
        <p:sp>
          <p:nvSpPr>
            <p:cNvPr id="200" name="Rectangle 173"/>
            <p:cNvSpPr>
              <a:spLocks/>
            </p:cNvSpPr>
            <p:nvPr/>
          </p:nvSpPr>
          <p:spPr bwMode="auto">
            <a:xfrm rot="10800000">
              <a:off x="1496" y="0"/>
              <a:ext cx="96" cy="96"/>
            </a:xfrm>
            <a:prstGeom prst="rect">
              <a:avLst/>
            </a:prstGeom>
            <a:solidFill>
              <a:srgbClr val="DD181A"/>
            </a:solidFill>
            <a:ln w="25400">
              <a:solidFill>
                <a:schemeClr val="tx1"/>
              </a:solidFill>
              <a:miter lim="800000"/>
              <a:headEnd/>
              <a:tailEnd/>
            </a:ln>
          </p:spPr>
          <p:txBody>
            <a:bodyPr rot="10800000" lIns="0" tIns="0" rIns="0" bIns="0"/>
            <a:lstStyle/>
            <a:p>
              <a:endParaRPr lang="en-US">
                <a:solidFill>
                  <a:prstClr val="black"/>
                </a:solidFill>
              </a:endParaRPr>
            </a:p>
          </p:txBody>
        </p:sp>
      </p:grpSp>
      <p:sp>
        <p:nvSpPr>
          <p:cNvPr id="201" name="Rectangle 175"/>
          <p:cNvSpPr>
            <a:spLocks/>
          </p:cNvSpPr>
          <p:nvPr/>
        </p:nvSpPr>
        <p:spPr bwMode="auto">
          <a:xfrm>
            <a:off x="4835549" y="2756355"/>
            <a:ext cx="3408859" cy="1231106"/>
          </a:xfrm>
          <a:prstGeom prst="rect">
            <a:avLst/>
          </a:prstGeom>
          <a:noFill/>
          <a:ln w="50800">
            <a:noFill/>
            <a:miter lim="800000"/>
            <a:headEnd/>
            <a:tailEnd/>
          </a:ln>
        </p:spPr>
        <p:txBody>
          <a:bodyPr wrap="square" lIns="0" tIns="0" rIns="0" bIns="0">
            <a:spAutoFit/>
          </a:bodyPr>
          <a:lstStyle/>
          <a:p>
            <a:pPr marL="36513" algn="ctr">
              <a:tabLst>
                <a:tab pos="66675" algn="l"/>
                <a:tab pos="752475" algn="l"/>
                <a:tab pos="1438275" algn="l"/>
                <a:tab pos="2122488" algn="l"/>
                <a:tab pos="2806700" algn="l"/>
              </a:tabLst>
            </a:pPr>
            <a:r>
              <a:rPr lang="en-US" sz="2000" b="1" dirty="0">
                <a:solidFill>
                  <a:prstClr val="black"/>
                </a:solidFill>
              </a:rPr>
              <a:t>Synchronization between </a:t>
            </a:r>
            <a:r>
              <a:rPr lang="en-US" sz="2000" b="1" dirty="0">
                <a:solidFill>
                  <a:srgbClr val="F79646"/>
                </a:solidFill>
                <a:sym typeface="Myriad Set TextItalic" charset="0"/>
              </a:rPr>
              <a:t>work-items</a:t>
            </a:r>
            <a:r>
              <a:rPr lang="en-US" sz="2000" b="1" dirty="0">
                <a:solidFill>
                  <a:srgbClr val="F79646"/>
                </a:solidFill>
              </a:rPr>
              <a:t> </a:t>
            </a:r>
            <a:r>
              <a:rPr lang="en-US" sz="2000" b="1" dirty="0">
                <a:solidFill>
                  <a:prstClr val="black"/>
                </a:solidFill>
              </a:rPr>
              <a:t>possible only </a:t>
            </a:r>
            <a:r>
              <a:rPr lang="en-US" sz="2000" b="1" dirty="0">
                <a:solidFill>
                  <a:prstClr val="black"/>
                </a:solidFill>
                <a:sym typeface="Myriad Set Bold" charset="0"/>
              </a:rPr>
              <a:t>within </a:t>
            </a:r>
            <a:r>
              <a:rPr lang="en-US" sz="2000" b="1" dirty="0">
                <a:solidFill>
                  <a:srgbClr val="F79646"/>
                </a:solidFill>
                <a:sym typeface="Myriad Set TextItalic" charset="0"/>
              </a:rPr>
              <a:t>work-groups</a:t>
            </a:r>
            <a:r>
              <a:rPr lang="en-US" sz="2000" b="1" dirty="0">
                <a:solidFill>
                  <a:prstClr val="black"/>
                </a:solidFill>
              </a:rPr>
              <a:t>:</a:t>
            </a:r>
          </a:p>
          <a:p>
            <a:pPr marL="36513" algn="ctr">
              <a:tabLst>
                <a:tab pos="66675" algn="l"/>
                <a:tab pos="752475" algn="l"/>
                <a:tab pos="1438275" algn="l"/>
                <a:tab pos="2122488" algn="l"/>
                <a:tab pos="2806700" algn="l"/>
              </a:tabLst>
            </a:pPr>
            <a:r>
              <a:rPr lang="en-US" sz="2000" b="1" dirty="0">
                <a:solidFill>
                  <a:srgbClr val="9BBB59"/>
                </a:solidFill>
              </a:rPr>
              <a:t>barriers</a:t>
            </a:r>
            <a:r>
              <a:rPr lang="en-US" sz="2000" b="1" dirty="0">
                <a:solidFill>
                  <a:srgbClr val="4F81BD"/>
                </a:solidFill>
              </a:rPr>
              <a:t> </a:t>
            </a:r>
            <a:r>
              <a:rPr lang="en-US" sz="2000" b="1" dirty="0">
                <a:solidFill>
                  <a:prstClr val="black"/>
                </a:solidFill>
              </a:rPr>
              <a:t>and </a:t>
            </a:r>
            <a:r>
              <a:rPr lang="en-US" sz="2000" b="1" dirty="0">
                <a:solidFill>
                  <a:srgbClr val="9BBB59"/>
                </a:solidFill>
              </a:rPr>
              <a:t>memory</a:t>
            </a:r>
            <a:r>
              <a:rPr lang="en-US" sz="2000" b="1" dirty="0">
                <a:solidFill>
                  <a:srgbClr val="4F81BD"/>
                </a:solidFill>
              </a:rPr>
              <a:t> </a:t>
            </a:r>
            <a:r>
              <a:rPr lang="en-US" sz="2000" b="1" dirty="0">
                <a:solidFill>
                  <a:srgbClr val="9BBB59"/>
                </a:solidFill>
              </a:rPr>
              <a:t>fences</a:t>
            </a:r>
          </a:p>
        </p:txBody>
      </p:sp>
      <p:sp>
        <p:nvSpPr>
          <p:cNvPr id="202" name="Line 176"/>
          <p:cNvSpPr>
            <a:spLocks noChangeShapeType="1"/>
          </p:cNvSpPr>
          <p:nvPr/>
        </p:nvSpPr>
        <p:spPr bwMode="auto">
          <a:xfrm>
            <a:off x="2139991" y="3180217"/>
            <a:ext cx="2703513" cy="36513"/>
          </a:xfrm>
          <a:prstGeom prst="line">
            <a:avLst/>
          </a:prstGeom>
          <a:noFill/>
          <a:ln w="50800">
            <a:solidFill>
              <a:schemeClr val="accent6"/>
            </a:solidFill>
            <a:miter lim="800000"/>
            <a:headEnd type="triangle" w="med" len="med"/>
            <a:tailEnd/>
          </a:ln>
          <a:effectLst>
            <a:outerShdw dist="38099" dir="5400000" algn="ctr" rotWithShape="0">
              <a:schemeClr val="bg2">
                <a:alpha val="20000"/>
              </a:schemeClr>
            </a:outerShdw>
          </a:effectLst>
        </p:spPr>
        <p:txBody>
          <a:bodyPr lIns="0" tIns="0" rIns="0" bIns="0"/>
          <a:lstStyle/>
          <a:p>
            <a:pPr>
              <a:defRPr/>
            </a:pPr>
            <a:endParaRPr lang="en-US">
              <a:solidFill>
                <a:prstClr val="black"/>
              </a:solidFill>
            </a:endParaRPr>
          </a:p>
        </p:txBody>
      </p:sp>
      <p:sp>
        <p:nvSpPr>
          <p:cNvPr id="203" name="Rectangle 178"/>
          <p:cNvSpPr>
            <a:spLocks/>
          </p:cNvSpPr>
          <p:nvPr/>
        </p:nvSpPr>
        <p:spPr bwMode="auto">
          <a:xfrm>
            <a:off x="4835552" y="4224963"/>
            <a:ext cx="2676525" cy="923330"/>
          </a:xfrm>
          <a:prstGeom prst="rect">
            <a:avLst/>
          </a:prstGeom>
          <a:noFill/>
          <a:ln w="50800">
            <a:noFill/>
            <a:miter lim="800000"/>
            <a:headEnd/>
            <a:tailEnd/>
          </a:ln>
        </p:spPr>
        <p:txBody>
          <a:bodyPr lIns="0" tIns="0" rIns="0" bIns="0">
            <a:spAutoFit/>
          </a:bodyPr>
          <a:lstStyle/>
          <a:p>
            <a:pPr marL="36513" algn="ctr">
              <a:tabLst>
                <a:tab pos="66675" algn="l"/>
                <a:tab pos="752475" algn="l"/>
                <a:tab pos="1438275" algn="l"/>
                <a:tab pos="2122488" algn="l"/>
                <a:tab pos="2806700" algn="l"/>
              </a:tabLst>
            </a:pPr>
            <a:r>
              <a:rPr lang="en-US" sz="2000" b="1" dirty="0">
                <a:solidFill>
                  <a:prstClr val="black"/>
                </a:solidFill>
              </a:rPr>
              <a:t>Can</a:t>
            </a:r>
            <a:r>
              <a:rPr lang="en-US" sz="2000" b="1" dirty="0">
                <a:solidFill>
                  <a:prstClr val="black"/>
                </a:solidFill>
                <a:sym typeface="Myriad Set Bold" charset="0"/>
              </a:rPr>
              <a:t>not</a:t>
            </a:r>
            <a:r>
              <a:rPr lang="en-US" sz="2000" b="1" dirty="0">
                <a:solidFill>
                  <a:prstClr val="black"/>
                </a:solidFill>
              </a:rPr>
              <a:t> synchronize between </a:t>
            </a:r>
            <a:r>
              <a:rPr lang="en-US" sz="2000" b="1" dirty="0">
                <a:solidFill>
                  <a:srgbClr val="C0504D"/>
                </a:solidFill>
                <a:sym typeface="Myriad Set TextItalic" charset="0"/>
              </a:rPr>
              <a:t>work-groups</a:t>
            </a:r>
            <a:r>
              <a:rPr lang="en-US" sz="2000" b="1" dirty="0">
                <a:solidFill>
                  <a:srgbClr val="9BBB59"/>
                </a:solidFill>
                <a:sym typeface="Myriad Set TextItalic" charset="0"/>
              </a:rPr>
              <a:t> </a:t>
            </a:r>
            <a:r>
              <a:rPr lang="en-US" sz="2000" b="1" dirty="0">
                <a:solidFill>
                  <a:prstClr val="black"/>
                </a:solidFill>
                <a:sym typeface="Myriad Set TextItalic" charset="0"/>
              </a:rPr>
              <a:t>within a kernel</a:t>
            </a:r>
          </a:p>
        </p:txBody>
      </p:sp>
      <p:sp>
        <p:nvSpPr>
          <p:cNvPr id="204" name="Line 179"/>
          <p:cNvSpPr>
            <a:spLocks noChangeShapeType="1"/>
          </p:cNvSpPr>
          <p:nvPr/>
        </p:nvSpPr>
        <p:spPr bwMode="auto">
          <a:xfrm rot="10800000" flipH="1">
            <a:off x="2403490" y="4399420"/>
            <a:ext cx="2444750" cy="111125"/>
          </a:xfrm>
          <a:prstGeom prst="line">
            <a:avLst/>
          </a:prstGeom>
          <a:noFill/>
          <a:ln w="50800">
            <a:solidFill>
              <a:schemeClr val="accent2"/>
            </a:solidFill>
            <a:miter lim="800000"/>
            <a:headEnd type="triangle" w="med" len="med"/>
            <a:tailEnd/>
          </a:ln>
          <a:effectLst>
            <a:outerShdw dist="38099" dir="5400000" algn="ctr" rotWithShape="0">
              <a:schemeClr val="bg2">
                <a:alpha val="20000"/>
              </a:schemeClr>
            </a:outerShdw>
          </a:effectLst>
        </p:spPr>
        <p:txBody>
          <a:bodyPr lIns="0" tIns="0" rIns="0" bIns="0"/>
          <a:lstStyle/>
          <a:p>
            <a:pPr>
              <a:defRPr/>
            </a:pPr>
            <a:endParaRPr lang="en-US">
              <a:solidFill>
                <a:prstClr val="black"/>
              </a:solidFill>
            </a:endParaRPr>
          </a:p>
        </p:txBody>
      </p:sp>
      <p:sp>
        <p:nvSpPr>
          <p:cNvPr id="205" name="Line 180"/>
          <p:cNvSpPr>
            <a:spLocks noChangeShapeType="1"/>
          </p:cNvSpPr>
          <p:nvPr/>
        </p:nvSpPr>
        <p:spPr bwMode="auto">
          <a:xfrm>
            <a:off x="3446504" y="4100967"/>
            <a:ext cx="1400175" cy="298450"/>
          </a:xfrm>
          <a:prstGeom prst="line">
            <a:avLst/>
          </a:prstGeom>
          <a:noFill/>
          <a:ln w="50800">
            <a:solidFill>
              <a:schemeClr val="accent2"/>
            </a:solidFill>
            <a:miter lim="800000"/>
            <a:headEnd type="triangle" w="med" len="med"/>
            <a:tailEnd/>
          </a:ln>
          <a:effectLst>
            <a:outerShdw dist="38099" dir="5400000" algn="ctr" rotWithShape="0">
              <a:schemeClr val="bg2">
                <a:alpha val="20000"/>
              </a:schemeClr>
            </a:outerShdw>
          </a:effectLst>
        </p:spPr>
        <p:txBody>
          <a:bodyPr lIns="0" tIns="0" rIns="0" bIns="0"/>
          <a:lstStyle/>
          <a:p>
            <a:pPr>
              <a:defRPr/>
            </a:pPr>
            <a:endParaRPr lang="en-US">
              <a:solidFill>
                <a:prstClr val="black"/>
              </a:solidFill>
            </a:endParaRPr>
          </a:p>
        </p:txBody>
      </p:sp>
      <p:sp>
        <p:nvSpPr>
          <p:cNvPr id="206" name="Rectangle 189"/>
          <p:cNvSpPr>
            <a:spLocks/>
          </p:cNvSpPr>
          <p:nvPr/>
        </p:nvSpPr>
        <p:spPr bwMode="auto">
          <a:xfrm>
            <a:off x="1895516" y="3050042"/>
            <a:ext cx="250825" cy="255588"/>
          </a:xfrm>
          <a:prstGeom prst="rect">
            <a:avLst/>
          </a:prstGeom>
          <a:noFill/>
          <a:ln w="57150">
            <a:solidFill>
              <a:srgbClr val="FFFF66"/>
            </a:solidFill>
            <a:miter lim="800000"/>
            <a:headEnd/>
            <a:tailEnd/>
          </a:ln>
        </p:spPr>
        <p:txBody>
          <a:bodyPr wrap="none" lIns="39182" tIns="19591" rIns="39182" bIns="19591" anchor="ctr"/>
          <a:lstStyle/>
          <a:p>
            <a:endParaRPr lang="en-US">
              <a:solidFill>
                <a:prstClr val="black"/>
              </a:solidFill>
            </a:endParaRPr>
          </a:p>
        </p:txBody>
      </p:sp>
      <p:sp>
        <p:nvSpPr>
          <p:cNvPr id="207" name="Rectangle 187"/>
          <p:cNvSpPr>
            <a:spLocks/>
          </p:cNvSpPr>
          <p:nvPr/>
        </p:nvSpPr>
        <p:spPr bwMode="auto">
          <a:xfrm>
            <a:off x="1895490" y="3050042"/>
            <a:ext cx="65088" cy="65088"/>
          </a:xfrm>
          <a:prstGeom prst="rect">
            <a:avLst/>
          </a:prstGeom>
          <a:solidFill>
            <a:srgbClr val="99CC00"/>
          </a:solidFill>
          <a:ln w="25400">
            <a:solidFill>
              <a:schemeClr val="bg1"/>
            </a:solidFill>
            <a:miter lim="800000"/>
            <a:headEnd/>
            <a:tailEnd/>
          </a:ln>
        </p:spPr>
        <p:txBody>
          <a:bodyPr wrap="none" lIns="39182" tIns="19591" rIns="39182" bIns="19591" anchor="ctr"/>
          <a:lstStyle/>
          <a:p>
            <a:endParaRPr lang="en-US">
              <a:solidFill>
                <a:prstClr val="black"/>
              </a:solidFill>
            </a:endParaRPr>
          </a:p>
        </p:txBody>
      </p:sp>
      <p:sp>
        <p:nvSpPr>
          <p:cNvPr id="208" name="Rectangle 188"/>
          <p:cNvSpPr>
            <a:spLocks/>
          </p:cNvSpPr>
          <p:nvPr/>
        </p:nvSpPr>
        <p:spPr bwMode="auto">
          <a:xfrm>
            <a:off x="2078071" y="3240542"/>
            <a:ext cx="66675" cy="65088"/>
          </a:xfrm>
          <a:prstGeom prst="rect">
            <a:avLst/>
          </a:prstGeom>
          <a:solidFill>
            <a:srgbClr val="99CC00"/>
          </a:solidFill>
          <a:ln w="25400">
            <a:solidFill>
              <a:schemeClr val="bg1"/>
            </a:solidFill>
            <a:miter lim="800000"/>
            <a:headEnd/>
            <a:tailEnd/>
          </a:ln>
        </p:spPr>
        <p:txBody>
          <a:bodyPr wrap="none" lIns="39182" tIns="19591" rIns="39182" bIns="19591" anchor="ctr"/>
          <a:lstStyle/>
          <a:p>
            <a:endParaRPr lang="en-US">
              <a:solidFill>
                <a:prstClr val="black"/>
              </a:solidFill>
            </a:endParaRPr>
          </a:p>
        </p:txBody>
      </p:sp>
      <p:sp>
        <p:nvSpPr>
          <p:cNvPr id="5" name="Slide Number Placeholder 4">
            <a:extLst>
              <a:ext uri="{FF2B5EF4-FFF2-40B4-BE49-F238E27FC236}">
                <a16:creationId xmlns:a16="http://schemas.microsoft.com/office/drawing/2014/main" id="{71D254D7-2372-2A4E-A7FB-46B6470373F5}"/>
              </a:ext>
            </a:extLst>
          </p:cNvPr>
          <p:cNvSpPr>
            <a:spLocks noGrp="1"/>
          </p:cNvSpPr>
          <p:nvPr>
            <p:ph type="sldNum" sz="quarter" idx="12"/>
          </p:nvPr>
        </p:nvSpPr>
        <p:spPr/>
        <p:txBody>
          <a:bodyPr/>
          <a:lstStyle/>
          <a:p>
            <a:fld id="{10338BC4-165C-45BE-83FF-C9C7D8E962C5}" type="slidenum">
              <a:rPr lang="en-GB" smtClean="0"/>
              <a:pPr/>
              <a:t>154</a:t>
            </a:fld>
            <a:endParaRPr lang="en-GB"/>
          </a:p>
        </p:txBody>
      </p:sp>
    </p:spTree>
    <p:extLst>
      <p:ext uri="{BB962C8B-B14F-4D97-AF65-F5344CB8AC3E}">
        <p14:creationId xmlns:p14="http://schemas.microsoft.com/office/powerpoint/2010/main" val="2986320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10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499"/>
                                          </p:stCondLst>
                                        </p:cTn>
                                        <p:tgtEl>
                                          <p:spTgt spid="1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499"/>
                                          </p:stCondLst>
                                        </p:cTn>
                                        <p:tgtEl>
                                          <p:spTgt spid="1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201"/>
                                        </p:tgtEl>
                                        <p:attrNameLst>
                                          <p:attrName>style.visibility</p:attrName>
                                        </p:attrNameLst>
                                      </p:cBhvr>
                                      <p:to>
                                        <p:strVal val="visible"/>
                                      </p:to>
                                    </p:set>
                                    <p:animEffect transition="in" filter="fade">
                                      <p:cBhvr>
                                        <p:cTn id="19" dur="500"/>
                                        <p:tgtEl>
                                          <p:spTgt spid="201"/>
                                        </p:tgtEl>
                                      </p:cBhvr>
                                    </p:animEffect>
                                  </p:childTnLst>
                                </p:cTn>
                              </p:par>
                              <p:par>
                                <p:cTn id="20" presetID="10" presetClass="entr" presetSubtype="0" fill="hold" nodeType="withEffect">
                                  <p:stCondLst>
                                    <p:cond delay="0"/>
                                  </p:stCondLst>
                                  <p:childTnLst>
                                    <p:set>
                                      <p:cBhvr>
                                        <p:cTn id="21" dur="1" fill="hold">
                                          <p:stCondLst>
                                            <p:cond delay="0"/>
                                          </p:stCondLst>
                                        </p:cTn>
                                        <p:tgtEl>
                                          <p:spTgt spid="202"/>
                                        </p:tgtEl>
                                        <p:attrNameLst>
                                          <p:attrName>style.visibility</p:attrName>
                                        </p:attrNameLst>
                                      </p:cBhvr>
                                      <p:to>
                                        <p:strVal val="visible"/>
                                      </p:to>
                                    </p:set>
                                    <p:animEffect transition="in" filter="fade">
                                      <p:cBhvr>
                                        <p:cTn id="22" dur="500"/>
                                        <p:tgtEl>
                                          <p:spTgt spid="202"/>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06"/>
                                        </p:tgtEl>
                                        <p:attrNameLst>
                                          <p:attrName>style.visibility</p:attrName>
                                        </p:attrNameLst>
                                      </p:cBhvr>
                                      <p:to>
                                        <p:strVal val="visible"/>
                                      </p:to>
                                    </p:set>
                                    <p:animEffect transition="in" filter="fade">
                                      <p:cBhvr>
                                        <p:cTn id="25" dur="500"/>
                                        <p:tgtEl>
                                          <p:spTgt spid="20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08"/>
                                        </p:tgtEl>
                                        <p:attrNameLst>
                                          <p:attrName>style.visibility</p:attrName>
                                        </p:attrNameLst>
                                      </p:cBhvr>
                                      <p:to>
                                        <p:strVal val="visible"/>
                                      </p:to>
                                    </p:set>
                                    <p:animEffect transition="in" filter="fade">
                                      <p:cBhvr>
                                        <p:cTn id="28" dur="500"/>
                                        <p:tgtEl>
                                          <p:spTgt spid="20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07"/>
                                        </p:tgtEl>
                                        <p:attrNameLst>
                                          <p:attrName>style.visibility</p:attrName>
                                        </p:attrNameLst>
                                      </p:cBhvr>
                                      <p:to>
                                        <p:strVal val="visible"/>
                                      </p:to>
                                    </p:set>
                                    <p:animEffect transition="in" filter="fade">
                                      <p:cBhvr>
                                        <p:cTn id="31" dur="500"/>
                                        <p:tgtEl>
                                          <p:spTgt spid="207"/>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205"/>
                                        </p:tgtEl>
                                        <p:attrNameLst>
                                          <p:attrName>style.visibility</p:attrName>
                                        </p:attrNameLst>
                                      </p:cBhvr>
                                      <p:to>
                                        <p:strVal val="visible"/>
                                      </p:to>
                                    </p:set>
                                    <p:animEffect transition="in" filter="fade">
                                      <p:cBhvr>
                                        <p:cTn id="36" dur="500"/>
                                        <p:tgtEl>
                                          <p:spTgt spid="205"/>
                                        </p:tgtEl>
                                      </p:cBhvr>
                                    </p:animEffect>
                                  </p:childTnLst>
                                </p:cTn>
                              </p:par>
                              <p:par>
                                <p:cTn id="37" presetID="10" presetClass="entr" presetSubtype="0" fill="hold" nodeType="withEffect">
                                  <p:stCondLst>
                                    <p:cond delay="0"/>
                                  </p:stCondLst>
                                  <p:childTnLst>
                                    <p:set>
                                      <p:cBhvr>
                                        <p:cTn id="38" dur="1" fill="hold">
                                          <p:stCondLst>
                                            <p:cond delay="0"/>
                                          </p:stCondLst>
                                        </p:cTn>
                                        <p:tgtEl>
                                          <p:spTgt spid="204"/>
                                        </p:tgtEl>
                                        <p:attrNameLst>
                                          <p:attrName>style.visibility</p:attrName>
                                        </p:attrNameLst>
                                      </p:cBhvr>
                                      <p:to>
                                        <p:strVal val="visible"/>
                                      </p:to>
                                    </p:set>
                                    <p:animEffect transition="in" filter="fade">
                                      <p:cBhvr>
                                        <p:cTn id="39" dur="500"/>
                                        <p:tgtEl>
                                          <p:spTgt spid="204"/>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03"/>
                                        </p:tgtEl>
                                        <p:attrNameLst>
                                          <p:attrName>style.visibility</p:attrName>
                                        </p:attrNameLst>
                                      </p:cBhvr>
                                      <p:to>
                                        <p:strVal val="visible"/>
                                      </p:to>
                                    </p:set>
                                    <p:animEffect transition="in" filter="fade">
                                      <p:cBhvr>
                                        <p:cTn id="42" dur="500"/>
                                        <p:tgtEl>
                                          <p:spTgt spid="203"/>
                                        </p:tgtEl>
                                      </p:cBhvr>
                                    </p:animEffect>
                                  </p:childTnLst>
                                </p:cTn>
                              </p:par>
                              <p:par>
                                <p:cTn id="43" presetID="10" presetClass="entr" presetSubtype="0" fill="hold" nodeType="withEffect">
                                  <p:stCondLst>
                                    <p:cond delay="0"/>
                                  </p:stCondLst>
                                  <p:childTnLst>
                                    <p:set>
                                      <p:cBhvr>
                                        <p:cTn id="44" dur="1" fill="hold">
                                          <p:stCondLst>
                                            <p:cond delay="0"/>
                                          </p:stCondLst>
                                        </p:cTn>
                                        <p:tgtEl>
                                          <p:spTgt spid="198"/>
                                        </p:tgtEl>
                                        <p:attrNameLst>
                                          <p:attrName>style.visibility</p:attrName>
                                        </p:attrNameLst>
                                      </p:cBhvr>
                                      <p:to>
                                        <p:strVal val="visible"/>
                                      </p:to>
                                    </p:set>
                                    <p:animEffect transition="in" filter="fade">
                                      <p:cBhvr>
                                        <p:cTn id="45" dur="500"/>
                                        <p:tgtEl>
                                          <p:spTgt spid="198"/>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97"/>
                                        </p:tgtEl>
                                        <p:attrNameLst>
                                          <p:attrName>style.visibility</p:attrName>
                                        </p:attrNameLst>
                                      </p:cBhvr>
                                      <p:to>
                                        <p:strVal val="visible"/>
                                      </p:to>
                                    </p:set>
                                    <p:animEffect transition="in" filter="fade">
                                      <p:cBhvr>
                                        <p:cTn id="48" dur="500"/>
                                        <p:tgtEl>
                                          <p:spTgt spid="197"/>
                                        </p:tgtEl>
                                      </p:cBhvr>
                                    </p:animEffect>
                                  </p:childTnLst>
                                </p:cTn>
                              </p:par>
                              <p:par>
                                <p:cTn id="49" presetID="10" presetClass="entr" presetSubtype="0" fill="hold" nodeType="withEffect">
                                  <p:stCondLst>
                                    <p:cond delay="0"/>
                                  </p:stCondLst>
                                  <p:childTnLst>
                                    <p:set>
                                      <p:cBhvr>
                                        <p:cTn id="50" dur="1" fill="hold">
                                          <p:stCondLst>
                                            <p:cond delay="0"/>
                                          </p:stCondLst>
                                        </p:cTn>
                                        <p:tgtEl>
                                          <p:spTgt spid="196"/>
                                        </p:tgtEl>
                                        <p:attrNameLst>
                                          <p:attrName>style.visibility</p:attrName>
                                        </p:attrNameLst>
                                      </p:cBhvr>
                                      <p:to>
                                        <p:strVal val="visible"/>
                                      </p:to>
                                    </p:set>
                                    <p:animEffect transition="in" filter="fade">
                                      <p:cBhvr>
                                        <p:cTn id="51" dur="500"/>
                                        <p:tgtEl>
                                          <p:spTgt spid="1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 grpId="0" animBg="1"/>
      <p:bldP spid="197" grpId="0" animBg="1"/>
      <p:bldP spid="201" grpId="0"/>
      <p:bldP spid="203" grpId="0"/>
      <p:bldP spid="206" grpId="0" animBg="1"/>
      <p:bldP spid="207" grpId="0" animBg="1"/>
      <p:bldP spid="208" grpId="0" animBg="1"/>
    </p:bldLst>
  </p:timing>
</p:sld>
</file>

<file path=ppt/slides/slide1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125760"/>
            <a:ext cx="8928992" cy="1143000"/>
          </a:xfrm>
        </p:spPr>
        <p:txBody>
          <a:bodyPr>
            <a:normAutofit fontScale="90000"/>
          </a:bodyPr>
          <a:lstStyle/>
          <a:p>
            <a:r>
              <a:rPr lang="en-GB" dirty="0"/>
              <a:t>Where might we need synchronization?</a:t>
            </a:r>
          </a:p>
        </p:txBody>
      </p:sp>
      <p:sp>
        <p:nvSpPr>
          <p:cNvPr id="3" name="Content Placeholder 2"/>
          <p:cNvSpPr>
            <a:spLocks noGrp="1"/>
          </p:cNvSpPr>
          <p:nvPr>
            <p:ph idx="1"/>
          </p:nvPr>
        </p:nvSpPr>
        <p:spPr>
          <a:xfrm>
            <a:off x="457200" y="1600201"/>
            <a:ext cx="8229600" cy="2260848"/>
          </a:xfrm>
        </p:spPr>
        <p:txBody>
          <a:bodyPr/>
          <a:lstStyle/>
          <a:p>
            <a:r>
              <a:rPr lang="en-GB" dirty="0"/>
              <a:t>Consider a reduction … reduce a set of numbers to a single value</a:t>
            </a:r>
          </a:p>
          <a:p>
            <a:pPr lvl="1"/>
            <a:r>
              <a:rPr lang="en-GB" dirty="0"/>
              <a:t>E.g. find sum of all elements in an array</a:t>
            </a:r>
          </a:p>
          <a:p>
            <a:r>
              <a:rPr lang="en-GB" dirty="0"/>
              <a:t>Sequential code</a:t>
            </a:r>
          </a:p>
          <a:p>
            <a:endParaRPr lang="en-GB" dirty="0"/>
          </a:p>
        </p:txBody>
      </p:sp>
      <p:sp>
        <p:nvSpPr>
          <p:cNvPr id="5" name="TextBox 4"/>
          <p:cNvSpPr txBox="1"/>
          <p:nvPr/>
        </p:nvSpPr>
        <p:spPr>
          <a:xfrm>
            <a:off x="1547664" y="4000996"/>
            <a:ext cx="6120680" cy="2677656"/>
          </a:xfrm>
          <a:prstGeom prst="rect">
            <a:avLst/>
          </a:prstGeom>
          <a:noFill/>
        </p:spPr>
        <p:txBody>
          <a:bodyPr wrap="square" rtlCol="0">
            <a:spAutoFit/>
          </a:bodyPr>
          <a:lstStyle/>
          <a:p>
            <a:r>
              <a:rPr lang="en-GB" sz="2400" b="1" dirty="0" err="1">
                <a:solidFill>
                  <a:schemeClr val="accent2"/>
                </a:solidFill>
                <a:latin typeface="Courier New Bold"/>
              </a:rPr>
              <a:t>int</a:t>
            </a:r>
            <a:r>
              <a:rPr lang="en-GB" sz="2400" b="1" dirty="0">
                <a:solidFill>
                  <a:schemeClr val="accent2"/>
                </a:solidFill>
                <a:latin typeface="Courier New Bold"/>
              </a:rPr>
              <a:t> </a:t>
            </a:r>
            <a:r>
              <a:rPr lang="en-GB" sz="2400" b="1" dirty="0">
                <a:solidFill>
                  <a:schemeClr val="tx2">
                    <a:lumMod val="75000"/>
                  </a:schemeClr>
                </a:solidFill>
                <a:latin typeface="Courier New Bold"/>
              </a:rPr>
              <a:t>reduce</a:t>
            </a:r>
            <a:r>
              <a:rPr lang="en-GB" sz="2400" b="1" dirty="0">
                <a:latin typeface="Courier New Bold"/>
              </a:rPr>
              <a:t>(</a:t>
            </a:r>
            <a:r>
              <a:rPr lang="en-GB" sz="2400" b="1" dirty="0" err="1">
                <a:solidFill>
                  <a:schemeClr val="accent2"/>
                </a:solidFill>
                <a:latin typeface="Courier New Bold"/>
              </a:rPr>
              <a:t>int</a:t>
            </a:r>
            <a:r>
              <a:rPr lang="en-GB" sz="2400" b="1" dirty="0">
                <a:solidFill>
                  <a:schemeClr val="accent2"/>
                </a:solidFill>
                <a:latin typeface="Courier New Bold"/>
              </a:rPr>
              <a:t> </a:t>
            </a:r>
            <a:r>
              <a:rPr lang="en-GB" sz="2400" b="1" dirty="0" err="1">
                <a:latin typeface="Courier New Bold"/>
              </a:rPr>
              <a:t>Ndim</a:t>
            </a:r>
            <a:r>
              <a:rPr lang="en-GB" sz="2400" b="1" dirty="0">
                <a:latin typeface="Courier New Bold"/>
              </a:rPr>
              <a:t>, </a:t>
            </a:r>
            <a:r>
              <a:rPr lang="en-GB" sz="2400" b="1" dirty="0" err="1">
                <a:solidFill>
                  <a:schemeClr val="accent2"/>
                </a:solidFill>
                <a:latin typeface="Courier New Bold"/>
              </a:rPr>
              <a:t>int</a:t>
            </a:r>
            <a:r>
              <a:rPr lang="en-GB" sz="2400" b="1" dirty="0">
                <a:solidFill>
                  <a:schemeClr val="accent2"/>
                </a:solidFill>
                <a:latin typeface="Courier New Bold"/>
              </a:rPr>
              <a:t> </a:t>
            </a:r>
            <a:r>
              <a:rPr lang="en-GB" sz="2400" b="1" dirty="0">
                <a:latin typeface="Courier New Bold"/>
              </a:rPr>
              <a:t>*A)</a:t>
            </a:r>
          </a:p>
          <a:p>
            <a:r>
              <a:rPr lang="en-GB" sz="2400" b="1" dirty="0">
                <a:latin typeface="Courier New Bold"/>
              </a:rPr>
              <a:t>{</a:t>
            </a:r>
          </a:p>
          <a:p>
            <a:r>
              <a:rPr lang="en-GB" sz="2400" b="1" dirty="0">
                <a:latin typeface="Courier New Bold"/>
              </a:rPr>
              <a:t>  </a:t>
            </a:r>
            <a:r>
              <a:rPr lang="en-GB" sz="2400" b="1" dirty="0" err="1">
                <a:solidFill>
                  <a:schemeClr val="accent1"/>
                </a:solidFill>
                <a:latin typeface="Courier New Bold"/>
              </a:rPr>
              <a:t>int</a:t>
            </a:r>
            <a:r>
              <a:rPr lang="en-GB" sz="2400" b="1" dirty="0">
                <a:latin typeface="Courier New Bold"/>
              </a:rPr>
              <a:t> sum = 0;</a:t>
            </a:r>
          </a:p>
          <a:p>
            <a:r>
              <a:rPr lang="en-GB" sz="2400" b="1" dirty="0">
                <a:solidFill>
                  <a:schemeClr val="accent1"/>
                </a:solidFill>
                <a:latin typeface="Courier New Bold"/>
              </a:rPr>
              <a:t>  for </a:t>
            </a:r>
            <a:r>
              <a:rPr lang="en-GB" sz="2400" b="1" dirty="0">
                <a:latin typeface="Courier New Bold"/>
              </a:rPr>
              <a:t>(</a:t>
            </a:r>
            <a:r>
              <a:rPr lang="en-GB" sz="2400" b="1" dirty="0" err="1">
                <a:solidFill>
                  <a:schemeClr val="accent2"/>
                </a:solidFill>
                <a:latin typeface="Courier New Bold"/>
              </a:rPr>
              <a:t>int</a:t>
            </a:r>
            <a:r>
              <a:rPr lang="en-GB" sz="2400" b="1" dirty="0">
                <a:latin typeface="Courier New Bold"/>
              </a:rPr>
              <a:t> </a:t>
            </a:r>
            <a:r>
              <a:rPr lang="en-GB" sz="2400" b="1" dirty="0" err="1">
                <a:latin typeface="Courier New Bold"/>
              </a:rPr>
              <a:t>i</a:t>
            </a:r>
            <a:r>
              <a:rPr lang="en-GB" sz="2400" b="1" dirty="0">
                <a:latin typeface="Courier New Bold"/>
              </a:rPr>
              <a:t> = 0; </a:t>
            </a:r>
            <a:r>
              <a:rPr lang="en-GB" sz="2400" b="1" dirty="0" err="1">
                <a:latin typeface="Courier New Bold"/>
              </a:rPr>
              <a:t>i</a:t>
            </a:r>
            <a:r>
              <a:rPr lang="en-GB" sz="2400" b="1" dirty="0">
                <a:latin typeface="Courier New Bold"/>
              </a:rPr>
              <a:t> &lt; </a:t>
            </a:r>
            <a:r>
              <a:rPr lang="en-GB" sz="2400" b="1" dirty="0" err="1">
                <a:latin typeface="Courier New Bold"/>
              </a:rPr>
              <a:t>Ndim</a:t>
            </a:r>
            <a:r>
              <a:rPr lang="en-GB" sz="2400" b="1" dirty="0">
                <a:latin typeface="Courier New Bold"/>
              </a:rPr>
              <a:t>; </a:t>
            </a:r>
            <a:r>
              <a:rPr lang="en-GB" sz="2400" b="1" dirty="0" err="1">
                <a:latin typeface="Courier New Bold"/>
              </a:rPr>
              <a:t>i</a:t>
            </a:r>
            <a:r>
              <a:rPr lang="en-GB" sz="2400" b="1" dirty="0">
                <a:latin typeface="Courier New Bold"/>
              </a:rPr>
              <a:t>++)</a:t>
            </a:r>
          </a:p>
          <a:p>
            <a:r>
              <a:rPr lang="en-GB" sz="2400" b="1" dirty="0">
                <a:latin typeface="Courier New Bold"/>
              </a:rPr>
              <a:t>    sum += A[</a:t>
            </a:r>
            <a:r>
              <a:rPr lang="en-GB" sz="2400" b="1" dirty="0" err="1">
                <a:latin typeface="Courier New Bold"/>
              </a:rPr>
              <a:t>i</a:t>
            </a:r>
            <a:r>
              <a:rPr lang="en-GB" sz="2400" b="1" dirty="0">
                <a:latin typeface="Courier New Bold"/>
              </a:rPr>
              <a:t>];</a:t>
            </a:r>
          </a:p>
          <a:p>
            <a:r>
              <a:rPr lang="en-GB" sz="2400" b="1" dirty="0">
                <a:latin typeface="Courier New Bold"/>
              </a:rPr>
              <a:t>  </a:t>
            </a:r>
            <a:r>
              <a:rPr lang="en-GB" sz="2400" b="1" dirty="0">
                <a:solidFill>
                  <a:schemeClr val="accent1"/>
                </a:solidFill>
                <a:latin typeface="Courier New Bold"/>
              </a:rPr>
              <a:t>return</a:t>
            </a:r>
            <a:r>
              <a:rPr lang="en-GB" sz="2400" b="1" dirty="0">
                <a:latin typeface="Courier New Bold"/>
              </a:rPr>
              <a:t> sum;</a:t>
            </a:r>
          </a:p>
          <a:p>
            <a:r>
              <a:rPr lang="en-GB" sz="2400" b="1" dirty="0">
                <a:latin typeface="Courier New Bold"/>
              </a:rPr>
              <a:t>}</a:t>
            </a:r>
          </a:p>
        </p:txBody>
      </p:sp>
      <p:sp>
        <p:nvSpPr>
          <p:cNvPr id="4" name="Slide Number Placeholder 3">
            <a:extLst>
              <a:ext uri="{FF2B5EF4-FFF2-40B4-BE49-F238E27FC236}">
                <a16:creationId xmlns:a16="http://schemas.microsoft.com/office/drawing/2014/main" id="{246F9F3B-3237-E642-92C1-4C8E8E301B60}"/>
              </a:ext>
            </a:extLst>
          </p:cNvPr>
          <p:cNvSpPr>
            <a:spLocks noGrp="1"/>
          </p:cNvSpPr>
          <p:nvPr>
            <p:ph type="sldNum" sz="quarter" idx="12"/>
          </p:nvPr>
        </p:nvSpPr>
        <p:spPr/>
        <p:txBody>
          <a:bodyPr/>
          <a:lstStyle/>
          <a:p>
            <a:fld id="{10338BC4-165C-45BE-83FF-C9C7D8E962C5}" type="slidenum">
              <a:rPr lang="en-GB" smtClean="0"/>
              <a:pPr/>
              <a:t>155</a:t>
            </a:fld>
            <a:endParaRPr lang="en-GB"/>
          </a:p>
        </p:txBody>
      </p:sp>
    </p:spTree>
    <p:extLst>
      <p:ext uri="{BB962C8B-B14F-4D97-AF65-F5344CB8AC3E}">
        <p14:creationId xmlns:p14="http://schemas.microsoft.com/office/powerpoint/2010/main" val="1394500755"/>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Simple parallel reduction</a:t>
            </a:r>
          </a:p>
        </p:txBody>
      </p:sp>
      <p:sp>
        <p:nvSpPr>
          <p:cNvPr id="3" name="Content Placeholder 2"/>
          <p:cNvSpPr>
            <a:spLocks noGrp="1"/>
          </p:cNvSpPr>
          <p:nvPr>
            <p:ph idx="1"/>
          </p:nvPr>
        </p:nvSpPr>
        <p:spPr>
          <a:xfrm>
            <a:off x="179512" y="1600200"/>
            <a:ext cx="8784976" cy="4997152"/>
          </a:xfrm>
        </p:spPr>
        <p:txBody>
          <a:bodyPr>
            <a:normAutofit fontScale="77500" lnSpcReduction="20000"/>
          </a:bodyPr>
          <a:lstStyle/>
          <a:p>
            <a:pPr>
              <a:lnSpc>
                <a:spcPct val="110000"/>
              </a:lnSpc>
            </a:pPr>
            <a:r>
              <a:rPr lang="en-GB" dirty="0"/>
              <a:t>A reduction can be carried out in three steps:</a:t>
            </a:r>
          </a:p>
          <a:p>
            <a:pPr marL="971550" lvl="1" indent="-514350">
              <a:lnSpc>
                <a:spcPct val="110000"/>
              </a:lnSpc>
              <a:buFont typeface="+mj-lt"/>
              <a:buAutoNum type="arabicPeriod"/>
            </a:pPr>
            <a:r>
              <a:rPr lang="en-GB" dirty="0"/>
              <a:t>Each work-item sums its private values into a local array indexed by the work-item’s local id</a:t>
            </a:r>
          </a:p>
          <a:p>
            <a:pPr marL="971550" lvl="1" indent="-514350">
              <a:lnSpc>
                <a:spcPct val="110000"/>
              </a:lnSpc>
              <a:buFont typeface="+mj-lt"/>
              <a:buAutoNum type="arabicPeriod"/>
            </a:pPr>
            <a:r>
              <a:rPr lang="en-GB" dirty="0"/>
              <a:t>When all the work-items have finished, one work-item sums the local array into an element of a global array (indexed by work-group id).</a:t>
            </a:r>
          </a:p>
          <a:p>
            <a:pPr marL="971550" lvl="1" indent="-514350">
              <a:lnSpc>
                <a:spcPct val="110000"/>
              </a:lnSpc>
              <a:buFont typeface="+mj-lt"/>
              <a:buAutoNum type="arabicPeriod"/>
            </a:pPr>
            <a:r>
              <a:rPr lang="en-GB" dirty="0"/>
              <a:t>When all work-groups have finished the kernel execution, the global array is summed on the host.</a:t>
            </a:r>
          </a:p>
          <a:p>
            <a:pPr>
              <a:lnSpc>
                <a:spcPct val="110000"/>
              </a:lnSpc>
            </a:pPr>
            <a:endParaRPr lang="en-GB" dirty="0"/>
          </a:p>
          <a:p>
            <a:pPr>
              <a:lnSpc>
                <a:spcPct val="110000"/>
              </a:lnSpc>
            </a:pPr>
            <a:r>
              <a:rPr lang="en-GB" dirty="0"/>
              <a:t>Note: this is a simple reduction that is straightforward to implement.  More efficient reductions do the work-group partial reductions in parallel on the device rather than on the host.  These more scalable reductions are considerably more complicated to implement.</a:t>
            </a:r>
          </a:p>
          <a:p>
            <a:pPr>
              <a:lnSpc>
                <a:spcPct val="110000"/>
              </a:lnSpc>
            </a:pPr>
            <a:endParaRPr lang="en-GB" dirty="0"/>
          </a:p>
          <a:p>
            <a:pPr>
              <a:lnSpc>
                <a:spcPct val="110000"/>
              </a:lnSpc>
            </a:pPr>
            <a:endParaRPr lang="en-GB" dirty="0"/>
          </a:p>
        </p:txBody>
      </p:sp>
      <p:sp>
        <p:nvSpPr>
          <p:cNvPr id="4" name="Slide Number Placeholder 3">
            <a:extLst>
              <a:ext uri="{FF2B5EF4-FFF2-40B4-BE49-F238E27FC236}">
                <a16:creationId xmlns:a16="http://schemas.microsoft.com/office/drawing/2014/main" id="{B7587068-1A34-344C-B9BE-7341B1EDB2C6}"/>
              </a:ext>
            </a:extLst>
          </p:cNvPr>
          <p:cNvSpPr>
            <a:spLocks noGrp="1"/>
          </p:cNvSpPr>
          <p:nvPr>
            <p:ph type="sldNum" sz="quarter" idx="12"/>
          </p:nvPr>
        </p:nvSpPr>
        <p:spPr/>
        <p:txBody>
          <a:bodyPr/>
          <a:lstStyle/>
          <a:p>
            <a:fld id="{10338BC4-165C-45BE-83FF-C9C7D8E962C5}" type="slidenum">
              <a:rPr lang="en-GB" smtClean="0"/>
              <a:pPr/>
              <a:t>156</a:t>
            </a:fld>
            <a:endParaRPr lang="en-GB"/>
          </a:p>
        </p:txBody>
      </p:sp>
    </p:spTree>
    <p:extLst>
      <p:ext uri="{BB962C8B-B14F-4D97-AF65-F5344CB8AC3E}">
        <p14:creationId xmlns:p14="http://schemas.microsoft.com/office/powerpoint/2010/main" val="90968102"/>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9144000" cy="1143000"/>
          </a:xfrm>
        </p:spPr>
        <p:txBody>
          <a:bodyPr>
            <a:normAutofit/>
          </a:bodyPr>
          <a:lstStyle/>
          <a:p>
            <a:r>
              <a:rPr lang="en-GB" sz="3600" dirty="0"/>
              <a:t>A simple program that uses a reduction</a:t>
            </a:r>
          </a:p>
        </p:txBody>
      </p:sp>
      <p:sp>
        <p:nvSpPr>
          <p:cNvPr id="4" name="Text Placeholder 3"/>
          <p:cNvSpPr>
            <a:spLocks noGrp="1"/>
          </p:cNvSpPr>
          <p:nvPr>
            <p:ph type="body" idx="1"/>
          </p:nvPr>
        </p:nvSpPr>
        <p:spPr>
          <a:xfrm>
            <a:off x="457200" y="1340768"/>
            <a:ext cx="4040188" cy="639762"/>
          </a:xfrm>
        </p:spPr>
        <p:txBody>
          <a:bodyPr/>
          <a:lstStyle/>
          <a:p>
            <a:r>
              <a:rPr lang="en-GB" dirty="0"/>
              <a:t>Numerical Integration</a:t>
            </a:r>
          </a:p>
        </p:txBody>
      </p:sp>
      <p:sp>
        <p:nvSpPr>
          <p:cNvPr id="7" name="Content Placeholder 6"/>
          <p:cNvSpPr>
            <a:spLocks noGrp="1"/>
          </p:cNvSpPr>
          <p:nvPr>
            <p:ph sz="quarter" idx="4"/>
          </p:nvPr>
        </p:nvSpPr>
        <p:spPr>
          <a:xfrm>
            <a:off x="4305301" y="2174874"/>
            <a:ext cx="4731196" cy="4494485"/>
          </a:xfrm>
        </p:spPr>
        <p:txBody>
          <a:bodyPr>
            <a:normAutofit/>
          </a:bodyPr>
          <a:lstStyle/>
          <a:p>
            <a:pPr marL="0" indent="0">
              <a:buNone/>
            </a:pPr>
            <a:r>
              <a:rPr lang="en-GB" dirty="0"/>
              <a:t>Mathematically, we know that we can approximate the integral as a sum of rectangles.</a:t>
            </a:r>
          </a:p>
          <a:p>
            <a:pPr marL="0" indent="0">
              <a:buNone/>
            </a:pPr>
            <a:endParaRPr lang="en-GB" dirty="0"/>
          </a:p>
          <a:p>
            <a:pPr marL="0" indent="0">
              <a:buNone/>
            </a:pPr>
            <a:r>
              <a:rPr lang="en-GB" dirty="0"/>
              <a:t>Each rectangle has width and height at the middle of interval.</a:t>
            </a:r>
          </a:p>
        </p:txBody>
      </p:sp>
      <p:grpSp>
        <p:nvGrpSpPr>
          <p:cNvPr id="30" name="Group 20"/>
          <p:cNvGrpSpPr>
            <a:grpSpLocks/>
          </p:cNvGrpSpPr>
          <p:nvPr/>
        </p:nvGrpSpPr>
        <p:grpSpPr bwMode="auto">
          <a:xfrm>
            <a:off x="266700" y="2151529"/>
            <a:ext cx="4038600" cy="4064000"/>
            <a:chOff x="192" y="1008"/>
            <a:chExt cx="2544" cy="3072"/>
          </a:xfrm>
        </p:grpSpPr>
        <p:sp>
          <p:nvSpPr>
            <p:cNvPr id="31" name="Rectangle 21"/>
            <p:cNvSpPr>
              <a:spLocks noChangeArrowheads="1"/>
            </p:cNvSpPr>
            <p:nvPr/>
          </p:nvSpPr>
          <p:spPr bwMode="auto">
            <a:xfrm>
              <a:off x="192" y="1008"/>
              <a:ext cx="2544" cy="3072"/>
            </a:xfrm>
            <a:prstGeom prst="rect">
              <a:avLst/>
            </a:prstGeom>
            <a:noFill/>
            <a:ln w="12700">
              <a:noFill/>
              <a:miter lim="800000"/>
              <a:headEnd type="none" w="sm" len="sm"/>
              <a:tailEnd type="none" w="sm" len="sm"/>
            </a:ln>
          </p:spPr>
          <p:txBody>
            <a:bodyPr wrap="none" anchor="ctr"/>
            <a:lstStyle/>
            <a:p>
              <a:endParaRPr lang="en-GB" b="1">
                <a:solidFill>
                  <a:schemeClr val="accent6">
                    <a:lumMod val="75000"/>
                  </a:schemeClr>
                </a:solidFill>
              </a:endParaRPr>
            </a:p>
          </p:txBody>
        </p:sp>
        <p:sp>
          <p:nvSpPr>
            <p:cNvPr id="32" name="Rectangle 22"/>
            <p:cNvSpPr>
              <a:spLocks noChangeArrowheads="1"/>
            </p:cNvSpPr>
            <p:nvPr/>
          </p:nvSpPr>
          <p:spPr bwMode="auto">
            <a:xfrm>
              <a:off x="1152" y="1200"/>
              <a:ext cx="144" cy="2304"/>
            </a:xfrm>
            <a:prstGeom prst="rect">
              <a:avLst/>
            </a:prstGeom>
            <a:solidFill>
              <a:schemeClr val="accent1">
                <a:lumMod val="75000"/>
              </a:schemeClr>
            </a:solidFill>
            <a:ln w="12700">
              <a:solidFill>
                <a:schemeClr val="bg1"/>
              </a:solidFill>
              <a:miter lim="800000"/>
              <a:headEnd type="none" w="sm" len="sm"/>
              <a:tailEnd type="none" w="sm" len="sm"/>
            </a:ln>
          </p:spPr>
          <p:txBody>
            <a:bodyPr wrap="none" anchor="ctr"/>
            <a:lstStyle/>
            <a:p>
              <a:endParaRPr lang="en-GB" b="1">
                <a:solidFill>
                  <a:schemeClr val="accent6">
                    <a:lumMod val="75000"/>
                  </a:schemeClr>
                </a:solidFill>
              </a:endParaRPr>
            </a:p>
          </p:txBody>
        </p:sp>
        <p:sp>
          <p:nvSpPr>
            <p:cNvPr id="33" name="Rectangle 23"/>
            <p:cNvSpPr>
              <a:spLocks noChangeArrowheads="1"/>
            </p:cNvSpPr>
            <p:nvPr/>
          </p:nvSpPr>
          <p:spPr bwMode="auto">
            <a:xfrm>
              <a:off x="1296" y="1248"/>
              <a:ext cx="144" cy="2256"/>
            </a:xfrm>
            <a:prstGeom prst="rect">
              <a:avLst/>
            </a:prstGeom>
            <a:solidFill>
              <a:schemeClr val="accent1">
                <a:lumMod val="75000"/>
              </a:schemeClr>
            </a:solidFill>
            <a:ln w="12700">
              <a:solidFill>
                <a:schemeClr val="bg1"/>
              </a:solidFill>
              <a:miter lim="800000"/>
              <a:headEnd type="none" w="sm" len="sm"/>
              <a:tailEnd type="none" w="sm" len="sm"/>
            </a:ln>
          </p:spPr>
          <p:txBody>
            <a:bodyPr wrap="none" anchor="ctr"/>
            <a:lstStyle/>
            <a:p>
              <a:endParaRPr lang="en-GB" b="1">
                <a:solidFill>
                  <a:schemeClr val="accent6">
                    <a:lumMod val="75000"/>
                  </a:schemeClr>
                </a:solidFill>
              </a:endParaRPr>
            </a:p>
          </p:txBody>
        </p:sp>
        <p:sp>
          <p:nvSpPr>
            <p:cNvPr id="34" name="Rectangle 24"/>
            <p:cNvSpPr>
              <a:spLocks noChangeArrowheads="1"/>
            </p:cNvSpPr>
            <p:nvPr/>
          </p:nvSpPr>
          <p:spPr bwMode="auto">
            <a:xfrm>
              <a:off x="1440" y="1344"/>
              <a:ext cx="144" cy="2160"/>
            </a:xfrm>
            <a:prstGeom prst="rect">
              <a:avLst/>
            </a:prstGeom>
            <a:solidFill>
              <a:schemeClr val="accent1">
                <a:lumMod val="75000"/>
              </a:schemeClr>
            </a:solidFill>
            <a:ln w="12700">
              <a:solidFill>
                <a:schemeClr val="bg1"/>
              </a:solidFill>
              <a:miter lim="800000"/>
              <a:headEnd type="none" w="sm" len="sm"/>
              <a:tailEnd type="none" w="sm" len="sm"/>
            </a:ln>
          </p:spPr>
          <p:txBody>
            <a:bodyPr wrap="none" anchor="ctr"/>
            <a:lstStyle/>
            <a:p>
              <a:endParaRPr lang="en-GB" b="1">
                <a:solidFill>
                  <a:schemeClr val="accent6">
                    <a:lumMod val="75000"/>
                  </a:schemeClr>
                </a:solidFill>
              </a:endParaRPr>
            </a:p>
          </p:txBody>
        </p:sp>
        <p:sp>
          <p:nvSpPr>
            <p:cNvPr id="35" name="Rectangle 25"/>
            <p:cNvSpPr>
              <a:spLocks noChangeArrowheads="1"/>
            </p:cNvSpPr>
            <p:nvPr/>
          </p:nvSpPr>
          <p:spPr bwMode="auto">
            <a:xfrm>
              <a:off x="1584" y="1440"/>
              <a:ext cx="144" cy="2064"/>
            </a:xfrm>
            <a:prstGeom prst="rect">
              <a:avLst/>
            </a:prstGeom>
            <a:solidFill>
              <a:schemeClr val="accent1">
                <a:lumMod val="75000"/>
              </a:schemeClr>
            </a:solidFill>
            <a:ln w="12700">
              <a:solidFill>
                <a:schemeClr val="bg1"/>
              </a:solidFill>
              <a:miter lim="800000"/>
              <a:headEnd type="none" w="sm" len="sm"/>
              <a:tailEnd type="none" w="sm" len="sm"/>
            </a:ln>
          </p:spPr>
          <p:txBody>
            <a:bodyPr wrap="none" anchor="ctr"/>
            <a:lstStyle/>
            <a:p>
              <a:endParaRPr lang="en-GB" b="1">
                <a:solidFill>
                  <a:schemeClr val="accent6">
                    <a:lumMod val="75000"/>
                  </a:schemeClr>
                </a:solidFill>
              </a:endParaRPr>
            </a:p>
          </p:txBody>
        </p:sp>
        <p:sp>
          <p:nvSpPr>
            <p:cNvPr id="36" name="Rectangle 26"/>
            <p:cNvSpPr>
              <a:spLocks noChangeArrowheads="1"/>
            </p:cNvSpPr>
            <p:nvPr/>
          </p:nvSpPr>
          <p:spPr bwMode="auto">
            <a:xfrm>
              <a:off x="1728" y="1536"/>
              <a:ext cx="144" cy="1968"/>
            </a:xfrm>
            <a:prstGeom prst="rect">
              <a:avLst/>
            </a:prstGeom>
            <a:solidFill>
              <a:schemeClr val="accent1">
                <a:lumMod val="75000"/>
              </a:schemeClr>
            </a:solidFill>
            <a:ln w="12700">
              <a:solidFill>
                <a:schemeClr val="bg1"/>
              </a:solidFill>
              <a:miter lim="800000"/>
              <a:headEnd type="none" w="sm" len="sm"/>
              <a:tailEnd type="none" w="sm" len="sm"/>
            </a:ln>
          </p:spPr>
          <p:txBody>
            <a:bodyPr wrap="none" anchor="ctr"/>
            <a:lstStyle/>
            <a:p>
              <a:endParaRPr lang="zh-CN" altLang="en-US" sz="2800" b="1">
                <a:solidFill>
                  <a:schemeClr val="accent6">
                    <a:lumMod val="75000"/>
                  </a:schemeClr>
                </a:solidFill>
                <a:latin typeface="Arial" charset="0"/>
              </a:endParaRPr>
            </a:p>
          </p:txBody>
        </p:sp>
        <p:sp>
          <p:nvSpPr>
            <p:cNvPr id="37" name="Rectangle 27"/>
            <p:cNvSpPr>
              <a:spLocks noChangeArrowheads="1"/>
            </p:cNvSpPr>
            <p:nvPr/>
          </p:nvSpPr>
          <p:spPr bwMode="auto">
            <a:xfrm>
              <a:off x="1872" y="1680"/>
              <a:ext cx="144" cy="1824"/>
            </a:xfrm>
            <a:prstGeom prst="rect">
              <a:avLst/>
            </a:prstGeom>
            <a:solidFill>
              <a:schemeClr val="accent1">
                <a:lumMod val="75000"/>
              </a:schemeClr>
            </a:solidFill>
            <a:ln w="12700">
              <a:solidFill>
                <a:schemeClr val="bg1"/>
              </a:solidFill>
              <a:miter lim="800000"/>
              <a:headEnd type="none" w="sm" len="sm"/>
              <a:tailEnd type="none" w="sm" len="sm"/>
            </a:ln>
          </p:spPr>
          <p:txBody>
            <a:bodyPr wrap="none" anchor="ctr"/>
            <a:lstStyle/>
            <a:p>
              <a:endParaRPr lang="zh-CN" altLang="en-US" sz="2800" b="1">
                <a:solidFill>
                  <a:schemeClr val="accent6">
                    <a:lumMod val="75000"/>
                  </a:schemeClr>
                </a:solidFill>
                <a:latin typeface="Arial" charset="0"/>
              </a:endParaRPr>
            </a:p>
          </p:txBody>
        </p:sp>
        <p:sp>
          <p:nvSpPr>
            <p:cNvPr id="38" name="Rectangle 28"/>
            <p:cNvSpPr>
              <a:spLocks noChangeArrowheads="1"/>
            </p:cNvSpPr>
            <p:nvPr/>
          </p:nvSpPr>
          <p:spPr bwMode="auto">
            <a:xfrm>
              <a:off x="2016" y="1920"/>
              <a:ext cx="144" cy="1584"/>
            </a:xfrm>
            <a:prstGeom prst="rect">
              <a:avLst/>
            </a:prstGeom>
            <a:solidFill>
              <a:schemeClr val="accent1">
                <a:lumMod val="75000"/>
              </a:schemeClr>
            </a:solidFill>
            <a:ln w="12700">
              <a:solidFill>
                <a:schemeClr val="bg1"/>
              </a:solidFill>
              <a:miter lim="800000"/>
              <a:headEnd type="none" w="sm" len="sm"/>
              <a:tailEnd type="none" w="sm" len="sm"/>
            </a:ln>
          </p:spPr>
          <p:txBody>
            <a:bodyPr wrap="none" anchor="ctr"/>
            <a:lstStyle/>
            <a:p>
              <a:endParaRPr lang="zh-CN" altLang="en-US" sz="2800" b="1">
                <a:solidFill>
                  <a:schemeClr val="accent6">
                    <a:lumMod val="75000"/>
                  </a:schemeClr>
                </a:solidFill>
                <a:latin typeface="Arial" charset="0"/>
              </a:endParaRPr>
            </a:p>
          </p:txBody>
        </p:sp>
        <p:sp>
          <p:nvSpPr>
            <p:cNvPr id="39" name="Rectangle 29"/>
            <p:cNvSpPr>
              <a:spLocks noChangeArrowheads="1"/>
            </p:cNvSpPr>
            <p:nvPr/>
          </p:nvSpPr>
          <p:spPr bwMode="auto">
            <a:xfrm>
              <a:off x="2160" y="2208"/>
              <a:ext cx="144" cy="1296"/>
            </a:xfrm>
            <a:prstGeom prst="rect">
              <a:avLst/>
            </a:prstGeom>
            <a:solidFill>
              <a:schemeClr val="accent1">
                <a:lumMod val="75000"/>
              </a:schemeClr>
            </a:solidFill>
            <a:ln w="12700">
              <a:solidFill>
                <a:schemeClr val="bg1"/>
              </a:solidFill>
              <a:miter lim="800000"/>
              <a:headEnd type="none" w="sm" len="sm"/>
              <a:tailEnd type="none" w="sm" len="sm"/>
            </a:ln>
          </p:spPr>
          <p:txBody>
            <a:bodyPr wrap="none" anchor="ctr"/>
            <a:lstStyle/>
            <a:p>
              <a:endParaRPr lang="zh-CN" altLang="en-US" sz="2800" b="1">
                <a:solidFill>
                  <a:schemeClr val="accent6">
                    <a:lumMod val="75000"/>
                  </a:schemeClr>
                </a:solidFill>
                <a:latin typeface="Arial" charset="0"/>
              </a:endParaRPr>
            </a:p>
          </p:txBody>
        </p:sp>
        <p:sp>
          <p:nvSpPr>
            <p:cNvPr id="40" name="Line 30"/>
            <p:cNvSpPr>
              <a:spLocks noChangeShapeType="1"/>
            </p:cNvSpPr>
            <p:nvPr/>
          </p:nvSpPr>
          <p:spPr bwMode="auto">
            <a:xfrm>
              <a:off x="1152" y="1056"/>
              <a:ext cx="0" cy="2448"/>
            </a:xfrm>
            <a:prstGeom prst="line">
              <a:avLst/>
            </a:prstGeom>
            <a:noFill/>
            <a:ln w="28575">
              <a:solidFill>
                <a:schemeClr val="tx1"/>
              </a:solidFill>
              <a:round/>
              <a:headEnd type="none" w="sm" len="sm"/>
              <a:tailEnd type="none" w="sm" len="sm"/>
            </a:ln>
          </p:spPr>
          <p:txBody>
            <a:bodyPr/>
            <a:lstStyle/>
            <a:p>
              <a:endParaRPr lang="en-US" b="1">
                <a:solidFill>
                  <a:schemeClr val="accent6">
                    <a:lumMod val="75000"/>
                  </a:schemeClr>
                </a:solidFill>
              </a:endParaRPr>
            </a:p>
          </p:txBody>
        </p:sp>
        <p:sp>
          <p:nvSpPr>
            <p:cNvPr id="41" name="Line 31"/>
            <p:cNvSpPr>
              <a:spLocks noChangeShapeType="1"/>
            </p:cNvSpPr>
            <p:nvPr/>
          </p:nvSpPr>
          <p:spPr bwMode="auto">
            <a:xfrm>
              <a:off x="1104" y="1200"/>
              <a:ext cx="96" cy="0"/>
            </a:xfrm>
            <a:prstGeom prst="line">
              <a:avLst/>
            </a:prstGeom>
            <a:noFill/>
            <a:ln w="12700">
              <a:solidFill>
                <a:schemeClr val="tx1"/>
              </a:solidFill>
              <a:round/>
              <a:headEnd type="none" w="sm" len="sm"/>
              <a:tailEnd type="none" w="sm" len="sm"/>
            </a:ln>
          </p:spPr>
          <p:txBody>
            <a:bodyPr/>
            <a:lstStyle/>
            <a:p>
              <a:endParaRPr lang="en-US" b="1">
                <a:solidFill>
                  <a:schemeClr val="accent6">
                    <a:lumMod val="75000"/>
                  </a:schemeClr>
                </a:solidFill>
              </a:endParaRPr>
            </a:p>
          </p:txBody>
        </p:sp>
        <p:sp>
          <p:nvSpPr>
            <p:cNvPr id="42" name="Line 32"/>
            <p:cNvSpPr>
              <a:spLocks noChangeShapeType="1"/>
            </p:cNvSpPr>
            <p:nvPr/>
          </p:nvSpPr>
          <p:spPr bwMode="auto">
            <a:xfrm>
              <a:off x="1104" y="2360"/>
              <a:ext cx="96" cy="0"/>
            </a:xfrm>
            <a:prstGeom prst="line">
              <a:avLst/>
            </a:prstGeom>
            <a:noFill/>
            <a:ln w="12700">
              <a:solidFill>
                <a:schemeClr val="tx1"/>
              </a:solidFill>
              <a:round/>
              <a:headEnd type="none" w="sm" len="sm"/>
              <a:tailEnd type="none" w="sm" len="sm"/>
            </a:ln>
          </p:spPr>
          <p:txBody>
            <a:bodyPr/>
            <a:lstStyle/>
            <a:p>
              <a:endParaRPr lang="en-US" b="1">
                <a:solidFill>
                  <a:schemeClr val="accent6">
                    <a:lumMod val="75000"/>
                  </a:schemeClr>
                </a:solidFill>
              </a:endParaRPr>
            </a:p>
          </p:txBody>
        </p:sp>
        <p:sp>
          <p:nvSpPr>
            <p:cNvPr id="43" name="Line 33"/>
            <p:cNvSpPr>
              <a:spLocks noChangeShapeType="1"/>
            </p:cNvSpPr>
            <p:nvPr/>
          </p:nvSpPr>
          <p:spPr bwMode="auto">
            <a:xfrm flipH="1">
              <a:off x="1104" y="3504"/>
              <a:ext cx="1536" cy="0"/>
            </a:xfrm>
            <a:prstGeom prst="line">
              <a:avLst/>
            </a:prstGeom>
            <a:noFill/>
            <a:ln w="28575">
              <a:solidFill>
                <a:schemeClr val="tx1"/>
              </a:solidFill>
              <a:round/>
              <a:headEnd type="none" w="sm" len="sm"/>
              <a:tailEnd type="none" w="sm" len="sm"/>
            </a:ln>
          </p:spPr>
          <p:txBody>
            <a:bodyPr/>
            <a:lstStyle/>
            <a:p>
              <a:endParaRPr lang="en-US" b="1">
                <a:solidFill>
                  <a:schemeClr val="accent6">
                    <a:lumMod val="75000"/>
                  </a:schemeClr>
                </a:solidFill>
              </a:endParaRPr>
            </a:p>
          </p:txBody>
        </p:sp>
        <p:sp>
          <p:nvSpPr>
            <p:cNvPr id="44" name="Line 34"/>
            <p:cNvSpPr>
              <a:spLocks noChangeShapeType="1"/>
            </p:cNvSpPr>
            <p:nvPr/>
          </p:nvSpPr>
          <p:spPr bwMode="auto">
            <a:xfrm>
              <a:off x="2304" y="3456"/>
              <a:ext cx="0" cy="96"/>
            </a:xfrm>
            <a:prstGeom prst="line">
              <a:avLst/>
            </a:prstGeom>
            <a:noFill/>
            <a:ln w="28575">
              <a:solidFill>
                <a:schemeClr val="tx1"/>
              </a:solidFill>
              <a:round/>
              <a:headEnd type="none" w="sm" len="sm"/>
              <a:tailEnd type="none" w="sm" len="sm"/>
            </a:ln>
          </p:spPr>
          <p:txBody>
            <a:bodyPr/>
            <a:lstStyle/>
            <a:p>
              <a:endParaRPr lang="en-US" b="1">
                <a:solidFill>
                  <a:schemeClr val="accent6">
                    <a:lumMod val="75000"/>
                  </a:schemeClr>
                </a:solidFill>
              </a:endParaRPr>
            </a:p>
          </p:txBody>
        </p:sp>
        <p:sp>
          <p:nvSpPr>
            <p:cNvPr id="45" name="Freeform 35"/>
            <p:cNvSpPr>
              <a:spLocks/>
            </p:cNvSpPr>
            <p:nvPr/>
          </p:nvSpPr>
          <p:spPr bwMode="auto">
            <a:xfrm>
              <a:off x="1152" y="1200"/>
              <a:ext cx="1248" cy="1536"/>
            </a:xfrm>
            <a:custGeom>
              <a:avLst/>
              <a:gdLst>
                <a:gd name="T0" fmla="*/ 0 w 1104"/>
                <a:gd name="T1" fmla="*/ 0 h 1344"/>
                <a:gd name="T2" fmla="*/ 1066 w 1104"/>
                <a:gd name="T3" fmla="*/ 311 h 1344"/>
                <a:gd name="T4" fmla="*/ 2134 w 1104"/>
                <a:gd name="T5" fmla="*/ 939 h 1344"/>
                <a:gd name="T6" fmla="*/ 2943 w 1104"/>
                <a:gd name="T7" fmla="*/ 1554 h 1344"/>
                <a:gd name="T8" fmla="*/ 4005 w 1104"/>
                <a:gd name="T9" fmla="*/ 2803 h 1344"/>
                <a:gd name="T10" fmla="*/ 4809 w 1104"/>
                <a:gd name="T11" fmla="*/ 4355 h 1344"/>
                <a:gd name="T12" fmla="*/ 5608 w 1104"/>
                <a:gd name="T13" fmla="*/ 6225 h 1344"/>
                <a:gd name="T14" fmla="*/ 6145 w 1104"/>
                <a:gd name="T15" fmla="*/ 8717 h 1344"/>
                <a:gd name="T16" fmla="*/ 0 60000 65536"/>
                <a:gd name="T17" fmla="*/ 0 60000 65536"/>
                <a:gd name="T18" fmla="*/ 0 60000 65536"/>
                <a:gd name="T19" fmla="*/ 0 60000 65536"/>
                <a:gd name="T20" fmla="*/ 0 60000 65536"/>
                <a:gd name="T21" fmla="*/ 0 60000 65536"/>
                <a:gd name="T22" fmla="*/ 0 60000 65536"/>
                <a:gd name="T23" fmla="*/ 0 60000 65536"/>
                <a:gd name="T24" fmla="*/ 0 w 1104"/>
                <a:gd name="T25" fmla="*/ 0 h 1344"/>
                <a:gd name="T26" fmla="*/ 1104 w 1104"/>
                <a:gd name="T27" fmla="*/ 1344 h 13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104" h="1344">
                  <a:moveTo>
                    <a:pt x="0" y="0"/>
                  </a:moveTo>
                  <a:cubicBezTo>
                    <a:pt x="64" y="12"/>
                    <a:pt x="128" y="24"/>
                    <a:pt x="192" y="48"/>
                  </a:cubicBezTo>
                  <a:cubicBezTo>
                    <a:pt x="256" y="72"/>
                    <a:pt x="328" y="112"/>
                    <a:pt x="384" y="144"/>
                  </a:cubicBezTo>
                  <a:cubicBezTo>
                    <a:pt x="440" y="176"/>
                    <a:pt x="472" y="192"/>
                    <a:pt x="528" y="240"/>
                  </a:cubicBezTo>
                  <a:cubicBezTo>
                    <a:pt x="584" y="288"/>
                    <a:pt x="664" y="360"/>
                    <a:pt x="720" y="432"/>
                  </a:cubicBezTo>
                  <a:cubicBezTo>
                    <a:pt x="776" y="504"/>
                    <a:pt x="816" y="584"/>
                    <a:pt x="864" y="672"/>
                  </a:cubicBezTo>
                  <a:cubicBezTo>
                    <a:pt x="912" y="760"/>
                    <a:pt x="968" y="848"/>
                    <a:pt x="1008" y="960"/>
                  </a:cubicBezTo>
                  <a:cubicBezTo>
                    <a:pt x="1048" y="1072"/>
                    <a:pt x="1080" y="1288"/>
                    <a:pt x="1104" y="1344"/>
                  </a:cubicBezTo>
                </a:path>
              </a:pathLst>
            </a:custGeom>
            <a:noFill/>
            <a:ln w="57150" cap="flat" cmpd="sng">
              <a:solidFill>
                <a:srgbClr val="FF0000"/>
              </a:solidFill>
              <a:prstDash val="solid"/>
              <a:round/>
              <a:headEnd type="none" w="sm" len="sm"/>
              <a:tailEnd type="none" w="sm" len="sm"/>
            </a:ln>
          </p:spPr>
          <p:txBody>
            <a:bodyPr/>
            <a:lstStyle/>
            <a:p>
              <a:endParaRPr lang="en-US" b="1">
                <a:solidFill>
                  <a:schemeClr val="accent6">
                    <a:lumMod val="75000"/>
                  </a:schemeClr>
                </a:solidFill>
              </a:endParaRPr>
            </a:p>
          </p:txBody>
        </p:sp>
        <p:sp>
          <p:nvSpPr>
            <p:cNvPr id="46" name="Text Box 36"/>
            <p:cNvSpPr txBox="1">
              <a:spLocks noChangeArrowheads="1"/>
            </p:cNvSpPr>
            <p:nvPr/>
          </p:nvSpPr>
          <p:spPr bwMode="auto">
            <a:xfrm rot="16231466">
              <a:off x="-150" y="2239"/>
              <a:ext cx="1609" cy="250"/>
            </a:xfrm>
            <a:prstGeom prst="rect">
              <a:avLst/>
            </a:prstGeom>
            <a:noFill/>
            <a:ln w="12700">
              <a:noFill/>
              <a:miter lim="800000"/>
              <a:headEnd type="none" w="sm" len="sm"/>
              <a:tailEnd type="none" w="sm" len="sm"/>
            </a:ln>
          </p:spPr>
          <p:txBody>
            <a:bodyPr wrap="square">
              <a:spAutoFit/>
            </a:bodyPr>
            <a:lstStyle/>
            <a:p>
              <a:pPr algn="l">
                <a:spcBef>
                  <a:spcPct val="50000"/>
                </a:spcBef>
              </a:pPr>
              <a:r>
                <a:rPr lang="en-US" altLang="zh-CN" sz="2000" b="1" dirty="0">
                  <a:latin typeface="Arial" charset="0"/>
                </a:rPr>
                <a:t>F(x) = 4.0/(1+x</a:t>
              </a:r>
              <a:r>
                <a:rPr lang="en-US" altLang="zh-CN" sz="2000" b="1" baseline="30000" dirty="0">
                  <a:latin typeface="Arial" charset="0"/>
                </a:rPr>
                <a:t>2</a:t>
              </a:r>
              <a:r>
                <a:rPr lang="en-US" altLang="zh-CN" sz="2000" b="1" dirty="0">
                  <a:latin typeface="Arial" charset="0"/>
                </a:rPr>
                <a:t>)</a:t>
              </a:r>
            </a:p>
          </p:txBody>
        </p:sp>
        <p:sp>
          <p:nvSpPr>
            <p:cNvPr id="47" name="Text Box 37"/>
            <p:cNvSpPr txBox="1">
              <a:spLocks noChangeArrowheads="1"/>
            </p:cNvSpPr>
            <p:nvPr/>
          </p:nvSpPr>
          <p:spPr bwMode="auto">
            <a:xfrm>
              <a:off x="816" y="1104"/>
              <a:ext cx="288" cy="231"/>
            </a:xfrm>
            <a:prstGeom prst="rect">
              <a:avLst/>
            </a:prstGeom>
            <a:noFill/>
            <a:ln w="12700">
              <a:noFill/>
              <a:miter lim="800000"/>
              <a:headEnd type="none" w="sm" len="sm"/>
              <a:tailEnd type="none" w="sm" len="sm"/>
            </a:ln>
          </p:spPr>
          <p:txBody>
            <a:bodyPr>
              <a:spAutoFit/>
            </a:bodyPr>
            <a:lstStyle/>
            <a:p>
              <a:pPr algn="l">
                <a:spcBef>
                  <a:spcPct val="50000"/>
                </a:spcBef>
              </a:pPr>
              <a:r>
                <a:rPr lang="en-US" altLang="zh-CN" sz="1400" b="1">
                  <a:latin typeface="Arial" charset="0"/>
                </a:rPr>
                <a:t>4.0</a:t>
              </a:r>
            </a:p>
          </p:txBody>
        </p:sp>
        <p:sp>
          <p:nvSpPr>
            <p:cNvPr id="48" name="Text Box 38"/>
            <p:cNvSpPr txBox="1">
              <a:spLocks noChangeArrowheads="1"/>
            </p:cNvSpPr>
            <p:nvPr/>
          </p:nvSpPr>
          <p:spPr bwMode="auto">
            <a:xfrm>
              <a:off x="864" y="2256"/>
              <a:ext cx="288" cy="231"/>
            </a:xfrm>
            <a:prstGeom prst="rect">
              <a:avLst/>
            </a:prstGeom>
            <a:noFill/>
            <a:ln w="12700">
              <a:noFill/>
              <a:miter lim="800000"/>
              <a:headEnd type="none" w="sm" len="sm"/>
              <a:tailEnd type="none" w="sm" len="sm"/>
            </a:ln>
          </p:spPr>
          <p:txBody>
            <a:bodyPr>
              <a:spAutoFit/>
            </a:bodyPr>
            <a:lstStyle/>
            <a:p>
              <a:pPr algn="l">
                <a:spcBef>
                  <a:spcPct val="50000"/>
                </a:spcBef>
              </a:pPr>
              <a:r>
                <a:rPr lang="en-US" altLang="zh-CN" sz="1400" b="1">
                  <a:latin typeface="Arial" charset="0"/>
                </a:rPr>
                <a:t>2.0</a:t>
              </a:r>
            </a:p>
          </p:txBody>
        </p:sp>
        <p:sp>
          <p:nvSpPr>
            <p:cNvPr id="49" name="Text Box 39"/>
            <p:cNvSpPr txBox="1">
              <a:spLocks noChangeArrowheads="1"/>
            </p:cNvSpPr>
            <p:nvPr/>
          </p:nvSpPr>
          <p:spPr bwMode="auto">
            <a:xfrm>
              <a:off x="2160" y="3504"/>
              <a:ext cx="288" cy="231"/>
            </a:xfrm>
            <a:prstGeom prst="rect">
              <a:avLst/>
            </a:prstGeom>
            <a:noFill/>
            <a:ln w="12700">
              <a:noFill/>
              <a:miter lim="800000"/>
              <a:headEnd type="none" w="sm" len="sm"/>
              <a:tailEnd type="none" w="sm" len="sm"/>
            </a:ln>
          </p:spPr>
          <p:txBody>
            <a:bodyPr>
              <a:spAutoFit/>
            </a:bodyPr>
            <a:lstStyle/>
            <a:p>
              <a:pPr algn="l">
                <a:spcBef>
                  <a:spcPct val="50000"/>
                </a:spcBef>
              </a:pPr>
              <a:r>
                <a:rPr lang="en-US" altLang="zh-CN" sz="1400" b="1">
                  <a:latin typeface="Arial" charset="0"/>
                </a:rPr>
                <a:t>1.0</a:t>
              </a:r>
            </a:p>
          </p:txBody>
        </p:sp>
        <p:sp>
          <p:nvSpPr>
            <p:cNvPr id="50" name="Text Box 40"/>
            <p:cNvSpPr txBox="1">
              <a:spLocks noChangeArrowheads="1"/>
            </p:cNvSpPr>
            <p:nvPr/>
          </p:nvSpPr>
          <p:spPr bwMode="auto">
            <a:xfrm>
              <a:off x="1632" y="3600"/>
              <a:ext cx="288" cy="300"/>
            </a:xfrm>
            <a:prstGeom prst="rect">
              <a:avLst/>
            </a:prstGeom>
            <a:noFill/>
            <a:ln w="12700">
              <a:noFill/>
              <a:miter lim="800000"/>
              <a:headEnd type="none" w="sm" len="sm"/>
              <a:tailEnd type="none" w="sm" len="sm"/>
            </a:ln>
          </p:spPr>
          <p:txBody>
            <a:bodyPr>
              <a:spAutoFit/>
            </a:bodyPr>
            <a:lstStyle/>
            <a:p>
              <a:pPr algn="l">
                <a:spcBef>
                  <a:spcPct val="50000"/>
                </a:spcBef>
              </a:pPr>
              <a:r>
                <a:rPr lang="en-US" altLang="zh-CN" sz="2000" b="1">
                  <a:latin typeface="Arial" charset="0"/>
                </a:rPr>
                <a:t>X</a:t>
              </a:r>
            </a:p>
          </p:txBody>
        </p:sp>
        <p:sp>
          <p:nvSpPr>
            <p:cNvPr id="51" name="Text Box 41"/>
            <p:cNvSpPr txBox="1">
              <a:spLocks noChangeArrowheads="1"/>
            </p:cNvSpPr>
            <p:nvPr/>
          </p:nvSpPr>
          <p:spPr bwMode="auto">
            <a:xfrm>
              <a:off x="960" y="3552"/>
              <a:ext cx="288" cy="231"/>
            </a:xfrm>
            <a:prstGeom prst="rect">
              <a:avLst/>
            </a:prstGeom>
            <a:noFill/>
            <a:ln w="12700">
              <a:noFill/>
              <a:miter lim="800000"/>
              <a:headEnd type="none" w="sm" len="sm"/>
              <a:tailEnd type="none" w="sm" len="sm"/>
            </a:ln>
          </p:spPr>
          <p:txBody>
            <a:bodyPr>
              <a:spAutoFit/>
            </a:bodyPr>
            <a:lstStyle/>
            <a:p>
              <a:pPr algn="l">
                <a:spcBef>
                  <a:spcPct val="50000"/>
                </a:spcBef>
              </a:pPr>
              <a:r>
                <a:rPr lang="en-US" altLang="zh-CN" sz="1400" b="1">
                  <a:latin typeface="Arial" charset="0"/>
                </a:rPr>
                <a:t>0.0</a:t>
              </a:r>
            </a:p>
          </p:txBody>
        </p:sp>
      </p:grpSp>
      <p:sp>
        <p:nvSpPr>
          <p:cNvPr id="3" name="Slide Number Placeholder 2">
            <a:extLst>
              <a:ext uri="{FF2B5EF4-FFF2-40B4-BE49-F238E27FC236}">
                <a16:creationId xmlns:a16="http://schemas.microsoft.com/office/drawing/2014/main" id="{5B2D3E8D-8086-294E-82EA-B2A81F373A28}"/>
              </a:ext>
            </a:extLst>
          </p:cNvPr>
          <p:cNvSpPr>
            <a:spLocks noGrp="1"/>
          </p:cNvSpPr>
          <p:nvPr>
            <p:ph type="sldNum" sz="quarter" idx="12"/>
          </p:nvPr>
        </p:nvSpPr>
        <p:spPr/>
        <p:txBody>
          <a:bodyPr/>
          <a:lstStyle/>
          <a:p>
            <a:fld id="{10338BC4-165C-45BE-83FF-C9C7D8E962C5}" type="slidenum">
              <a:rPr lang="en-GB" smtClean="0"/>
              <a:pPr/>
              <a:t>157</a:t>
            </a:fld>
            <a:endParaRPr lang="en-GB"/>
          </a:p>
        </p:txBody>
      </p:sp>
    </p:spTree>
    <p:extLst>
      <p:ext uri="{BB962C8B-B14F-4D97-AF65-F5344CB8AC3E}">
        <p14:creationId xmlns:p14="http://schemas.microsoft.com/office/powerpoint/2010/main" val="4126962687"/>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171400"/>
            <a:ext cx="8928992" cy="1143000"/>
          </a:xfrm>
        </p:spPr>
        <p:txBody>
          <a:bodyPr>
            <a:normAutofit/>
          </a:bodyPr>
          <a:lstStyle/>
          <a:p>
            <a:r>
              <a:rPr lang="en-GB" dirty="0"/>
              <a:t>Numerical integration source code</a:t>
            </a:r>
          </a:p>
        </p:txBody>
      </p:sp>
      <p:sp>
        <p:nvSpPr>
          <p:cNvPr id="3" name="Text Placeholder 2"/>
          <p:cNvSpPr>
            <a:spLocks noGrp="1"/>
          </p:cNvSpPr>
          <p:nvPr>
            <p:ph type="body" idx="1"/>
          </p:nvPr>
        </p:nvSpPr>
        <p:spPr>
          <a:xfrm>
            <a:off x="179512" y="692696"/>
            <a:ext cx="4040188" cy="639762"/>
          </a:xfrm>
        </p:spPr>
        <p:txBody>
          <a:bodyPr/>
          <a:lstStyle/>
          <a:p>
            <a:r>
              <a:rPr lang="en-GB" dirty="0">
                <a:latin typeface="+mj-lt"/>
              </a:rPr>
              <a:t>The serial Pi program</a:t>
            </a:r>
          </a:p>
        </p:txBody>
      </p:sp>
      <p:sp>
        <p:nvSpPr>
          <p:cNvPr id="4" name="Content Placeholder 3"/>
          <p:cNvSpPr>
            <a:spLocks noGrp="1"/>
          </p:cNvSpPr>
          <p:nvPr>
            <p:ph sz="half" idx="2"/>
          </p:nvPr>
        </p:nvSpPr>
        <p:spPr>
          <a:xfrm>
            <a:off x="1763688" y="1700808"/>
            <a:ext cx="5670630" cy="4968552"/>
          </a:xfrm>
        </p:spPr>
        <p:txBody>
          <a:bodyPr>
            <a:noAutofit/>
          </a:bodyPr>
          <a:lstStyle/>
          <a:p>
            <a:pPr marL="0" indent="0">
              <a:lnSpc>
                <a:spcPct val="90000"/>
              </a:lnSpc>
              <a:buNone/>
            </a:pPr>
            <a:r>
              <a:rPr lang="en-GB" sz="2000" b="1" dirty="0">
                <a:solidFill>
                  <a:schemeClr val="accent2"/>
                </a:solidFill>
                <a:latin typeface="Courier New Bold"/>
              </a:rPr>
              <a:t>static long </a:t>
            </a:r>
            <a:r>
              <a:rPr lang="en-GB" sz="2000" b="1" dirty="0" err="1">
                <a:latin typeface="Courier New Bold"/>
              </a:rPr>
              <a:t>num_steps</a:t>
            </a:r>
            <a:r>
              <a:rPr lang="en-GB" sz="2000" b="1" dirty="0">
                <a:latin typeface="Courier New Bold"/>
              </a:rPr>
              <a:t> = 100000;</a:t>
            </a:r>
          </a:p>
          <a:p>
            <a:pPr marL="0" indent="0">
              <a:lnSpc>
                <a:spcPct val="90000"/>
              </a:lnSpc>
              <a:buNone/>
            </a:pPr>
            <a:r>
              <a:rPr lang="en-GB" sz="2000" b="1" dirty="0">
                <a:solidFill>
                  <a:schemeClr val="accent2"/>
                </a:solidFill>
                <a:latin typeface="Courier New Bold"/>
              </a:rPr>
              <a:t>double</a:t>
            </a:r>
            <a:r>
              <a:rPr lang="en-GB" sz="2000" b="1" dirty="0">
                <a:latin typeface="Courier New Bold"/>
              </a:rPr>
              <a:t> step;</a:t>
            </a:r>
          </a:p>
          <a:p>
            <a:pPr marL="0" indent="0">
              <a:lnSpc>
                <a:spcPct val="90000"/>
              </a:lnSpc>
              <a:buNone/>
            </a:pPr>
            <a:r>
              <a:rPr lang="en-GB" sz="2000" b="1" dirty="0">
                <a:solidFill>
                  <a:schemeClr val="accent2"/>
                </a:solidFill>
                <a:latin typeface="Courier New Bold"/>
              </a:rPr>
              <a:t>void</a:t>
            </a:r>
            <a:r>
              <a:rPr lang="en-GB" sz="2000" b="1" dirty="0">
                <a:latin typeface="Courier New Bold"/>
              </a:rPr>
              <a:t> </a:t>
            </a:r>
            <a:r>
              <a:rPr lang="en-GB" sz="2000" b="1" dirty="0">
                <a:solidFill>
                  <a:schemeClr val="tx2">
                    <a:lumMod val="75000"/>
                  </a:schemeClr>
                </a:solidFill>
                <a:latin typeface="Courier New Bold"/>
              </a:rPr>
              <a:t>main</a:t>
            </a:r>
            <a:r>
              <a:rPr lang="en-GB" sz="2000" b="1" dirty="0">
                <a:latin typeface="Courier New Bold"/>
              </a:rPr>
              <a:t>()</a:t>
            </a:r>
          </a:p>
          <a:p>
            <a:pPr marL="0" indent="0">
              <a:lnSpc>
                <a:spcPct val="90000"/>
              </a:lnSpc>
              <a:buNone/>
            </a:pPr>
            <a:r>
              <a:rPr lang="en-GB" sz="2000" b="1" dirty="0">
                <a:latin typeface="Courier New Bold"/>
              </a:rPr>
              <a:t>{</a:t>
            </a:r>
          </a:p>
          <a:p>
            <a:pPr marL="0" indent="0">
              <a:lnSpc>
                <a:spcPct val="90000"/>
              </a:lnSpc>
              <a:buNone/>
            </a:pPr>
            <a:r>
              <a:rPr lang="en-GB" sz="2000" b="1" dirty="0">
                <a:latin typeface="Courier New Bold"/>
              </a:rPr>
              <a:t>  </a:t>
            </a:r>
            <a:r>
              <a:rPr lang="en-GB" sz="2000" b="1" dirty="0" err="1">
                <a:solidFill>
                  <a:schemeClr val="accent2"/>
                </a:solidFill>
                <a:latin typeface="Courier New Bold"/>
              </a:rPr>
              <a:t>int</a:t>
            </a:r>
            <a:r>
              <a:rPr lang="en-GB" sz="2000" b="1" dirty="0">
                <a:solidFill>
                  <a:schemeClr val="accent2"/>
                </a:solidFill>
                <a:latin typeface="Courier New Bold"/>
              </a:rPr>
              <a:t> </a:t>
            </a:r>
            <a:r>
              <a:rPr lang="en-GB" sz="2000" b="1" dirty="0" err="1">
                <a:latin typeface="Courier New Bold"/>
              </a:rPr>
              <a:t>i</a:t>
            </a:r>
            <a:r>
              <a:rPr lang="en-GB" sz="2000" b="1" dirty="0">
                <a:latin typeface="Courier New Bold"/>
              </a:rPr>
              <a:t>; </a:t>
            </a:r>
            <a:r>
              <a:rPr lang="en-GB" sz="2000" b="1" dirty="0">
                <a:solidFill>
                  <a:schemeClr val="accent2"/>
                </a:solidFill>
                <a:latin typeface="Courier New Bold"/>
              </a:rPr>
              <a:t>double</a:t>
            </a:r>
            <a:r>
              <a:rPr lang="en-GB" sz="2000" b="1" dirty="0">
                <a:latin typeface="Courier New Bold"/>
              </a:rPr>
              <a:t> x, pi, sum = 0.0;</a:t>
            </a:r>
          </a:p>
          <a:p>
            <a:pPr marL="0" indent="0">
              <a:lnSpc>
                <a:spcPct val="90000"/>
              </a:lnSpc>
              <a:buNone/>
            </a:pPr>
            <a:endParaRPr lang="en-GB" sz="2000" b="1" dirty="0">
              <a:latin typeface="Courier New Bold"/>
            </a:endParaRPr>
          </a:p>
          <a:p>
            <a:pPr marL="0" indent="0">
              <a:lnSpc>
                <a:spcPct val="90000"/>
              </a:lnSpc>
              <a:buNone/>
            </a:pPr>
            <a:r>
              <a:rPr lang="en-GB" sz="2000" b="1" dirty="0">
                <a:latin typeface="Courier New Bold"/>
              </a:rPr>
              <a:t>  step = 1.0/(</a:t>
            </a:r>
            <a:r>
              <a:rPr lang="en-GB" sz="2000" b="1" dirty="0">
                <a:solidFill>
                  <a:schemeClr val="accent2"/>
                </a:solidFill>
                <a:latin typeface="Courier New Bold"/>
              </a:rPr>
              <a:t>double</a:t>
            </a:r>
            <a:r>
              <a:rPr lang="en-GB" sz="2000" b="1" dirty="0">
                <a:latin typeface="Courier New Bold"/>
              </a:rPr>
              <a:t>) </a:t>
            </a:r>
            <a:r>
              <a:rPr lang="en-GB" sz="2000" b="1" dirty="0" err="1">
                <a:latin typeface="Courier New Bold"/>
              </a:rPr>
              <a:t>num_steps</a:t>
            </a:r>
            <a:r>
              <a:rPr lang="en-GB" sz="2000" b="1" dirty="0">
                <a:latin typeface="Courier New Bold"/>
              </a:rPr>
              <a:t>;</a:t>
            </a:r>
          </a:p>
          <a:p>
            <a:pPr marL="0" indent="0">
              <a:lnSpc>
                <a:spcPct val="90000"/>
              </a:lnSpc>
              <a:buNone/>
            </a:pPr>
            <a:endParaRPr lang="en-GB" sz="2000" b="1" dirty="0">
              <a:latin typeface="Courier New Bold"/>
            </a:endParaRPr>
          </a:p>
          <a:p>
            <a:pPr marL="0" indent="0">
              <a:lnSpc>
                <a:spcPct val="90000"/>
              </a:lnSpc>
              <a:buNone/>
            </a:pPr>
            <a:r>
              <a:rPr lang="en-GB" sz="2000" b="1" dirty="0">
                <a:latin typeface="Courier New Bold"/>
              </a:rPr>
              <a:t>  </a:t>
            </a:r>
            <a:r>
              <a:rPr lang="en-GB" sz="2000" b="1" dirty="0">
                <a:solidFill>
                  <a:schemeClr val="accent1"/>
                </a:solidFill>
                <a:latin typeface="Courier New Bold"/>
              </a:rPr>
              <a:t>for</a:t>
            </a:r>
            <a:r>
              <a:rPr lang="en-GB" sz="2000" b="1" dirty="0">
                <a:latin typeface="Courier New Bold"/>
              </a:rPr>
              <a:t> (</a:t>
            </a:r>
            <a:r>
              <a:rPr lang="en-GB" sz="2000" b="1" dirty="0" err="1">
                <a:latin typeface="Courier New Bold"/>
              </a:rPr>
              <a:t>i</a:t>
            </a:r>
            <a:r>
              <a:rPr lang="en-GB" sz="2000" b="1" dirty="0">
                <a:latin typeface="Courier New Bold"/>
              </a:rPr>
              <a:t> = 0; </a:t>
            </a:r>
            <a:r>
              <a:rPr lang="en-GB" sz="2000" b="1" dirty="0" err="1">
                <a:latin typeface="Courier New Bold"/>
              </a:rPr>
              <a:t>i</a:t>
            </a:r>
            <a:r>
              <a:rPr lang="en-GB" sz="2000" b="1" dirty="0">
                <a:latin typeface="Courier New Bold"/>
              </a:rPr>
              <a:t> &lt; </a:t>
            </a:r>
            <a:r>
              <a:rPr lang="en-GB" sz="2000" b="1" dirty="0" err="1">
                <a:latin typeface="Courier New Bold"/>
              </a:rPr>
              <a:t>num_steps</a:t>
            </a:r>
            <a:r>
              <a:rPr lang="en-GB" sz="2000" b="1" dirty="0">
                <a:latin typeface="Courier New Bold"/>
              </a:rPr>
              <a:t>; </a:t>
            </a:r>
            <a:r>
              <a:rPr lang="en-GB" sz="2000" b="1" dirty="0" err="1">
                <a:latin typeface="Courier New Bold"/>
              </a:rPr>
              <a:t>i</a:t>
            </a:r>
            <a:r>
              <a:rPr lang="en-GB" sz="2000" b="1" dirty="0">
                <a:latin typeface="Courier New Bold"/>
              </a:rPr>
              <a:t>++) {</a:t>
            </a:r>
          </a:p>
          <a:p>
            <a:pPr marL="0" indent="0">
              <a:lnSpc>
                <a:spcPct val="90000"/>
              </a:lnSpc>
              <a:buNone/>
            </a:pPr>
            <a:r>
              <a:rPr lang="en-GB" sz="2000" b="1" dirty="0">
                <a:latin typeface="Courier New Bold"/>
              </a:rPr>
              <a:t>    x = (i+0.5)*step;</a:t>
            </a:r>
          </a:p>
          <a:p>
            <a:pPr marL="0" indent="0">
              <a:lnSpc>
                <a:spcPct val="90000"/>
              </a:lnSpc>
              <a:buNone/>
            </a:pPr>
            <a:r>
              <a:rPr lang="en-GB" sz="2000" b="1" dirty="0">
                <a:latin typeface="Courier New Bold"/>
              </a:rPr>
              <a:t>    sum = sum + 4.0/(1.0+x*x);</a:t>
            </a:r>
          </a:p>
          <a:p>
            <a:pPr marL="0" indent="0">
              <a:lnSpc>
                <a:spcPct val="90000"/>
              </a:lnSpc>
              <a:buNone/>
            </a:pPr>
            <a:r>
              <a:rPr lang="en-GB" sz="2000" b="1" dirty="0">
                <a:latin typeface="Courier New Bold"/>
              </a:rPr>
              <a:t>  }</a:t>
            </a:r>
          </a:p>
          <a:p>
            <a:pPr marL="0" indent="0">
              <a:lnSpc>
                <a:spcPct val="90000"/>
              </a:lnSpc>
              <a:buNone/>
            </a:pPr>
            <a:r>
              <a:rPr lang="en-GB" sz="2000" b="1" dirty="0">
                <a:latin typeface="Courier New Bold"/>
              </a:rPr>
              <a:t>  pi = step * sum;</a:t>
            </a:r>
          </a:p>
          <a:p>
            <a:pPr marL="0" indent="0">
              <a:lnSpc>
                <a:spcPct val="90000"/>
              </a:lnSpc>
              <a:buNone/>
            </a:pPr>
            <a:r>
              <a:rPr lang="en-GB" sz="2000" b="1" dirty="0">
                <a:latin typeface="Courier New Bold"/>
              </a:rPr>
              <a:t>}</a:t>
            </a:r>
          </a:p>
        </p:txBody>
      </p:sp>
      <p:sp>
        <p:nvSpPr>
          <p:cNvPr id="5" name="Slide Number Placeholder 4">
            <a:extLst>
              <a:ext uri="{FF2B5EF4-FFF2-40B4-BE49-F238E27FC236}">
                <a16:creationId xmlns:a16="http://schemas.microsoft.com/office/drawing/2014/main" id="{EDEFC12E-C1C8-E44F-846D-559AE40516C8}"/>
              </a:ext>
            </a:extLst>
          </p:cNvPr>
          <p:cNvSpPr>
            <a:spLocks noGrp="1"/>
          </p:cNvSpPr>
          <p:nvPr>
            <p:ph type="sldNum" sz="quarter" idx="12"/>
          </p:nvPr>
        </p:nvSpPr>
        <p:spPr/>
        <p:txBody>
          <a:bodyPr/>
          <a:lstStyle/>
          <a:p>
            <a:fld id="{10338BC4-165C-45BE-83FF-C9C7D8E962C5}" type="slidenum">
              <a:rPr lang="en-GB" smtClean="0"/>
              <a:pPr/>
              <a:t>158</a:t>
            </a:fld>
            <a:endParaRPr lang="en-GB"/>
          </a:p>
        </p:txBody>
      </p:sp>
    </p:spTree>
    <p:extLst>
      <p:ext uri="{BB962C8B-B14F-4D97-AF65-F5344CB8AC3E}">
        <p14:creationId xmlns:p14="http://schemas.microsoft.com/office/powerpoint/2010/main" val="2808894686"/>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p:cNvSpPr>
            <a:spLocks noGrp="1"/>
          </p:cNvSpPr>
          <p:nvPr>
            <p:ph type="title"/>
          </p:nvPr>
        </p:nvSpPr>
        <p:spPr>
          <a:xfrm>
            <a:off x="35496" y="-162272"/>
            <a:ext cx="9108504" cy="1143000"/>
          </a:xfrm>
        </p:spPr>
        <p:txBody>
          <a:bodyPr>
            <a:normAutofit/>
          </a:bodyPr>
          <a:lstStyle/>
          <a:p>
            <a:r>
              <a:rPr lang="en-GB" sz="3600" dirty="0"/>
              <a:t>Exercise 8: The Pi program</a:t>
            </a:r>
          </a:p>
        </p:txBody>
      </p:sp>
      <p:sp>
        <p:nvSpPr>
          <p:cNvPr id="8" name="Content Placeholder 7"/>
          <p:cNvSpPr>
            <a:spLocks noGrp="1"/>
          </p:cNvSpPr>
          <p:nvPr>
            <p:ph idx="1"/>
          </p:nvPr>
        </p:nvSpPr>
        <p:spPr>
          <a:xfrm>
            <a:off x="179512" y="764704"/>
            <a:ext cx="8784976" cy="5037802"/>
          </a:xfrm>
        </p:spPr>
        <p:txBody>
          <a:bodyPr>
            <a:normAutofit fontScale="85000" lnSpcReduction="20000"/>
          </a:bodyPr>
          <a:lstStyle/>
          <a:p>
            <a:r>
              <a:rPr lang="en-GB" dirty="0">
                <a:solidFill>
                  <a:schemeClr val="accent2"/>
                </a:solidFill>
              </a:rPr>
              <a:t>Goal: </a:t>
            </a:r>
          </a:p>
          <a:p>
            <a:pPr lvl="1"/>
            <a:r>
              <a:rPr lang="en-GB" dirty="0"/>
              <a:t>To understand synchronization between work-items in the OpenCL C kernel programming language</a:t>
            </a:r>
          </a:p>
          <a:p>
            <a:r>
              <a:rPr lang="en-GB" dirty="0">
                <a:solidFill>
                  <a:schemeClr val="accent2"/>
                </a:solidFill>
              </a:rPr>
              <a:t>Procedure: </a:t>
            </a:r>
          </a:p>
          <a:p>
            <a:pPr lvl="1"/>
            <a:r>
              <a:rPr lang="en-GB" dirty="0"/>
              <a:t>Start with the provided serial program to estimate Pi through numerical integration</a:t>
            </a:r>
          </a:p>
          <a:p>
            <a:pPr lvl="1"/>
            <a:r>
              <a:rPr lang="en-GB" dirty="0"/>
              <a:t>Write a kernel and host program to compute the numerical integral using OpenCL</a:t>
            </a:r>
          </a:p>
          <a:p>
            <a:pPr lvl="1"/>
            <a:r>
              <a:rPr lang="en-GB" dirty="0"/>
              <a:t>Note: You will need to implement a reduction</a:t>
            </a:r>
          </a:p>
          <a:p>
            <a:pPr lvl="1"/>
            <a:r>
              <a:rPr lang="en-GB" dirty="0"/>
              <a:t>Reduction examples are included in AMD and </a:t>
            </a:r>
            <a:r>
              <a:rPr lang="en-GB" dirty="0" err="1"/>
              <a:t>Nvidia's</a:t>
            </a:r>
            <a:r>
              <a:rPr lang="en-GB" dirty="0"/>
              <a:t> OpenCL SDKs</a:t>
            </a:r>
          </a:p>
          <a:p>
            <a:r>
              <a:rPr lang="en-GB" dirty="0">
                <a:solidFill>
                  <a:schemeClr val="accent2"/>
                </a:solidFill>
              </a:rPr>
              <a:t>Expected output:</a:t>
            </a:r>
          </a:p>
          <a:p>
            <a:pPr lvl="1"/>
            <a:r>
              <a:rPr lang="en-GB" dirty="0"/>
              <a:t>Output result plus an estimate of the error in the result</a:t>
            </a:r>
          </a:p>
          <a:p>
            <a:pPr lvl="1"/>
            <a:r>
              <a:rPr lang="en-GB" dirty="0"/>
              <a:t>Report the runtime</a:t>
            </a:r>
          </a:p>
        </p:txBody>
      </p:sp>
      <p:sp>
        <p:nvSpPr>
          <p:cNvPr id="2" name="TextBox 1"/>
          <p:cNvSpPr txBox="1"/>
          <p:nvPr/>
        </p:nvSpPr>
        <p:spPr>
          <a:xfrm>
            <a:off x="179512" y="5805264"/>
            <a:ext cx="8856984" cy="1200329"/>
          </a:xfrm>
          <a:prstGeom prst="rect">
            <a:avLst/>
          </a:prstGeom>
          <a:noFill/>
        </p:spPr>
        <p:txBody>
          <a:bodyPr wrap="square" rtlCol="0">
            <a:spAutoFit/>
          </a:bodyPr>
          <a:lstStyle/>
          <a:p>
            <a:r>
              <a:rPr lang="en-GB" dirty="0">
                <a:solidFill>
                  <a:schemeClr val="tx2"/>
                </a:solidFill>
              </a:rPr>
              <a:t>Hint: you will want each work-item to do many iterations of the loop, i.e. don’t create one work-item per loop iteration. To do so would make the reduction so costly that performance would be terrible. </a:t>
            </a:r>
          </a:p>
          <a:p>
            <a:endParaRPr lang="en-GB" dirty="0">
              <a:solidFill>
                <a:schemeClr val="tx2"/>
              </a:solidFill>
            </a:endParaRPr>
          </a:p>
        </p:txBody>
      </p:sp>
      <p:sp>
        <p:nvSpPr>
          <p:cNvPr id="3" name="Slide Number Placeholder 2">
            <a:extLst>
              <a:ext uri="{FF2B5EF4-FFF2-40B4-BE49-F238E27FC236}">
                <a16:creationId xmlns:a16="http://schemas.microsoft.com/office/drawing/2014/main" id="{F74AF528-5519-1F4B-86B3-CC587C0528D8}"/>
              </a:ext>
            </a:extLst>
          </p:cNvPr>
          <p:cNvSpPr>
            <a:spLocks noGrp="1"/>
          </p:cNvSpPr>
          <p:nvPr>
            <p:ph type="sldNum" sz="quarter" idx="12"/>
          </p:nvPr>
        </p:nvSpPr>
        <p:spPr/>
        <p:txBody>
          <a:bodyPr/>
          <a:lstStyle/>
          <a:p>
            <a:fld id="{10338BC4-165C-45BE-83FF-C9C7D8E962C5}" type="slidenum">
              <a:rPr lang="en-GB" smtClean="0"/>
              <a:pPr/>
              <a:t>159</a:t>
            </a:fld>
            <a:endParaRPr lang="en-GB"/>
          </a:p>
        </p:txBody>
      </p:sp>
    </p:spTree>
    <p:extLst>
      <p:ext uri="{BB962C8B-B14F-4D97-AF65-F5344CB8AC3E}">
        <p14:creationId xmlns:p14="http://schemas.microsoft.com/office/powerpoint/2010/main" val="8164631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Setting up with Intel® Xeon Phi™</a:t>
            </a:r>
          </a:p>
        </p:txBody>
      </p:sp>
      <p:sp>
        <p:nvSpPr>
          <p:cNvPr id="3" name="Content Placeholder 2"/>
          <p:cNvSpPr>
            <a:spLocks noGrp="1"/>
          </p:cNvSpPr>
          <p:nvPr>
            <p:ph idx="1"/>
          </p:nvPr>
        </p:nvSpPr>
        <p:spPr/>
        <p:txBody>
          <a:bodyPr>
            <a:normAutofit fontScale="92500" lnSpcReduction="10000"/>
          </a:bodyPr>
          <a:lstStyle/>
          <a:p>
            <a:r>
              <a:rPr lang="en-GB" dirty="0"/>
              <a:t>Intel® Xeon Phi™ coprocessor are specialist processor only found in dedicated HPC clusters.</a:t>
            </a:r>
          </a:p>
          <a:p>
            <a:r>
              <a:rPr lang="en-GB" dirty="0"/>
              <a:t>As such, we expect most users will be using them in a server environment set up by someone else – hence we wont discusses setting up OpenCL on the Intel® Xeon Phi™ coprocessor in these slides</a:t>
            </a:r>
          </a:p>
          <a:p>
            <a:r>
              <a:rPr lang="en-GB" dirty="0"/>
              <a:t>Once installed, they're very easy to target with OpenCL</a:t>
            </a:r>
          </a:p>
        </p:txBody>
      </p:sp>
      <p:sp>
        <p:nvSpPr>
          <p:cNvPr id="4" name="Slide Number Placeholder 3">
            <a:extLst>
              <a:ext uri="{FF2B5EF4-FFF2-40B4-BE49-F238E27FC236}">
                <a16:creationId xmlns:a16="http://schemas.microsoft.com/office/drawing/2014/main" id="{5F44CF09-5B1A-0747-B11D-720469A0AE64}"/>
              </a:ext>
            </a:extLst>
          </p:cNvPr>
          <p:cNvSpPr>
            <a:spLocks noGrp="1"/>
          </p:cNvSpPr>
          <p:nvPr>
            <p:ph type="sldNum" sz="quarter" idx="12"/>
          </p:nvPr>
        </p:nvSpPr>
        <p:spPr/>
        <p:txBody>
          <a:bodyPr/>
          <a:lstStyle/>
          <a:p>
            <a:fld id="{10338BC4-165C-45BE-83FF-C9C7D8E962C5}" type="slidenum">
              <a:rPr lang="en-GB" smtClean="0"/>
              <a:pPr/>
              <a:t>16</a:t>
            </a:fld>
            <a:endParaRPr lang="en-GB"/>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Setting up with NVIDIA GPUs</a:t>
            </a:r>
          </a:p>
        </p:txBody>
      </p:sp>
      <p:sp>
        <p:nvSpPr>
          <p:cNvPr id="3" name="Content Placeholder 2"/>
          <p:cNvSpPr>
            <a:spLocks noGrp="1"/>
          </p:cNvSpPr>
          <p:nvPr>
            <p:ph idx="1"/>
          </p:nvPr>
        </p:nvSpPr>
        <p:spPr>
          <a:xfrm>
            <a:off x="107504" y="1600200"/>
            <a:ext cx="8928992" cy="5069160"/>
          </a:xfrm>
        </p:spPr>
        <p:txBody>
          <a:bodyPr>
            <a:normAutofit fontScale="70000" lnSpcReduction="20000"/>
          </a:bodyPr>
          <a:lstStyle/>
          <a:p>
            <a:r>
              <a:rPr lang="en-GB" dirty="0"/>
              <a:t>Blacklist the open source driver (IMPORTANT)</a:t>
            </a:r>
          </a:p>
          <a:p>
            <a:pPr lvl="1"/>
            <a:r>
              <a:rPr lang="en-GB" b="1" dirty="0" err="1">
                <a:solidFill>
                  <a:schemeClr val="accent6">
                    <a:lumMod val="75000"/>
                  </a:schemeClr>
                </a:solidFill>
                <a:latin typeface="Courier New Bold"/>
                <a:cs typeface="Courier New Bold"/>
              </a:rPr>
              <a:t>sudo</a:t>
            </a:r>
            <a:r>
              <a:rPr lang="en-GB" b="1" dirty="0">
                <a:solidFill>
                  <a:schemeClr val="accent6">
                    <a:lumMod val="75000"/>
                  </a:schemeClr>
                </a:solidFill>
                <a:latin typeface="Courier New Bold"/>
                <a:cs typeface="Courier New Bold"/>
              </a:rPr>
              <a:t> </a:t>
            </a:r>
            <a:r>
              <a:rPr lang="en-GB" b="1" dirty="0" err="1">
                <a:solidFill>
                  <a:schemeClr val="accent6">
                    <a:lumMod val="75000"/>
                  </a:schemeClr>
                </a:solidFill>
                <a:latin typeface="Courier New Bold"/>
                <a:cs typeface="Courier New Bold"/>
              </a:rPr>
              <a:t>nano</a:t>
            </a:r>
            <a:r>
              <a:rPr lang="en-GB" b="1" dirty="0">
                <a:solidFill>
                  <a:schemeClr val="accent6">
                    <a:lumMod val="75000"/>
                  </a:schemeClr>
                </a:solidFill>
                <a:latin typeface="Courier New Bold"/>
                <a:cs typeface="Courier New Bold"/>
              </a:rPr>
              <a:t> /etc/</a:t>
            </a:r>
            <a:r>
              <a:rPr lang="en-GB" b="1" dirty="0" err="1">
                <a:solidFill>
                  <a:schemeClr val="accent6">
                    <a:lumMod val="75000"/>
                  </a:schemeClr>
                </a:solidFill>
                <a:latin typeface="Courier New Bold"/>
                <a:cs typeface="Courier New Bold"/>
              </a:rPr>
              <a:t>modprobe.d</a:t>
            </a:r>
            <a:r>
              <a:rPr lang="en-GB" b="1" dirty="0">
                <a:solidFill>
                  <a:schemeClr val="accent6">
                    <a:lumMod val="75000"/>
                  </a:schemeClr>
                </a:solidFill>
                <a:latin typeface="Courier New Bold"/>
                <a:cs typeface="Courier New Bold"/>
              </a:rPr>
              <a:t>/</a:t>
            </a:r>
            <a:r>
              <a:rPr lang="en-GB" b="1" dirty="0" err="1">
                <a:solidFill>
                  <a:schemeClr val="accent6">
                    <a:lumMod val="75000"/>
                  </a:schemeClr>
                </a:solidFill>
                <a:latin typeface="Courier New Bold"/>
                <a:cs typeface="Courier New Bold"/>
              </a:rPr>
              <a:t>blacklist.conf</a:t>
            </a:r>
            <a:endParaRPr lang="en-GB" b="1" dirty="0">
              <a:solidFill>
                <a:schemeClr val="accent6">
                  <a:lumMod val="75000"/>
                </a:schemeClr>
              </a:solidFill>
              <a:latin typeface="Courier New Bold"/>
              <a:cs typeface="Courier New Bold"/>
            </a:endParaRPr>
          </a:p>
          <a:p>
            <a:pPr lvl="1"/>
            <a:r>
              <a:rPr lang="en-GB" dirty="0"/>
              <a:t>Add the line: blacklist nouveau</a:t>
            </a:r>
          </a:p>
          <a:p>
            <a:r>
              <a:rPr lang="en-GB" dirty="0"/>
              <a:t>Install some dependencies</a:t>
            </a:r>
          </a:p>
          <a:p>
            <a:pPr lvl="1"/>
            <a:r>
              <a:rPr lang="en-GB" b="1" dirty="0" err="1">
                <a:solidFill>
                  <a:schemeClr val="accent6">
                    <a:lumMod val="75000"/>
                  </a:schemeClr>
                </a:solidFill>
                <a:latin typeface="Courier New Bold"/>
                <a:cs typeface="Courier New Bold"/>
              </a:rPr>
              <a:t>sudo</a:t>
            </a:r>
            <a:r>
              <a:rPr lang="en-GB" b="1" dirty="0">
                <a:solidFill>
                  <a:schemeClr val="accent6">
                    <a:lumMod val="75000"/>
                  </a:schemeClr>
                </a:solidFill>
                <a:latin typeface="Courier New Bold"/>
                <a:cs typeface="Courier New Bold"/>
              </a:rPr>
              <a:t> apt-get install build-essential </a:t>
            </a:r>
            <a:r>
              <a:rPr lang="en-GB" b="1" dirty="0" err="1">
                <a:solidFill>
                  <a:schemeClr val="accent6">
                    <a:lumMod val="75000"/>
                  </a:schemeClr>
                </a:solidFill>
                <a:latin typeface="Courier New Bold"/>
                <a:cs typeface="Courier New Bold"/>
              </a:rPr>
              <a:t>linux</a:t>
            </a:r>
            <a:r>
              <a:rPr lang="en-GB" b="1" dirty="0">
                <a:solidFill>
                  <a:schemeClr val="accent6">
                    <a:lumMod val="75000"/>
                  </a:schemeClr>
                </a:solidFill>
                <a:latin typeface="Courier New Bold"/>
                <a:cs typeface="Courier New Bold"/>
              </a:rPr>
              <a:t>-header-generic </a:t>
            </a:r>
            <a:r>
              <a:rPr lang="en-GB" b="1" dirty="0" err="1">
                <a:solidFill>
                  <a:schemeClr val="accent6">
                    <a:lumMod val="75000"/>
                  </a:schemeClr>
                </a:solidFill>
                <a:latin typeface="Courier New Bold"/>
                <a:cs typeface="Courier New Bold"/>
              </a:rPr>
              <a:t>opencl</a:t>
            </a:r>
            <a:r>
              <a:rPr lang="en-GB" b="1" dirty="0">
                <a:solidFill>
                  <a:schemeClr val="accent6">
                    <a:lumMod val="75000"/>
                  </a:schemeClr>
                </a:solidFill>
                <a:latin typeface="Courier New Bold"/>
                <a:cs typeface="Courier New Bold"/>
              </a:rPr>
              <a:t>-headers</a:t>
            </a:r>
          </a:p>
          <a:p>
            <a:r>
              <a:rPr lang="en-GB" dirty="0"/>
              <a:t>Download the NVIDIA driver from their website and unpack the download</a:t>
            </a:r>
          </a:p>
          <a:p>
            <a:r>
              <a:rPr lang="en-GB" dirty="0"/>
              <a:t>In a virtual terminal (Ctrl+Alt+F1), stop the windows manager</a:t>
            </a:r>
          </a:p>
          <a:p>
            <a:pPr lvl="1"/>
            <a:r>
              <a:rPr lang="en-GB" b="1" dirty="0" err="1">
                <a:solidFill>
                  <a:schemeClr val="accent6">
                    <a:lumMod val="75000"/>
                  </a:schemeClr>
                </a:solidFill>
                <a:latin typeface="Courier New Bold"/>
                <a:cs typeface="Courier New Bold"/>
              </a:rPr>
              <a:t>sudo</a:t>
            </a:r>
            <a:r>
              <a:rPr lang="en-GB" b="1" dirty="0">
                <a:solidFill>
                  <a:schemeClr val="accent6">
                    <a:lumMod val="75000"/>
                  </a:schemeClr>
                </a:solidFill>
                <a:latin typeface="Courier New Bold"/>
                <a:cs typeface="Courier New Bold"/>
              </a:rPr>
              <a:t> service </a:t>
            </a:r>
            <a:r>
              <a:rPr lang="en-GB" b="1" dirty="0" err="1">
                <a:solidFill>
                  <a:schemeClr val="accent6">
                    <a:lumMod val="75000"/>
                  </a:schemeClr>
                </a:solidFill>
                <a:latin typeface="Courier New Bold"/>
                <a:cs typeface="Courier New Bold"/>
              </a:rPr>
              <a:t>lightdm</a:t>
            </a:r>
            <a:r>
              <a:rPr lang="en-GB" b="1" dirty="0">
                <a:solidFill>
                  <a:schemeClr val="accent6">
                    <a:lumMod val="75000"/>
                  </a:schemeClr>
                </a:solidFill>
                <a:latin typeface="Courier New Bold"/>
                <a:cs typeface="Courier New Bold"/>
              </a:rPr>
              <a:t> stop</a:t>
            </a:r>
          </a:p>
          <a:p>
            <a:r>
              <a:rPr lang="en-GB" dirty="0"/>
              <a:t>Give the script run permissions then run it</a:t>
            </a:r>
          </a:p>
          <a:p>
            <a:pPr lvl="1"/>
            <a:r>
              <a:rPr lang="en-GB" b="1" dirty="0" err="1">
                <a:solidFill>
                  <a:schemeClr val="accent6">
                    <a:lumMod val="75000"/>
                  </a:schemeClr>
                </a:solidFill>
                <a:latin typeface="Courier New Bold"/>
                <a:cs typeface="Courier New Bold"/>
              </a:rPr>
              <a:t>chmod</a:t>
            </a:r>
            <a:r>
              <a:rPr lang="en-GB" b="1" dirty="0">
                <a:solidFill>
                  <a:schemeClr val="accent6">
                    <a:lumMod val="75000"/>
                  </a:schemeClr>
                </a:solidFill>
                <a:latin typeface="Courier New Bold"/>
                <a:cs typeface="Courier New Bold"/>
              </a:rPr>
              <a:t> +x *.run</a:t>
            </a:r>
          </a:p>
          <a:p>
            <a:pPr lvl="1"/>
            <a:r>
              <a:rPr lang="en-GB" b="1" dirty="0" err="1">
                <a:solidFill>
                  <a:schemeClr val="accent6">
                    <a:lumMod val="75000"/>
                  </a:schemeClr>
                </a:solidFill>
                <a:latin typeface="Courier New Bold"/>
                <a:cs typeface="Courier New Bold"/>
              </a:rPr>
              <a:t>sudo</a:t>
            </a:r>
            <a:r>
              <a:rPr lang="en-GB" b="1" dirty="0">
                <a:solidFill>
                  <a:schemeClr val="accent6">
                    <a:lumMod val="75000"/>
                  </a:schemeClr>
                </a:solidFill>
                <a:latin typeface="Courier New Bold"/>
                <a:cs typeface="Courier New Bold"/>
              </a:rPr>
              <a:t> ./*.run</a:t>
            </a:r>
          </a:p>
          <a:p>
            <a:r>
              <a:rPr lang="en-GB" dirty="0"/>
              <a:t>The pre-install test will fail – this is OK!</a:t>
            </a:r>
          </a:p>
          <a:p>
            <a:r>
              <a:rPr lang="en-GB" dirty="0"/>
              <a:t>Say yes to DKMS, 32-bit GL libraries and to update your X </a:t>
            </a:r>
            <a:r>
              <a:rPr lang="en-GB" dirty="0" err="1"/>
              <a:t>config</a:t>
            </a:r>
            <a:endParaRPr lang="en-GB" dirty="0"/>
          </a:p>
          <a:p>
            <a:r>
              <a:rPr lang="en-GB" dirty="0"/>
              <a:t>Reboot!</a:t>
            </a:r>
          </a:p>
        </p:txBody>
      </p:sp>
      <p:sp>
        <p:nvSpPr>
          <p:cNvPr id="4" name="Slide Number Placeholder 3">
            <a:extLst>
              <a:ext uri="{FF2B5EF4-FFF2-40B4-BE49-F238E27FC236}">
                <a16:creationId xmlns:a16="http://schemas.microsoft.com/office/drawing/2014/main" id="{D91FAFAE-2398-A442-9A9A-30B87C4D50F1}"/>
              </a:ext>
            </a:extLst>
          </p:cNvPr>
          <p:cNvSpPr>
            <a:spLocks noGrp="1"/>
          </p:cNvSpPr>
          <p:nvPr>
            <p:ph type="sldNum" sz="quarter" idx="12"/>
          </p:nvPr>
        </p:nvSpPr>
        <p:spPr/>
        <p:txBody>
          <a:bodyPr/>
          <a:lstStyle/>
          <a:p>
            <a:fld id="{10338BC4-165C-45BE-83FF-C9C7D8E962C5}" type="slidenum">
              <a:rPr lang="en-GB" smtClean="0"/>
              <a:pPr/>
              <a:t>17</a:t>
            </a:fld>
            <a:endParaRPr lang="en-GB"/>
          </a:p>
        </p:txBody>
      </p:sp>
    </p:spTree>
    <p:extLst>
      <p:ext uri="{BB962C8B-B14F-4D97-AF65-F5344CB8AC3E}">
        <p14:creationId xmlns:p14="http://schemas.microsoft.com/office/powerpoint/2010/main" val="22038461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Installing </a:t>
            </a:r>
            <a:r>
              <a:rPr lang="en-GB" dirty="0" err="1"/>
              <a:t>pyopencl</a:t>
            </a:r>
            <a:endParaRPr lang="en-GB" dirty="0"/>
          </a:p>
        </p:txBody>
      </p:sp>
      <p:sp>
        <p:nvSpPr>
          <p:cNvPr id="3" name="Content Placeholder 2"/>
          <p:cNvSpPr>
            <a:spLocks noGrp="1"/>
          </p:cNvSpPr>
          <p:nvPr>
            <p:ph idx="1"/>
          </p:nvPr>
        </p:nvSpPr>
        <p:spPr/>
        <p:txBody>
          <a:bodyPr/>
          <a:lstStyle/>
          <a:p>
            <a:r>
              <a:rPr lang="en-GB" dirty="0"/>
              <a:t>Make sure you have python installed</a:t>
            </a:r>
          </a:p>
          <a:p>
            <a:r>
              <a:rPr lang="en-GB" dirty="0"/>
              <a:t>Install the </a:t>
            </a:r>
            <a:r>
              <a:rPr lang="en-GB" dirty="0" err="1"/>
              <a:t>numpy</a:t>
            </a:r>
            <a:r>
              <a:rPr lang="en-GB" dirty="0"/>
              <a:t> library</a:t>
            </a:r>
          </a:p>
          <a:p>
            <a:pPr lvl="1"/>
            <a:r>
              <a:rPr lang="en-GB" b="1" dirty="0" err="1">
                <a:solidFill>
                  <a:schemeClr val="accent6">
                    <a:lumMod val="75000"/>
                  </a:schemeClr>
                </a:solidFill>
                <a:latin typeface="Courier New Bold"/>
                <a:cs typeface="Courier New Bold"/>
              </a:rPr>
              <a:t>sudo</a:t>
            </a:r>
            <a:r>
              <a:rPr lang="en-GB" b="1" dirty="0">
                <a:solidFill>
                  <a:schemeClr val="accent6">
                    <a:lumMod val="75000"/>
                  </a:schemeClr>
                </a:solidFill>
                <a:latin typeface="Courier New Bold"/>
                <a:cs typeface="Courier New Bold"/>
              </a:rPr>
              <a:t> apt-get install python-</a:t>
            </a:r>
            <a:r>
              <a:rPr lang="en-GB" b="1" dirty="0" err="1">
                <a:solidFill>
                  <a:schemeClr val="accent6">
                    <a:lumMod val="75000"/>
                  </a:schemeClr>
                </a:solidFill>
                <a:latin typeface="Courier New Bold"/>
                <a:cs typeface="Courier New Bold"/>
              </a:rPr>
              <a:t>numpy</a:t>
            </a:r>
            <a:endParaRPr lang="en-GB" b="1" dirty="0">
              <a:solidFill>
                <a:schemeClr val="accent6">
                  <a:lumMod val="75000"/>
                </a:schemeClr>
              </a:solidFill>
              <a:latin typeface="Courier New Bold"/>
              <a:cs typeface="Courier New Bold"/>
            </a:endParaRPr>
          </a:p>
          <a:p>
            <a:r>
              <a:rPr lang="en-GB" dirty="0"/>
              <a:t>Download the latest version from the </a:t>
            </a:r>
            <a:r>
              <a:rPr lang="en-GB" dirty="0" err="1"/>
              <a:t>pyopencl</a:t>
            </a:r>
            <a:r>
              <a:rPr lang="en-GB" dirty="0"/>
              <a:t> website</a:t>
            </a:r>
          </a:p>
          <a:p>
            <a:pPr lvl="1"/>
            <a:r>
              <a:rPr lang="en-GB" dirty="0"/>
              <a:t>Extract the package with </a:t>
            </a:r>
            <a:r>
              <a:rPr lang="en-GB" b="1" dirty="0">
                <a:solidFill>
                  <a:schemeClr val="accent6">
                    <a:lumMod val="75000"/>
                  </a:schemeClr>
                </a:solidFill>
                <a:latin typeface="Courier New Bold"/>
                <a:cs typeface="Courier New Bold"/>
              </a:rPr>
              <a:t>tar -</a:t>
            </a:r>
            <a:r>
              <a:rPr lang="en-GB" b="1" dirty="0" err="1">
                <a:solidFill>
                  <a:schemeClr val="accent6">
                    <a:lumMod val="75000"/>
                  </a:schemeClr>
                </a:solidFill>
                <a:latin typeface="Courier New Bold"/>
                <a:cs typeface="Courier New Bold"/>
              </a:rPr>
              <a:t>zxf</a:t>
            </a:r>
            <a:endParaRPr lang="en-GB" b="1" dirty="0">
              <a:solidFill>
                <a:schemeClr val="accent6">
                  <a:lumMod val="75000"/>
                </a:schemeClr>
              </a:solidFill>
              <a:latin typeface="Courier New Bold"/>
              <a:cs typeface="Courier New Bold"/>
            </a:endParaRPr>
          </a:p>
          <a:p>
            <a:r>
              <a:rPr lang="en-GB" dirty="0"/>
              <a:t>Run to install as a local package</a:t>
            </a:r>
          </a:p>
          <a:p>
            <a:pPr lvl="1"/>
            <a:r>
              <a:rPr lang="en-GB" b="1" dirty="0">
                <a:solidFill>
                  <a:schemeClr val="accent6">
                    <a:lumMod val="75000"/>
                  </a:schemeClr>
                </a:solidFill>
                <a:latin typeface="Courier New Bold"/>
                <a:cs typeface="Courier New Bold"/>
              </a:rPr>
              <a:t>python setup.py install --user</a:t>
            </a:r>
          </a:p>
        </p:txBody>
      </p:sp>
      <p:sp>
        <p:nvSpPr>
          <p:cNvPr id="4" name="Slide Number Placeholder 3">
            <a:extLst>
              <a:ext uri="{FF2B5EF4-FFF2-40B4-BE49-F238E27FC236}">
                <a16:creationId xmlns:a16="http://schemas.microsoft.com/office/drawing/2014/main" id="{AC43A149-0DB5-4340-BB5C-656BFEE68D91}"/>
              </a:ext>
            </a:extLst>
          </p:cNvPr>
          <p:cNvSpPr>
            <a:spLocks noGrp="1"/>
          </p:cNvSpPr>
          <p:nvPr>
            <p:ph type="sldNum" sz="quarter" idx="12"/>
          </p:nvPr>
        </p:nvSpPr>
        <p:spPr/>
        <p:txBody>
          <a:bodyPr/>
          <a:lstStyle/>
          <a:p>
            <a:fld id="{10338BC4-165C-45BE-83FF-C9C7D8E962C5}" type="slidenum">
              <a:rPr lang="en-GB" smtClean="0"/>
              <a:pPr/>
              <a:t>18</a:t>
            </a:fld>
            <a:endParaRPr lang="en-GB"/>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C/C++ linking (</a:t>
            </a:r>
            <a:r>
              <a:rPr lang="en-GB" dirty="0" err="1"/>
              <a:t>gcc</a:t>
            </a:r>
            <a:r>
              <a:rPr lang="en-GB" dirty="0"/>
              <a:t>/g++)</a:t>
            </a:r>
          </a:p>
        </p:txBody>
      </p:sp>
      <p:sp>
        <p:nvSpPr>
          <p:cNvPr id="3" name="Content Placeholder 2"/>
          <p:cNvSpPr>
            <a:spLocks noGrp="1"/>
          </p:cNvSpPr>
          <p:nvPr>
            <p:ph idx="1"/>
          </p:nvPr>
        </p:nvSpPr>
        <p:spPr>
          <a:xfrm>
            <a:off x="457200" y="1600200"/>
            <a:ext cx="8229600" cy="4853136"/>
          </a:xfrm>
        </p:spPr>
        <p:txBody>
          <a:bodyPr>
            <a:normAutofit fontScale="92500" lnSpcReduction="10000"/>
          </a:bodyPr>
          <a:lstStyle/>
          <a:p>
            <a:pPr>
              <a:lnSpc>
                <a:spcPct val="110000"/>
              </a:lnSpc>
            </a:pPr>
            <a:r>
              <a:rPr lang="en-GB" dirty="0"/>
              <a:t>In order to compile your OpenCL program you must tell the compiler to use the OpenCL library with the flag: </a:t>
            </a:r>
            <a:r>
              <a:rPr lang="en-GB" b="1" dirty="0">
                <a:solidFill>
                  <a:schemeClr val="accent6">
                    <a:lumMod val="75000"/>
                  </a:schemeClr>
                </a:solidFill>
                <a:latin typeface="Courier New Bold"/>
                <a:cs typeface="Courier New Bold"/>
              </a:rPr>
              <a:t>–l OpenCL</a:t>
            </a:r>
          </a:p>
          <a:p>
            <a:pPr>
              <a:lnSpc>
                <a:spcPct val="110000"/>
              </a:lnSpc>
            </a:pPr>
            <a:r>
              <a:rPr lang="en-GB" dirty="0"/>
              <a:t>If the compiler cannot find the OpenCL header files (it should do) you must specify the location of the CL/ folder with the </a:t>
            </a:r>
            <a:r>
              <a:rPr lang="en-GB" b="1" dirty="0">
                <a:solidFill>
                  <a:schemeClr val="accent6">
                    <a:lumMod val="75000"/>
                  </a:schemeClr>
                </a:solidFill>
                <a:latin typeface="Courier New Bold"/>
                <a:cs typeface="Courier New Bold"/>
              </a:rPr>
              <a:t>–I</a:t>
            </a:r>
            <a:r>
              <a:rPr lang="en-GB" b="1" dirty="0">
                <a:solidFill>
                  <a:schemeClr val="accent6">
                    <a:lumMod val="75000"/>
                  </a:schemeClr>
                </a:solidFill>
              </a:rPr>
              <a:t> </a:t>
            </a:r>
            <a:r>
              <a:rPr lang="en-GB" dirty="0"/>
              <a:t>(capital “</a:t>
            </a:r>
            <a:r>
              <a:rPr lang="en-GB" dirty="0" err="1"/>
              <a:t>i</a:t>
            </a:r>
            <a:r>
              <a:rPr lang="en-GB" dirty="0"/>
              <a:t>”) flag</a:t>
            </a:r>
          </a:p>
          <a:p>
            <a:pPr>
              <a:lnSpc>
                <a:spcPct val="110000"/>
              </a:lnSpc>
            </a:pPr>
            <a:r>
              <a:rPr lang="en-GB" dirty="0"/>
              <a:t>If the linker cannot find the OpenCL runtime libraries (it should do) you must specify the location of the lib file with the </a:t>
            </a:r>
            <a:r>
              <a:rPr lang="en-GB" b="1" dirty="0">
                <a:solidFill>
                  <a:schemeClr val="accent6">
                    <a:lumMod val="75000"/>
                  </a:schemeClr>
                </a:solidFill>
                <a:latin typeface="Courier New Bold"/>
                <a:cs typeface="Courier New Bold"/>
              </a:rPr>
              <a:t>–L</a:t>
            </a:r>
            <a:r>
              <a:rPr lang="en-GB" b="1" dirty="0">
                <a:solidFill>
                  <a:schemeClr val="accent6">
                    <a:lumMod val="75000"/>
                  </a:schemeClr>
                </a:solidFill>
              </a:rPr>
              <a:t> </a:t>
            </a:r>
            <a:r>
              <a:rPr lang="en-GB" dirty="0"/>
              <a:t>flag</a:t>
            </a:r>
          </a:p>
        </p:txBody>
      </p:sp>
      <p:sp>
        <p:nvSpPr>
          <p:cNvPr id="4" name="Slide Number Placeholder 3">
            <a:extLst>
              <a:ext uri="{FF2B5EF4-FFF2-40B4-BE49-F238E27FC236}">
                <a16:creationId xmlns:a16="http://schemas.microsoft.com/office/drawing/2014/main" id="{4A712393-AB0E-C84A-8458-704E490E6A26}"/>
              </a:ext>
            </a:extLst>
          </p:cNvPr>
          <p:cNvSpPr>
            <a:spLocks noGrp="1"/>
          </p:cNvSpPr>
          <p:nvPr>
            <p:ph type="sldNum" sz="quarter" idx="12"/>
          </p:nvPr>
        </p:nvSpPr>
        <p:spPr/>
        <p:txBody>
          <a:bodyPr/>
          <a:lstStyle/>
          <a:p>
            <a:fld id="{10338BC4-165C-45BE-83FF-C9C7D8E962C5}" type="slidenum">
              <a:rPr lang="en-GB" smtClean="0"/>
              <a:pPr/>
              <a:t>19</a:t>
            </a:fld>
            <a:endParaRPr lang="en-GB"/>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a:xfrm>
            <a:off x="395536" y="2174"/>
            <a:ext cx="8229600" cy="1143000"/>
          </a:xfrm>
        </p:spPr>
        <p:txBody>
          <a:bodyPr/>
          <a:lstStyle/>
          <a:p>
            <a:r>
              <a:rPr lang="en-GB" dirty="0">
                <a:latin typeface="Calibri" charset="0"/>
                <a:ea typeface="ＭＳ Ｐゴシック" charset="0"/>
                <a:cs typeface="ＭＳ Ｐゴシック" charset="0"/>
              </a:rPr>
              <a:t>Prof Simon McIntosh-Smith</a:t>
            </a:r>
          </a:p>
        </p:txBody>
      </p:sp>
      <p:sp>
        <p:nvSpPr>
          <p:cNvPr id="3" name="Content Placeholder 2"/>
          <p:cNvSpPr>
            <a:spLocks noGrp="1"/>
          </p:cNvSpPr>
          <p:nvPr>
            <p:ph idx="4294967295"/>
          </p:nvPr>
        </p:nvSpPr>
        <p:spPr>
          <a:xfrm>
            <a:off x="2057400" y="1085557"/>
            <a:ext cx="7086600" cy="5772444"/>
          </a:xfrm>
        </p:spPr>
        <p:txBody>
          <a:bodyPr>
            <a:normAutofit/>
          </a:bodyPr>
          <a:lstStyle/>
          <a:p>
            <a:pPr>
              <a:buFont typeface="Arial" charset="0"/>
              <a:buNone/>
            </a:pPr>
            <a:r>
              <a:rPr lang="en-GB" sz="2700" dirty="0">
                <a:latin typeface="Calibri" charset="0"/>
                <a:ea typeface="ＭＳ Ｐゴシック" charset="0"/>
                <a:cs typeface="ＭＳ Ｐゴシック" charset="0"/>
              </a:rPr>
              <a:t>Graduated as Valedictorian in Computer Science from Cardiff University in 1991.</a:t>
            </a:r>
          </a:p>
          <a:p>
            <a:pPr>
              <a:buFont typeface="Arial" charset="0"/>
              <a:buNone/>
            </a:pPr>
            <a:r>
              <a:rPr lang="en-GB" sz="2700" dirty="0">
                <a:latin typeface="Calibri" charset="0"/>
                <a:ea typeface="ＭＳ Ｐゴシック" charset="0"/>
                <a:cs typeface="ＭＳ Ｐゴシック" charset="0"/>
              </a:rPr>
              <a:t>Joined Inmos to work for David May FTS as a microprocessor architect.</a:t>
            </a:r>
          </a:p>
          <a:p>
            <a:pPr>
              <a:buFont typeface="Arial" charset="0"/>
              <a:buNone/>
            </a:pPr>
            <a:r>
              <a:rPr lang="en-GB" sz="2700" dirty="0">
                <a:latin typeface="Calibri" charset="0"/>
                <a:ea typeface="ＭＳ Ｐゴシック" charset="0"/>
                <a:cs typeface="ＭＳ Ｐゴシック" charset="0"/>
              </a:rPr>
              <a:t>Moved to Pixelfusion in 1999 – a high-tech start-up designing the first GPGPU, a many-core general purpose graphics processor.</a:t>
            </a:r>
          </a:p>
          <a:p>
            <a:pPr>
              <a:buFont typeface="Arial" charset="0"/>
              <a:buNone/>
            </a:pPr>
            <a:r>
              <a:rPr lang="en-GB" sz="2700" dirty="0">
                <a:latin typeface="Calibri" charset="0"/>
                <a:ea typeface="ＭＳ Ｐゴシック" charset="0"/>
                <a:cs typeface="ＭＳ Ｐゴシック" charset="0"/>
              </a:rPr>
              <a:t>Co-founded ClearSpeed in 2002 as Director of Architecture and Applications.</a:t>
            </a:r>
          </a:p>
          <a:p>
            <a:pPr>
              <a:buFont typeface="Arial" charset="0"/>
              <a:buNone/>
            </a:pPr>
            <a:r>
              <a:rPr lang="en-GB" sz="2700" dirty="0">
                <a:latin typeface="Calibri" charset="0"/>
                <a:ea typeface="ＭＳ Ｐゴシック" charset="0"/>
                <a:cs typeface="ＭＳ Ｐゴシック" charset="0"/>
              </a:rPr>
              <a:t>Joined the CS department at the University of Bristol in April 2009 to focus on High Performance Computing. Member of OpenCL standards body, Khronos, and OpenMP ARB.</a:t>
            </a:r>
            <a:endParaRPr lang="en-US" sz="2700" dirty="0">
              <a:latin typeface="Calibri" charset="0"/>
              <a:ea typeface="ＭＳ Ｐゴシック" charset="0"/>
              <a:cs typeface="ＭＳ Ｐゴシック" charset="0"/>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82563" y="2253308"/>
            <a:ext cx="1447800" cy="4556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88963" y="1282700"/>
            <a:ext cx="635000" cy="622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 name="Picture 7" descr="pixelfusion_logo.gif"/>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11188" y="3145780"/>
            <a:ext cx="592137" cy="1003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9" name="Picture 8" descr="cs_logo_512.gif"/>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19063" y="4661768"/>
            <a:ext cx="1574800" cy="279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 name="Picture 1" descr="simon_mugshot_small.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280400" y="0"/>
            <a:ext cx="863600" cy="1079500"/>
          </a:xfrm>
          <a:prstGeom prst="rect">
            <a:avLst/>
          </a:prstGeom>
        </p:spPr>
      </p:pic>
      <p:pic>
        <p:nvPicPr>
          <p:cNvPr id="10" name="Picture 9">
            <a:extLst>
              <a:ext uri="{FF2B5EF4-FFF2-40B4-BE49-F238E27FC236}">
                <a16:creationId xmlns:a16="http://schemas.microsoft.com/office/drawing/2014/main" id="{628C2914-5C30-B940-8346-9D4178982873}"/>
              </a:ext>
            </a:extLst>
          </p:cNvPr>
          <p:cNvPicPr>
            <a:picLocks noChangeAspect="1"/>
          </p:cNvPicPr>
          <p:nvPr/>
        </p:nvPicPr>
        <p:blipFill>
          <a:blip r:embed="rId7"/>
          <a:stretch>
            <a:fillRect/>
          </a:stretch>
        </p:blipFill>
        <p:spPr>
          <a:xfrm>
            <a:off x="552753" y="5439196"/>
            <a:ext cx="650572" cy="662732"/>
          </a:xfrm>
          <a:prstGeom prst="rect">
            <a:avLst/>
          </a:prstGeom>
        </p:spPr>
      </p:pic>
      <p:sp>
        <p:nvSpPr>
          <p:cNvPr id="4" name="Slide Number Placeholder 3">
            <a:extLst>
              <a:ext uri="{FF2B5EF4-FFF2-40B4-BE49-F238E27FC236}">
                <a16:creationId xmlns:a16="http://schemas.microsoft.com/office/drawing/2014/main" id="{B2CD7610-4820-1743-B79A-748F183EBD6D}"/>
              </a:ext>
            </a:extLst>
          </p:cNvPr>
          <p:cNvSpPr>
            <a:spLocks noGrp="1"/>
          </p:cNvSpPr>
          <p:nvPr>
            <p:ph type="sldNum" sz="quarter" idx="12"/>
          </p:nvPr>
        </p:nvSpPr>
        <p:spPr/>
        <p:txBody>
          <a:bodyPr/>
          <a:lstStyle/>
          <a:p>
            <a:fld id="{10338BC4-165C-45BE-83FF-C9C7D8E962C5}" type="slidenum">
              <a:rPr lang="en-GB" smtClean="0"/>
              <a:pPr/>
              <a:t>2</a:t>
            </a:fld>
            <a:endParaRPr lang="en-GB"/>
          </a:p>
        </p:txBody>
      </p:sp>
    </p:spTree>
    <p:extLst>
      <p:ext uri="{BB962C8B-B14F-4D97-AF65-F5344CB8AC3E}">
        <p14:creationId xmlns:p14="http://schemas.microsoft.com/office/powerpoint/2010/main" val="13523874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Installable Client Driver (ICD)</a:t>
            </a:r>
          </a:p>
        </p:txBody>
      </p:sp>
      <p:sp>
        <p:nvSpPr>
          <p:cNvPr id="3" name="Content Placeholder 2"/>
          <p:cNvSpPr>
            <a:spLocks noGrp="1"/>
          </p:cNvSpPr>
          <p:nvPr>
            <p:ph idx="1"/>
          </p:nvPr>
        </p:nvSpPr>
        <p:spPr>
          <a:xfrm>
            <a:off x="251520" y="1600200"/>
            <a:ext cx="8640960" cy="4997152"/>
          </a:xfrm>
        </p:spPr>
        <p:txBody>
          <a:bodyPr>
            <a:normAutofit fontScale="85000" lnSpcReduction="20000"/>
          </a:bodyPr>
          <a:lstStyle/>
          <a:p>
            <a:r>
              <a:rPr lang="en-GB" dirty="0"/>
              <a:t>The </a:t>
            </a:r>
            <a:r>
              <a:rPr lang="en-GB"/>
              <a:t>ICD allows </a:t>
            </a:r>
            <a:r>
              <a:rPr lang="en-GB" dirty="0"/>
              <a:t>you to choose between different OpenCL Platforms on a single machine</a:t>
            </a:r>
          </a:p>
          <a:p>
            <a:pPr lvl="1"/>
            <a:r>
              <a:rPr lang="en-GB" dirty="0"/>
              <a:t>I.e. run kernels on your CPU and an accelerator (GPU), or switching between Intel and AMD OpenCL implementations for the CPU</a:t>
            </a:r>
          </a:p>
          <a:p>
            <a:r>
              <a:rPr lang="en-GB" dirty="0"/>
              <a:t>This means you can link your program against one OpenCL implementation, but run your code on a different one</a:t>
            </a:r>
          </a:p>
          <a:p>
            <a:r>
              <a:rPr lang="en-GB" dirty="0"/>
              <a:t>The ICD Loader works out which runtime library to send your API calls to on your behalf so you don’t usually have to worry about this!</a:t>
            </a:r>
          </a:p>
          <a:p>
            <a:pPr lvl="1"/>
            <a:r>
              <a:rPr lang="en-GB" dirty="0"/>
              <a:t>When installing OpenCL it will usually put a file in /</a:t>
            </a:r>
            <a:r>
              <a:rPr lang="en-GB" dirty="0" err="1"/>
              <a:t>etc</a:t>
            </a:r>
            <a:r>
              <a:rPr lang="en-GB" dirty="0"/>
              <a:t>/OpenCL/vendors which contains the name of the library for that platform</a:t>
            </a:r>
          </a:p>
        </p:txBody>
      </p:sp>
      <p:sp>
        <p:nvSpPr>
          <p:cNvPr id="4" name="Slide Number Placeholder 3">
            <a:extLst>
              <a:ext uri="{FF2B5EF4-FFF2-40B4-BE49-F238E27FC236}">
                <a16:creationId xmlns:a16="http://schemas.microsoft.com/office/drawing/2014/main" id="{7D6C0816-8661-B544-B7D6-33D70AD42C1E}"/>
              </a:ext>
            </a:extLst>
          </p:cNvPr>
          <p:cNvSpPr>
            <a:spLocks noGrp="1"/>
          </p:cNvSpPr>
          <p:nvPr>
            <p:ph type="sldNum" sz="quarter" idx="12"/>
          </p:nvPr>
        </p:nvSpPr>
        <p:spPr/>
        <p:txBody>
          <a:bodyPr/>
          <a:lstStyle/>
          <a:p>
            <a:fld id="{10338BC4-165C-45BE-83FF-C9C7D8E962C5}" type="slidenum">
              <a:rPr lang="en-GB" smtClean="0"/>
              <a:pPr/>
              <a:t>20</a:t>
            </a:fld>
            <a:endParaRPr lang="en-GB"/>
          </a:p>
        </p:txBody>
      </p:sp>
    </p:spTree>
    <p:extLst>
      <p:ext uri="{BB962C8B-B14F-4D97-AF65-F5344CB8AC3E}">
        <p14:creationId xmlns:p14="http://schemas.microsoft.com/office/powerpoint/2010/main" val="38224886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normAutofit/>
          </a:bodyPr>
          <a:lstStyle/>
          <a:p>
            <a:r>
              <a:rPr lang="en-GB" dirty="0"/>
              <a:t>An overview of OpenCL</a:t>
            </a:r>
          </a:p>
        </p:txBody>
      </p:sp>
      <p:sp>
        <p:nvSpPr>
          <p:cNvPr id="2" name="Text Placeholder 1"/>
          <p:cNvSpPr>
            <a:spLocks noGrp="1"/>
          </p:cNvSpPr>
          <p:nvPr>
            <p:ph type="body" idx="1"/>
          </p:nvPr>
        </p:nvSpPr>
        <p:spPr/>
        <p:txBody>
          <a:bodyPr/>
          <a:lstStyle/>
          <a:p>
            <a:endParaRPr lang="en-GB"/>
          </a:p>
        </p:txBody>
      </p:sp>
      <p:sp>
        <p:nvSpPr>
          <p:cNvPr id="3" name="Slide Number Placeholder 2">
            <a:extLst>
              <a:ext uri="{FF2B5EF4-FFF2-40B4-BE49-F238E27FC236}">
                <a16:creationId xmlns:a16="http://schemas.microsoft.com/office/drawing/2014/main" id="{EAFCF7F3-77EF-B347-A294-824898959881}"/>
              </a:ext>
            </a:extLst>
          </p:cNvPr>
          <p:cNvSpPr>
            <a:spLocks noGrp="1"/>
          </p:cNvSpPr>
          <p:nvPr>
            <p:ph type="sldNum" sz="quarter" idx="12"/>
          </p:nvPr>
        </p:nvSpPr>
        <p:spPr/>
        <p:txBody>
          <a:bodyPr/>
          <a:lstStyle/>
          <a:p>
            <a:fld id="{10338BC4-165C-45BE-83FF-C9C7D8E962C5}" type="slidenum">
              <a:rPr lang="en-GB" smtClean="0"/>
              <a:pPr/>
              <a:t>21</a:t>
            </a:fld>
            <a:endParaRPr lang="en-GB"/>
          </a:p>
        </p:txBody>
      </p:sp>
    </p:spTree>
    <p:extLst>
      <p:ext uri="{BB962C8B-B14F-4D97-AF65-F5344CB8AC3E}">
        <p14:creationId xmlns:p14="http://schemas.microsoft.com/office/powerpoint/2010/main" val="27754421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It’s a Heterogeneous world</a:t>
            </a:r>
          </a:p>
        </p:txBody>
      </p:sp>
      <p:sp>
        <p:nvSpPr>
          <p:cNvPr id="4" name="Text Placeholder 3"/>
          <p:cNvSpPr>
            <a:spLocks noGrp="1"/>
          </p:cNvSpPr>
          <p:nvPr>
            <p:ph type="body" idx="1"/>
          </p:nvPr>
        </p:nvSpPr>
        <p:spPr>
          <a:xfrm>
            <a:off x="251520" y="5229200"/>
            <a:ext cx="8496944" cy="1287834"/>
          </a:xfrm>
        </p:spPr>
        <p:txBody>
          <a:bodyPr>
            <a:normAutofit/>
          </a:bodyPr>
          <a:lstStyle/>
          <a:p>
            <a:r>
              <a:rPr lang="en-GB" dirty="0"/>
              <a:t>OpenCL lets Programmers write a single </a:t>
            </a:r>
            <a:r>
              <a:rPr lang="en-GB" u="sng" dirty="0">
                <a:solidFill>
                  <a:srgbClr val="0000FF"/>
                </a:solidFill>
              </a:rPr>
              <a:t>portable</a:t>
            </a:r>
            <a:r>
              <a:rPr lang="en-GB" dirty="0">
                <a:solidFill>
                  <a:srgbClr val="0000FF"/>
                </a:solidFill>
              </a:rPr>
              <a:t> </a:t>
            </a:r>
            <a:r>
              <a:rPr lang="en-GB" dirty="0"/>
              <a:t>program that uses </a:t>
            </a:r>
            <a:r>
              <a:rPr lang="en-GB" u="sng" dirty="0">
                <a:solidFill>
                  <a:srgbClr val="0000FF"/>
                </a:solidFill>
              </a:rPr>
              <a:t>ALL</a:t>
            </a:r>
            <a:r>
              <a:rPr lang="en-GB" dirty="0">
                <a:solidFill>
                  <a:srgbClr val="0000FF"/>
                </a:solidFill>
              </a:rPr>
              <a:t> </a:t>
            </a:r>
            <a:r>
              <a:rPr lang="en-GB" dirty="0"/>
              <a:t>resources in the heterogeneous platform</a:t>
            </a:r>
          </a:p>
        </p:txBody>
      </p:sp>
      <p:sp>
        <p:nvSpPr>
          <p:cNvPr id="5" name="Content Placeholder 4"/>
          <p:cNvSpPr>
            <a:spLocks noGrp="1"/>
          </p:cNvSpPr>
          <p:nvPr>
            <p:ph sz="half" idx="2"/>
          </p:nvPr>
        </p:nvSpPr>
        <p:spPr>
          <a:xfrm>
            <a:off x="323528" y="1556792"/>
            <a:ext cx="4040188" cy="3951288"/>
          </a:xfrm>
        </p:spPr>
        <p:txBody>
          <a:bodyPr>
            <a:normAutofit lnSpcReduction="10000"/>
          </a:bodyPr>
          <a:lstStyle/>
          <a:p>
            <a:pPr marL="0" indent="0">
              <a:buNone/>
            </a:pPr>
            <a:r>
              <a:rPr lang="en-GB" sz="2800" dirty="0"/>
              <a:t>A modern computing platform may include:</a:t>
            </a:r>
          </a:p>
          <a:p>
            <a:r>
              <a:rPr lang="en-GB" sz="2800" dirty="0"/>
              <a:t>One or more CPUs</a:t>
            </a:r>
          </a:p>
          <a:p>
            <a:r>
              <a:rPr lang="en-GB" sz="2800" dirty="0"/>
              <a:t>One of more GPUs</a:t>
            </a:r>
          </a:p>
          <a:p>
            <a:r>
              <a:rPr lang="en-GB" sz="2800" dirty="0"/>
              <a:t>DSP processors</a:t>
            </a:r>
          </a:p>
          <a:p>
            <a:r>
              <a:rPr lang="en-GB" sz="2800" dirty="0"/>
              <a:t>Accelerators</a:t>
            </a:r>
          </a:p>
          <a:p>
            <a:r>
              <a:rPr lang="en-GB" sz="2800" dirty="0"/>
              <a:t>FPGAs</a:t>
            </a:r>
          </a:p>
          <a:p>
            <a:r>
              <a:rPr lang="en-GB" sz="2800" dirty="0"/>
              <a:t>… and more </a:t>
            </a:r>
            <a:r>
              <a:rPr lang="is-IS" sz="2800" dirty="0"/>
              <a:t>…</a:t>
            </a:r>
            <a:endParaRPr lang="en-GB" sz="2800" dirty="0"/>
          </a:p>
        </p:txBody>
      </p:sp>
      <p:sp>
        <p:nvSpPr>
          <p:cNvPr id="7" name="Content Placeholder 6"/>
          <p:cNvSpPr>
            <a:spLocks noGrp="1"/>
          </p:cNvSpPr>
          <p:nvPr>
            <p:ph sz="quarter" idx="4"/>
          </p:nvPr>
        </p:nvSpPr>
        <p:spPr>
          <a:xfrm>
            <a:off x="4427984" y="3356992"/>
            <a:ext cx="4608512" cy="2151088"/>
          </a:xfrm>
        </p:spPr>
        <p:txBody>
          <a:bodyPr>
            <a:noAutofit/>
          </a:bodyPr>
          <a:lstStyle/>
          <a:p>
            <a:pPr marL="0" indent="0">
              <a:buNone/>
            </a:pPr>
            <a:r>
              <a:rPr lang="en-GB" sz="2800" dirty="0"/>
              <a:t>E.g. Intel® Core i7-8700K:</a:t>
            </a:r>
          </a:p>
          <a:p>
            <a:r>
              <a:rPr lang="en-GB" sz="2800" dirty="0"/>
              <a:t>Six-core Coffee Lake x86 with Intel® UHD Graphics 630</a:t>
            </a:r>
          </a:p>
        </p:txBody>
      </p:sp>
      <p:pic>
        <p:nvPicPr>
          <p:cNvPr id="3" name="Picture 2">
            <a:extLst>
              <a:ext uri="{FF2B5EF4-FFF2-40B4-BE49-F238E27FC236}">
                <a16:creationId xmlns:a16="http://schemas.microsoft.com/office/drawing/2014/main" id="{DA0AE31F-CE96-5344-BDCF-8F14718903F1}"/>
              </a:ext>
            </a:extLst>
          </p:cNvPr>
          <p:cNvPicPr>
            <a:picLocks noChangeAspect="1"/>
          </p:cNvPicPr>
          <p:nvPr/>
        </p:nvPicPr>
        <p:blipFill>
          <a:blip r:embed="rId2"/>
          <a:stretch>
            <a:fillRect/>
          </a:stretch>
        </p:blipFill>
        <p:spPr>
          <a:xfrm>
            <a:off x="5220072" y="1710832"/>
            <a:ext cx="2840226" cy="1420113"/>
          </a:xfrm>
          <a:prstGeom prst="rect">
            <a:avLst/>
          </a:prstGeom>
        </p:spPr>
      </p:pic>
      <p:sp>
        <p:nvSpPr>
          <p:cNvPr id="6" name="Slide Number Placeholder 5">
            <a:extLst>
              <a:ext uri="{FF2B5EF4-FFF2-40B4-BE49-F238E27FC236}">
                <a16:creationId xmlns:a16="http://schemas.microsoft.com/office/drawing/2014/main" id="{C2846555-8937-F044-BDAF-6BB04F36E2C0}"/>
              </a:ext>
            </a:extLst>
          </p:cNvPr>
          <p:cNvSpPr>
            <a:spLocks noGrp="1"/>
          </p:cNvSpPr>
          <p:nvPr>
            <p:ph type="sldNum" sz="quarter" idx="12"/>
          </p:nvPr>
        </p:nvSpPr>
        <p:spPr/>
        <p:txBody>
          <a:bodyPr/>
          <a:lstStyle/>
          <a:p>
            <a:fld id="{10338BC4-165C-45BE-83FF-C9C7D8E962C5}" type="slidenum">
              <a:rPr lang="en-GB" smtClean="0"/>
              <a:pPr/>
              <a:t>22</a:t>
            </a:fld>
            <a:endParaRPr lang="en-GB"/>
          </a:p>
        </p:txBody>
      </p:sp>
    </p:spTree>
    <p:extLst>
      <p:ext uri="{BB962C8B-B14F-4D97-AF65-F5344CB8AC3E}">
        <p14:creationId xmlns:p14="http://schemas.microsoft.com/office/powerpoint/2010/main" val="20732121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211A38A-17C8-C949-8C48-A90030BC6B6D}"/>
              </a:ext>
            </a:extLst>
          </p:cNvPr>
          <p:cNvPicPr>
            <a:picLocks noChangeAspect="1"/>
          </p:cNvPicPr>
          <p:nvPr/>
        </p:nvPicPr>
        <p:blipFill>
          <a:blip r:embed="rId3"/>
          <a:stretch>
            <a:fillRect/>
          </a:stretch>
        </p:blipFill>
        <p:spPr>
          <a:xfrm>
            <a:off x="6097482" y="2592974"/>
            <a:ext cx="2518079" cy="2034608"/>
          </a:xfrm>
          <a:prstGeom prst="rect">
            <a:avLst/>
          </a:prstGeom>
        </p:spPr>
      </p:pic>
      <p:pic>
        <p:nvPicPr>
          <p:cNvPr id="4" name="Picture 3">
            <a:extLst>
              <a:ext uri="{FF2B5EF4-FFF2-40B4-BE49-F238E27FC236}">
                <a16:creationId xmlns:a16="http://schemas.microsoft.com/office/drawing/2014/main" id="{F716D87A-AA79-1F4A-B68F-36CC1CDC1C5B}"/>
              </a:ext>
            </a:extLst>
          </p:cNvPr>
          <p:cNvPicPr>
            <a:picLocks noChangeAspect="1"/>
          </p:cNvPicPr>
          <p:nvPr/>
        </p:nvPicPr>
        <p:blipFill>
          <a:blip r:embed="rId4"/>
          <a:stretch>
            <a:fillRect/>
          </a:stretch>
        </p:blipFill>
        <p:spPr>
          <a:xfrm>
            <a:off x="3403622" y="1804991"/>
            <a:ext cx="2277501" cy="2272946"/>
          </a:xfrm>
          <a:prstGeom prst="rect">
            <a:avLst/>
          </a:prstGeom>
        </p:spPr>
      </p:pic>
      <p:pic>
        <p:nvPicPr>
          <p:cNvPr id="3" name="Picture 2">
            <a:extLst>
              <a:ext uri="{FF2B5EF4-FFF2-40B4-BE49-F238E27FC236}">
                <a16:creationId xmlns:a16="http://schemas.microsoft.com/office/drawing/2014/main" id="{402B85AC-1B01-2D42-9056-FD1AB5C675F5}"/>
              </a:ext>
            </a:extLst>
          </p:cNvPr>
          <p:cNvPicPr>
            <a:picLocks noChangeAspect="1"/>
          </p:cNvPicPr>
          <p:nvPr/>
        </p:nvPicPr>
        <p:blipFill>
          <a:blip r:embed="rId5"/>
          <a:stretch>
            <a:fillRect/>
          </a:stretch>
        </p:blipFill>
        <p:spPr>
          <a:xfrm>
            <a:off x="323528" y="2637601"/>
            <a:ext cx="2646865" cy="1738108"/>
          </a:xfrm>
          <a:prstGeom prst="rect">
            <a:avLst/>
          </a:prstGeom>
        </p:spPr>
      </p:pic>
      <p:sp>
        <p:nvSpPr>
          <p:cNvPr id="7" name="Title 6"/>
          <p:cNvSpPr>
            <a:spLocks noGrp="1"/>
          </p:cNvSpPr>
          <p:nvPr>
            <p:ph type="title"/>
          </p:nvPr>
        </p:nvSpPr>
        <p:spPr/>
        <p:txBody>
          <a:bodyPr/>
          <a:lstStyle/>
          <a:p>
            <a:r>
              <a:rPr lang="en-GB" dirty="0"/>
              <a:t>Processor trends</a:t>
            </a:r>
          </a:p>
        </p:txBody>
      </p:sp>
      <p:sp>
        <p:nvSpPr>
          <p:cNvPr id="8" name="Content Placeholder 7"/>
          <p:cNvSpPr>
            <a:spLocks noGrp="1"/>
          </p:cNvSpPr>
          <p:nvPr>
            <p:ph idx="1"/>
          </p:nvPr>
        </p:nvSpPr>
        <p:spPr>
          <a:xfrm>
            <a:off x="107504" y="1340768"/>
            <a:ext cx="9016824" cy="604663"/>
          </a:xfrm>
        </p:spPr>
        <p:txBody>
          <a:bodyPr>
            <a:normAutofit/>
          </a:bodyPr>
          <a:lstStyle/>
          <a:p>
            <a:pPr marL="0" indent="0">
              <a:buNone/>
            </a:pPr>
            <a:r>
              <a:rPr lang="en-GB" sz="2400" dirty="0"/>
              <a:t>Individual processors have many (possibly heterogeneous) cores.</a:t>
            </a:r>
          </a:p>
        </p:txBody>
      </p:sp>
      <p:sp>
        <p:nvSpPr>
          <p:cNvPr id="9" name="Content Placeholder 7"/>
          <p:cNvSpPr txBox="1">
            <a:spLocks/>
          </p:cNvSpPr>
          <p:nvPr/>
        </p:nvSpPr>
        <p:spPr>
          <a:xfrm>
            <a:off x="1187624" y="5488633"/>
            <a:ext cx="7560840" cy="1036711"/>
          </a:xfrm>
          <a:prstGeom prst="rect">
            <a:avLst/>
          </a:prstGeom>
        </p:spPr>
        <p:txBody>
          <a:bodyPr vert="horz" lIns="91440" tIns="45720" rIns="91440" bIns="45720" rtlCol="0">
            <a:normAutofit fontScale="925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2400" dirty="0"/>
              <a:t>The Heterogeneous many-core challenge:</a:t>
            </a:r>
          </a:p>
          <a:p>
            <a:pPr marL="0" indent="0">
              <a:buFont typeface="Arial" pitchFamily="34" charset="0"/>
              <a:buNone/>
            </a:pPr>
            <a:r>
              <a:rPr lang="en-GB" sz="2400" dirty="0"/>
              <a:t>    How are we to build a software ecosystem for the</a:t>
            </a:r>
            <a:br>
              <a:rPr lang="en-GB" sz="2400" dirty="0"/>
            </a:br>
            <a:r>
              <a:rPr lang="en-GB" sz="2400" dirty="0"/>
              <a:t>    Heterogeneous many core platform?</a:t>
            </a:r>
          </a:p>
        </p:txBody>
      </p:sp>
      <p:sp>
        <p:nvSpPr>
          <p:cNvPr id="10" name="Content Placeholder 7"/>
          <p:cNvSpPr txBox="1">
            <a:spLocks/>
          </p:cNvSpPr>
          <p:nvPr/>
        </p:nvSpPr>
        <p:spPr>
          <a:xfrm>
            <a:off x="5290628" y="6598567"/>
            <a:ext cx="3853372" cy="259433"/>
          </a:xfrm>
          <a:prstGeom prst="rect">
            <a:avLst/>
          </a:prstGeom>
        </p:spPr>
        <p:txBody>
          <a:bodyPr vert="horz" lIns="91440" tIns="45720" rIns="91440" bIns="45720" rtlCol="0">
            <a:normAutofit lnSpcReduction="1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1200" dirty="0"/>
              <a:t>Third party names are the property of their owners.</a:t>
            </a:r>
          </a:p>
        </p:txBody>
      </p:sp>
      <p:sp>
        <p:nvSpPr>
          <p:cNvPr id="13" name="TextBox 12"/>
          <p:cNvSpPr txBox="1"/>
          <p:nvPr/>
        </p:nvSpPr>
        <p:spPr>
          <a:xfrm>
            <a:off x="353092" y="3029182"/>
            <a:ext cx="2448272" cy="830997"/>
          </a:xfrm>
          <a:prstGeom prst="rect">
            <a:avLst/>
          </a:prstGeom>
          <a:noFill/>
        </p:spPr>
        <p:txBody>
          <a:bodyPr wrap="square" rtlCol="0">
            <a:spAutoFit/>
          </a:bodyPr>
          <a:lstStyle/>
          <a:p>
            <a:pPr algn="ctr"/>
            <a:r>
              <a:rPr lang="en-GB" sz="2400" b="1" dirty="0">
                <a:solidFill>
                  <a:schemeClr val="bg1"/>
                </a:solidFill>
              </a:rPr>
              <a:t>64 cores</a:t>
            </a:r>
          </a:p>
          <a:p>
            <a:pPr algn="ctr"/>
            <a:r>
              <a:rPr lang="en-GB" sz="2400" b="1" dirty="0">
                <a:solidFill>
                  <a:schemeClr val="bg1"/>
                </a:solidFill>
              </a:rPr>
              <a:t>16 wide SIMD</a:t>
            </a:r>
          </a:p>
        </p:txBody>
      </p:sp>
      <p:sp>
        <p:nvSpPr>
          <p:cNvPr id="14" name="TextBox 13"/>
          <p:cNvSpPr txBox="1"/>
          <p:nvPr/>
        </p:nvSpPr>
        <p:spPr>
          <a:xfrm>
            <a:off x="5957397" y="4678728"/>
            <a:ext cx="2772813" cy="830997"/>
          </a:xfrm>
          <a:prstGeom prst="rect">
            <a:avLst/>
          </a:prstGeom>
          <a:noFill/>
        </p:spPr>
        <p:txBody>
          <a:bodyPr wrap="square" rtlCol="0">
            <a:spAutoFit/>
          </a:bodyPr>
          <a:lstStyle/>
          <a:p>
            <a:pPr algn="ctr"/>
            <a:r>
              <a:rPr lang="en-GB" sz="2400" dirty="0">
                <a:solidFill>
                  <a:schemeClr val="accent4">
                    <a:lumMod val="50000"/>
                  </a:schemeClr>
                </a:solidFill>
              </a:rPr>
              <a:t>NVIDIA® Turing® RTX 8000</a:t>
            </a:r>
          </a:p>
        </p:txBody>
      </p:sp>
      <p:sp>
        <p:nvSpPr>
          <p:cNvPr id="16" name="TextBox 15"/>
          <p:cNvSpPr txBox="1"/>
          <p:nvPr/>
        </p:nvSpPr>
        <p:spPr>
          <a:xfrm>
            <a:off x="3218630" y="2566201"/>
            <a:ext cx="2448272" cy="1200329"/>
          </a:xfrm>
          <a:prstGeom prst="rect">
            <a:avLst/>
          </a:prstGeom>
          <a:noFill/>
        </p:spPr>
        <p:txBody>
          <a:bodyPr wrap="square" rtlCol="0">
            <a:spAutoFit/>
          </a:bodyPr>
          <a:lstStyle/>
          <a:p>
            <a:pPr algn="ctr"/>
            <a:r>
              <a:rPr lang="en-GB" sz="2400" b="1" dirty="0">
                <a:solidFill>
                  <a:schemeClr val="bg1"/>
                </a:solidFill>
              </a:rPr>
              <a:t>64 cores</a:t>
            </a:r>
          </a:p>
          <a:p>
            <a:pPr algn="ctr"/>
            <a:r>
              <a:rPr lang="en-GB" sz="2400" b="1" dirty="0">
                <a:solidFill>
                  <a:schemeClr val="bg1"/>
                </a:solidFill>
              </a:rPr>
              <a:t>64 wide SIMD</a:t>
            </a:r>
          </a:p>
          <a:p>
            <a:pPr algn="ctr"/>
            <a:endParaRPr lang="en-GB" sz="2400" b="1" dirty="0">
              <a:solidFill>
                <a:schemeClr val="bg1"/>
              </a:solidFill>
            </a:endParaRPr>
          </a:p>
        </p:txBody>
      </p:sp>
      <p:sp>
        <p:nvSpPr>
          <p:cNvPr id="17" name="TextBox 16"/>
          <p:cNvSpPr txBox="1"/>
          <p:nvPr/>
        </p:nvSpPr>
        <p:spPr>
          <a:xfrm>
            <a:off x="3299930" y="4157181"/>
            <a:ext cx="2306493" cy="461665"/>
          </a:xfrm>
          <a:prstGeom prst="rect">
            <a:avLst/>
          </a:prstGeom>
          <a:noFill/>
        </p:spPr>
        <p:txBody>
          <a:bodyPr wrap="square" rtlCol="0">
            <a:spAutoFit/>
          </a:bodyPr>
          <a:lstStyle/>
          <a:p>
            <a:pPr algn="ctr"/>
            <a:r>
              <a:rPr lang="en-GB" sz="2400" dirty="0">
                <a:solidFill>
                  <a:schemeClr val="accent4">
                    <a:lumMod val="50000"/>
                  </a:schemeClr>
                </a:solidFill>
              </a:rPr>
              <a:t>AMD® Vega</a:t>
            </a:r>
          </a:p>
        </p:txBody>
      </p:sp>
      <p:sp>
        <p:nvSpPr>
          <p:cNvPr id="20" name="TextBox 19"/>
          <p:cNvSpPr txBox="1"/>
          <p:nvPr/>
        </p:nvSpPr>
        <p:spPr>
          <a:xfrm>
            <a:off x="174934" y="4470211"/>
            <a:ext cx="2834623" cy="830997"/>
          </a:xfrm>
          <a:prstGeom prst="rect">
            <a:avLst/>
          </a:prstGeom>
          <a:noFill/>
        </p:spPr>
        <p:txBody>
          <a:bodyPr wrap="square" rtlCol="0">
            <a:spAutoFit/>
          </a:bodyPr>
          <a:lstStyle/>
          <a:p>
            <a:pPr algn="ctr"/>
            <a:r>
              <a:rPr lang="en-GB" sz="2400" dirty="0">
                <a:solidFill>
                  <a:schemeClr val="accent4">
                    <a:lumMod val="50000"/>
                  </a:schemeClr>
                </a:solidFill>
              </a:rPr>
              <a:t>Intel® Xeon Phi™ (KNL) CPU</a:t>
            </a:r>
          </a:p>
        </p:txBody>
      </p:sp>
      <p:sp>
        <p:nvSpPr>
          <p:cNvPr id="19" name="TextBox 18"/>
          <p:cNvSpPr txBox="1"/>
          <p:nvPr/>
        </p:nvSpPr>
        <p:spPr>
          <a:xfrm>
            <a:off x="5791415" y="3001389"/>
            <a:ext cx="3048788" cy="1323439"/>
          </a:xfrm>
          <a:prstGeom prst="rect">
            <a:avLst/>
          </a:prstGeom>
          <a:noFill/>
        </p:spPr>
        <p:txBody>
          <a:bodyPr wrap="square" rtlCol="0">
            <a:spAutoFit/>
          </a:bodyPr>
          <a:lstStyle/>
          <a:p>
            <a:pPr algn="ctr"/>
            <a:r>
              <a:rPr lang="en-GB" sz="2000" b="1" dirty="0">
                <a:solidFill>
                  <a:schemeClr val="bg1"/>
                </a:solidFill>
              </a:rPr>
              <a:t>72 cores</a:t>
            </a:r>
          </a:p>
          <a:p>
            <a:pPr algn="ctr"/>
            <a:r>
              <a:rPr lang="en-GB" sz="2000" b="1" dirty="0">
                <a:solidFill>
                  <a:schemeClr val="bg1"/>
                </a:solidFill>
              </a:rPr>
              <a:t>64 wide SIMD</a:t>
            </a:r>
          </a:p>
          <a:p>
            <a:pPr algn="ctr"/>
            <a:r>
              <a:rPr lang="en-GB" sz="2000" b="1" dirty="0">
                <a:solidFill>
                  <a:schemeClr val="bg1"/>
                </a:solidFill>
              </a:rPr>
              <a:t>+ 576 Tensor Cores</a:t>
            </a:r>
          </a:p>
          <a:p>
            <a:pPr algn="ctr"/>
            <a:r>
              <a:rPr lang="en-GB" sz="2000" b="1" dirty="0">
                <a:solidFill>
                  <a:schemeClr val="bg1"/>
                </a:solidFill>
              </a:rPr>
              <a:t>+ 72 RT Cores</a:t>
            </a:r>
          </a:p>
        </p:txBody>
      </p:sp>
      <p:sp>
        <p:nvSpPr>
          <p:cNvPr id="2" name="Slide Number Placeholder 1">
            <a:extLst>
              <a:ext uri="{FF2B5EF4-FFF2-40B4-BE49-F238E27FC236}">
                <a16:creationId xmlns:a16="http://schemas.microsoft.com/office/drawing/2014/main" id="{0EEC200E-2EB4-9143-ACE2-6EEDF0A4CD64}"/>
              </a:ext>
            </a:extLst>
          </p:cNvPr>
          <p:cNvSpPr>
            <a:spLocks noGrp="1"/>
          </p:cNvSpPr>
          <p:nvPr>
            <p:ph type="sldNum" sz="quarter" idx="12"/>
          </p:nvPr>
        </p:nvSpPr>
        <p:spPr/>
        <p:txBody>
          <a:bodyPr/>
          <a:lstStyle/>
          <a:p>
            <a:fld id="{10338BC4-165C-45BE-83FF-C9C7D8E962C5}" type="slidenum">
              <a:rPr lang="en-GB" smtClean="0"/>
              <a:pPr/>
              <a:t>23</a:t>
            </a:fld>
            <a:endParaRPr lang="en-GB"/>
          </a:p>
        </p:txBody>
      </p:sp>
    </p:spTree>
    <p:extLst>
      <p:ext uri="{BB962C8B-B14F-4D97-AF65-F5344CB8AC3E}">
        <p14:creationId xmlns:p14="http://schemas.microsoft.com/office/powerpoint/2010/main" val="2855376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GB" dirty="0"/>
              <a:t>Many-core performance potential</a:t>
            </a:r>
          </a:p>
        </p:txBody>
      </p:sp>
      <p:pic>
        <p:nvPicPr>
          <p:cNvPr id="9" name="Picture 8"/>
          <p:cNvPicPr>
            <a:picLocks noChangeAspect="1"/>
          </p:cNvPicPr>
          <p:nvPr/>
        </p:nvPicPr>
        <p:blipFill>
          <a:blip r:embed="rId3"/>
          <a:stretch>
            <a:fillRect/>
          </a:stretch>
        </p:blipFill>
        <p:spPr>
          <a:xfrm>
            <a:off x="879686" y="1309990"/>
            <a:ext cx="7350812" cy="4881172"/>
          </a:xfrm>
          <a:prstGeom prst="rect">
            <a:avLst/>
          </a:prstGeom>
        </p:spPr>
      </p:pic>
      <p:sp>
        <p:nvSpPr>
          <p:cNvPr id="2" name="Slide Number Placeholder 1">
            <a:extLst>
              <a:ext uri="{FF2B5EF4-FFF2-40B4-BE49-F238E27FC236}">
                <a16:creationId xmlns:a16="http://schemas.microsoft.com/office/drawing/2014/main" id="{00E562C4-D57F-0D42-827E-B82A41558BD8}"/>
              </a:ext>
            </a:extLst>
          </p:cNvPr>
          <p:cNvSpPr>
            <a:spLocks noGrp="1"/>
          </p:cNvSpPr>
          <p:nvPr>
            <p:ph type="sldNum" sz="quarter" idx="12"/>
          </p:nvPr>
        </p:nvSpPr>
        <p:spPr/>
        <p:txBody>
          <a:bodyPr/>
          <a:lstStyle/>
          <a:p>
            <a:fld id="{10338BC4-165C-45BE-83FF-C9C7D8E962C5}" type="slidenum">
              <a:rPr lang="en-GB" smtClean="0"/>
              <a:pPr/>
              <a:t>24</a:t>
            </a:fld>
            <a:endParaRPr lang="en-GB"/>
          </a:p>
        </p:txBody>
      </p:sp>
    </p:spTree>
    <p:extLst>
      <p:ext uri="{BB962C8B-B14F-4D97-AF65-F5344CB8AC3E}">
        <p14:creationId xmlns:p14="http://schemas.microsoft.com/office/powerpoint/2010/main" val="37136929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GB" dirty="0"/>
              <a:t>How do we unlock this potential?</a:t>
            </a:r>
          </a:p>
        </p:txBody>
      </p:sp>
      <p:sp>
        <p:nvSpPr>
          <p:cNvPr id="6" name="Content Placeholder 5"/>
          <p:cNvSpPr>
            <a:spLocks noGrp="1"/>
          </p:cNvSpPr>
          <p:nvPr>
            <p:ph idx="1"/>
          </p:nvPr>
        </p:nvSpPr>
        <p:spPr/>
        <p:txBody>
          <a:bodyPr>
            <a:normAutofit lnSpcReduction="10000"/>
          </a:bodyPr>
          <a:lstStyle/>
          <a:p>
            <a:r>
              <a:rPr lang="en-GB" dirty="0"/>
              <a:t>Need efficient, expressive, parallel programming languages</a:t>
            </a:r>
          </a:p>
          <a:p>
            <a:r>
              <a:rPr lang="en-GB" dirty="0"/>
              <a:t>Also need cross-platform standards</a:t>
            </a:r>
          </a:p>
          <a:p>
            <a:r>
              <a:rPr lang="en-GB" dirty="0"/>
              <a:t>Ideally not just for HPC so that they have sufficient momentum for the long term</a:t>
            </a:r>
          </a:p>
          <a:p>
            <a:endParaRPr lang="en-GB" dirty="0"/>
          </a:p>
          <a:p>
            <a:r>
              <a:rPr lang="en-GB" b="1" u="sng" dirty="0">
                <a:solidFill>
                  <a:srgbClr val="0000FF"/>
                </a:solidFill>
              </a:rPr>
              <a:t>OpenCL</a:t>
            </a:r>
            <a:r>
              <a:rPr lang="en-GB" dirty="0">
                <a:solidFill>
                  <a:srgbClr val="0000FF"/>
                </a:solidFill>
              </a:rPr>
              <a:t> </a:t>
            </a:r>
            <a:r>
              <a:rPr lang="en-GB" dirty="0"/>
              <a:t>is the </a:t>
            </a:r>
            <a:r>
              <a:rPr lang="en-GB" i="1" dirty="0"/>
              <a:t>only</a:t>
            </a:r>
            <a:r>
              <a:rPr lang="en-GB" dirty="0"/>
              <a:t> parallel programming language that meets all these many-core requirements today</a:t>
            </a:r>
          </a:p>
        </p:txBody>
      </p:sp>
      <p:sp>
        <p:nvSpPr>
          <p:cNvPr id="2" name="Slide Number Placeholder 1">
            <a:extLst>
              <a:ext uri="{FF2B5EF4-FFF2-40B4-BE49-F238E27FC236}">
                <a16:creationId xmlns:a16="http://schemas.microsoft.com/office/drawing/2014/main" id="{449C3263-3469-D841-B9D9-8097CAD6A5C7}"/>
              </a:ext>
            </a:extLst>
          </p:cNvPr>
          <p:cNvSpPr>
            <a:spLocks noGrp="1"/>
          </p:cNvSpPr>
          <p:nvPr>
            <p:ph type="sldNum" sz="quarter" idx="12"/>
          </p:nvPr>
        </p:nvSpPr>
        <p:spPr/>
        <p:txBody>
          <a:bodyPr/>
          <a:lstStyle/>
          <a:p>
            <a:fld id="{10338BC4-165C-45BE-83FF-C9C7D8E962C5}" type="slidenum">
              <a:rPr lang="en-GB" smtClean="0"/>
              <a:pPr/>
              <a:t>25</a:t>
            </a:fld>
            <a:endParaRPr lang="en-GB"/>
          </a:p>
        </p:txBody>
      </p:sp>
    </p:spTree>
    <p:extLst>
      <p:ext uri="{BB962C8B-B14F-4D97-AF65-F5344CB8AC3E}">
        <p14:creationId xmlns:p14="http://schemas.microsoft.com/office/powerpoint/2010/main" val="1436550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6">
                                            <p:txEl>
                                              <p:pRg st="4" end="4"/>
                                            </p:txEl>
                                          </p:spTgt>
                                        </p:tgtEl>
                                        <p:attrNameLst>
                                          <p:attrName>style.visibility</p:attrName>
                                        </p:attrNameLst>
                                      </p:cBhvr>
                                      <p:to>
                                        <p:strVal val="visible"/>
                                      </p:to>
                                    </p:set>
                                    <p:animEffect transition="in" filter="wipe(up)">
                                      <p:cBhvr>
                                        <p:cTn id="7" dur="5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normAutofit fontScale="90000"/>
          </a:bodyPr>
          <a:lstStyle/>
          <a:p>
            <a:pPr lvl="0">
              <a:defRPr/>
            </a:pPr>
            <a:r>
              <a:rPr lang="en-US" sz="3600" dirty="0"/>
              <a:t>Industry Standards for Programming Heterogeneous Platforms</a:t>
            </a:r>
          </a:p>
        </p:txBody>
      </p:sp>
      <p:sp>
        <p:nvSpPr>
          <p:cNvPr id="18" name="Content Placeholder 17"/>
          <p:cNvSpPr>
            <a:spLocks noGrp="1"/>
          </p:cNvSpPr>
          <p:nvPr>
            <p:ph idx="1"/>
          </p:nvPr>
        </p:nvSpPr>
        <p:spPr>
          <a:xfrm>
            <a:off x="179512" y="5085184"/>
            <a:ext cx="8784976" cy="1512168"/>
          </a:xfrm>
        </p:spPr>
        <p:txBody>
          <a:bodyPr>
            <a:normAutofit fontScale="62500" lnSpcReduction="20000"/>
          </a:bodyPr>
          <a:lstStyle/>
          <a:p>
            <a:pPr algn="ctr">
              <a:buNone/>
            </a:pPr>
            <a:r>
              <a:rPr lang="en-GB" sz="4600" dirty="0">
                <a:solidFill>
                  <a:schemeClr val="accent4">
                    <a:lumMod val="50000"/>
                  </a:schemeClr>
                </a:solidFill>
              </a:rPr>
              <a:t>OpenCL – Open Computing Language</a:t>
            </a:r>
          </a:p>
          <a:p>
            <a:pPr algn="ctr">
              <a:buNone/>
            </a:pPr>
            <a:br>
              <a:rPr lang="en-GB" dirty="0"/>
            </a:br>
            <a:r>
              <a:rPr lang="en-GB" dirty="0"/>
              <a:t>Open, royalty-free standard for portable, parallel programming of heterogeneous parallel computing CPUs, GPUs, and other processors</a:t>
            </a:r>
          </a:p>
          <a:p>
            <a:pPr algn="ctr">
              <a:buNone/>
            </a:pPr>
            <a:endParaRPr lang="en-GB" dirty="0"/>
          </a:p>
        </p:txBody>
      </p:sp>
      <p:sp>
        <p:nvSpPr>
          <p:cNvPr id="5" name="Oval 9"/>
          <p:cNvSpPr>
            <a:spLocks/>
          </p:cNvSpPr>
          <p:nvPr/>
        </p:nvSpPr>
        <p:spPr bwMode="auto">
          <a:xfrm>
            <a:off x="3350988" y="1381504"/>
            <a:ext cx="4767263" cy="3618178"/>
          </a:xfrm>
          <a:prstGeom prst="ellipse">
            <a:avLst/>
          </a:prstGeom>
          <a:solidFill>
            <a:schemeClr val="accent2">
              <a:lumMod val="20000"/>
              <a:lumOff val="80000"/>
              <a:alpha val="39999"/>
            </a:schemeClr>
          </a:solidFill>
          <a:ln w="3175">
            <a:solidFill>
              <a:schemeClr val="tx1"/>
            </a:solidFill>
            <a:round/>
            <a:headEnd/>
            <a:tailEnd/>
          </a:ln>
        </p:spPr>
        <p:txBody>
          <a:bodyPr lIns="64270" tIns="32135" rIns="64270" bIns="32135" anchor="ctr"/>
          <a:lstStyle/>
          <a:p>
            <a:pPr algn="ctr" defTabSz="642938">
              <a:lnSpc>
                <a:spcPct val="90000"/>
              </a:lnSpc>
            </a:pPr>
            <a:endParaRPr lang="en-US" sz="1300" b="1">
              <a:latin typeface="Arial Narrow" pitchFamily="34" charset="0"/>
              <a:ea typeface="MS PGothic" pitchFamily="34" charset="-128"/>
            </a:endParaRPr>
          </a:p>
        </p:txBody>
      </p:sp>
      <p:sp>
        <p:nvSpPr>
          <p:cNvPr id="6" name="Oval 7"/>
          <p:cNvSpPr>
            <a:spLocks/>
          </p:cNvSpPr>
          <p:nvPr/>
        </p:nvSpPr>
        <p:spPr bwMode="auto">
          <a:xfrm>
            <a:off x="831622" y="1381504"/>
            <a:ext cx="4768850" cy="3618178"/>
          </a:xfrm>
          <a:prstGeom prst="ellipse">
            <a:avLst/>
          </a:prstGeom>
          <a:solidFill>
            <a:schemeClr val="accent2">
              <a:lumMod val="20000"/>
              <a:lumOff val="80000"/>
              <a:alpha val="39999"/>
            </a:schemeClr>
          </a:solidFill>
          <a:ln w="3175">
            <a:solidFill>
              <a:schemeClr val="tx1"/>
            </a:solidFill>
            <a:round/>
            <a:headEnd/>
            <a:tailEnd/>
          </a:ln>
        </p:spPr>
        <p:txBody>
          <a:bodyPr lIns="64270" tIns="32135" rIns="64270" bIns="32135" anchor="ctr"/>
          <a:lstStyle/>
          <a:p>
            <a:pPr algn="ctr" defTabSz="642938">
              <a:lnSpc>
                <a:spcPct val="90000"/>
              </a:lnSpc>
            </a:pPr>
            <a:endParaRPr lang="en-US" sz="1300" b="1">
              <a:latin typeface="Arial Narrow" pitchFamily="34" charset="0"/>
              <a:ea typeface="MS PGothic" pitchFamily="34" charset="-128"/>
            </a:endParaRPr>
          </a:p>
        </p:txBody>
      </p:sp>
      <p:sp>
        <p:nvSpPr>
          <p:cNvPr id="8" name="Text Box 8"/>
          <p:cNvSpPr txBox="1">
            <a:spLocks/>
          </p:cNvSpPr>
          <p:nvPr/>
        </p:nvSpPr>
        <p:spPr bwMode="auto">
          <a:xfrm>
            <a:off x="1403648" y="1844824"/>
            <a:ext cx="2143125" cy="729695"/>
          </a:xfrm>
          <a:prstGeom prst="rect">
            <a:avLst/>
          </a:prstGeom>
          <a:noFill/>
          <a:ln w="3175">
            <a:noFill/>
            <a:miter lim="800000"/>
            <a:headEnd/>
            <a:tailEnd/>
          </a:ln>
        </p:spPr>
        <p:txBody>
          <a:bodyPr lIns="64270" tIns="32135" rIns="64270" bIns="32135">
            <a:spAutoFit/>
          </a:bodyPr>
          <a:lstStyle/>
          <a:p>
            <a:pPr algn="ctr" defTabSz="642938">
              <a:lnSpc>
                <a:spcPct val="90000"/>
              </a:lnSpc>
            </a:pPr>
            <a:r>
              <a:rPr lang="en-US" sz="2200" b="1" dirty="0">
                <a:latin typeface="+mj-lt"/>
                <a:ea typeface="MS PGothic" pitchFamily="34" charset="-128"/>
              </a:rPr>
              <a:t>CPUs</a:t>
            </a:r>
          </a:p>
          <a:p>
            <a:pPr algn="ctr" defTabSz="642938">
              <a:lnSpc>
                <a:spcPct val="90000"/>
              </a:lnSpc>
            </a:pPr>
            <a:r>
              <a:rPr lang="en-US" sz="1300" b="1" dirty="0">
                <a:latin typeface="+mj-lt"/>
                <a:ea typeface="MS PGothic" pitchFamily="34" charset="-128"/>
              </a:rPr>
              <a:t>Multiple cores driving performance increases</a:t>
            </a:r>
          </a:p>
        </p:txBody>
      </p:sp>
      <p:sp>
        <p:nvSpPr>
          <p:cNvPr id="9" name="Text Box 10"/>
          <p:cNvSpPr txBox="1">
            <a:spLocks/>
          </p:cNvSpPr>
          <p:nvPr/>
        </p:nvSpPr>
        <p:spPr bwMode="auto">
          <a:xfrm>
            <a:off x="5292080" y="1700808"/>
            <a:ext cx="2143125" cy="909744"/>
          </a:xfrm>
          <a:prstGeom prst="rect">
            <a:avLst/>
          </a:prstGeom>
          <a:noFill/>
          <a:ln w="3175">
            <a:noFill/>
            <a:miter lim="800000"/>
            <a:headEnd/>
            <a:tailEnd/>
          </a:ln>
        </p:spPr>
        <p:txBody>
          <a:bodyPr lIns="64270" tIns="32135" rIns="64270" bIns="32135">
            <a:spAutoFit/>
          </a:bodyPr>
          <a:lstStyle/>
          <a:p>
            <a:pPr algn="ctr" defTabSz="642938">
              <a:lnSpc>
                <a:spcPct val="90000"/>
              </a:lnSpc>
            </a:pPr>
            <a:r>
              <a:rPr lang="en-US" sz="2200" b="1" dirty="0">
                <a:latin typeface="+mj-lt"/>
                <a:ea typeface="MS PGothic" pitchFamily="34" charset="-128"/>
              </a:rPr>
              <a:t>GPUs</a:t>
            </a:r>
          </a:p>
          <a:p>
            <a:pPr algn="ctr" defTabSz="642938">
              <a:lnSpc>
                <a:spcPct val="90000"/>
              </a:lnSpc>
            </a:pPr>
            <a:r>
              <a:rPr lang="en-US" sz="1300" b="1" dirty="0">
                <a:latin typeface="+mj-lt"/>
                <a:ea typeface="MS PGothic" pitchFamily="34" charset="-128"/>
              </a:rPr>
              <a:t>Increasingly general purpose data-parallel computing</a:t>
            </a:r>
          </a:p>
        </p:txBody>
      </p:sp>
      <p:sp>
        <p:nvSpPr>
          <p:cNvPr id="10" name="Text Box 12"/>
          <p:cNvSpPr txBox="1">
            <a:spLocks/>
          </p:cNvSpPr>
          <p:nvPr/>
        </p:nvSpPr>
        <p:spPr bwMode="auto">
          <a:xfrm>
            <a:off x="5940152" y="3429000"/>
            <a:ext cx="1404937" cy="1006694"/>
          </a:xfrm>
          <a:prstGeom prst="rect">
            <a:avLst/>
          </a:prstGeom>
          <a:noFill/>
          <a:ln w="3175">
            <a:noFill/>
            <a:miter lim="800000"/>
            <a:headEnd/>
            <a:tailEnd/>
          </a:ln>
        </p:spPr>
        <p:txBody>
          <a:bodyPr lIns="64270" tIns="32135" rIns="64270" bIns="32135">
            <a:spAutoFit/>
          </a:bodyPr>
          <a:lstStyle/>
          <a:p>
            <a:pPr algn="ctr" defTabSz="642938">
              <a:lnSpc>
                <a:spcPct val="90000"/>
              </a:lnSpc>
            </a:pPr>
            <a:r>
              <a:rPr lang="en-US" sz="1700" b="1" dirty="0">
                <a:latin typeface="+mj-lt"/>
                <a:ea typeface="MS PGothic" pitchFamily="34" charset="-128"/>
              </a:rPr>
              <a:t>Graphics APIs and Shading Languages</a:t>
            </a:r>
          </a:p>
        </p:txBody>
      </p:sp>
      <p:sp>
        <p:nvSpPr>
          <p:cNvPr id="11" name="Text Box 13"/>
          <p:cNvSpPr txBox="1">
            <a:spLocks/>
          </p:cNvSpPr>
          <p:nvPr/>
        </p:nvSpPr>
        <p:spPr bwMode="auto">
          <a:xfrm>
            <a:off x="1547664" y="3573016"/>
            <a:ext cx="1671638" cy="1006694"/>
          </a:xfrm>
          <a:prstGeom prst="rect">
            <a:avLst/>
          </a:prstGeom>
          <a:noFill/>
          <a:ln w="3175">
            <a:noFill/>
            <a:miter lim="800000"/>
            <a:headEnd/>
            <a:tailEnd/>
          </a:ln>
        </p:spPr>
        <p:txBody>
          <a:bodyPr lIns="64270" tIns="32135" rIns="64270" bIns="32135">
            <a:spAutoFit/>
          </a:bodyPr>
          <a:lstStyle/>
          <a:p>
            <a:pPr algn="ctr" defTabSz="642938">
              <a:lnSpc>
                <a:spcPct val="90000"/>
              </a:lnSpc>
            </a:pPr>
            <a:r>
              <a:rPr lang="en-US" sz="1700" b="1" dirty="0">
                <a:latin typeface="+mj-lt"/>
                <a:ea typeface="MS PGothic" pitchFamily="34" charset="-128"/>
              </a:rPr>
              <a:t>Multi-processor programming – e.g. </a:t>
            </a:r>
            <a:r>
              <a:rPr lang="en-US" sz="1700" b="1" dirty="0" err="1">
                <a:latin typeface="+mj-lt"/>
                <a:ea typeface="MS PGothic" pitchFamily="34" charset="-128"/>
              </a:rPr>
              <a:t>OpenMP</a:t>
            </a:r>
            <a:endParaRPr lang="en-US" sz="1700" b="1" dirty="0">
              <a:latin typeface="+mj-lt"/>
              <a:ea typeface="MS PGothic" pitchFamily="34" charset="-128"/>
            </a:endParaRPr>
          </a:p>
        </p:txBody>
      </p:sp>
      <p:sp>
        <p:nvSpPr>
          <p:cNvPr id="12" name="Text Box 16"/>
          <p:cNvSpPr txBox="1">
            <a:spLocks/>
          </p:cNvSpPr>
          <p:nvPr/>
        </p:nvSpPr>
        <p:spPr bwMode="auto">
          <a:xfrm>
            <a:off x="3784968" y="1970203"/>
            <a:ext cx="1359299" cy="535796"/>
          </a:xfrm>
          <a:prstGeom prst="rect">
            <a:avLst/>
          </a:prstGeom>
          <a:noFill/>
          <a:ln w="3175">
            <a:noFill/>
            <a:miter lim="800000"/>
            <a:headEnd/>
            <a:tailEnd/>
          </a:ln>
        </p:spPr>
        <p:txBody>
          <a:bodyPr wrap="none" lIns="64270" tIns="32135" rIns="64270" bIns="32135">
            <a:spAutoFit/>
          </a:bodyPr>
          <a:lstStyle/>
          <a:p>
            <a:pPr algn="ctr" defTabSz="642938">
              <a:lnSpc>
                <a:spcPct val="90000"/>
              </a:lnSpc>
            </a:pPr>
            <a:r>
              <a:rPr lang="en-US" sz="1700" b="1" dirty="0">
                <a:latin typeface="+mj-lt"/>
                <a:ea typeface="MS PGothic" pitchFamily="34" charset="-128"/>
              </a:rPr>
              <a:t>Emerging</a:t>
            </a:r>
            <a:br>
              <a:rPr lang="en-US" sz="1700" b="1" dirty="0">
                <a:latin typeface="+mj-lt"/>
                <a:ea typeface="MS PGothic" pitchFamily="34" charset="-128"/>
              </a:rPr>
            </a:br>
            <a:r>
              <a:rPr lang="en-US" sz="1700" b="1" dirty="0">
                <a:latin typeface="+mj-lt"/>
                <a:ea typeface="MS PGothic" pitchFamily="34" charset="-128"/>
              </a:rPr>
              <a:t>Intersection</a:t>
            </a:r>
          </a:p>
        </p:txBody>
      </p:sp>
      <p:sp>
        <p:nvSpPr>
          <p:cNvPr id="13" name="Text Box 17"/>
          <p:cNvSpPr txBox="1">
            <a:spLocks/>
          </p:cNvSpPr>
          <p:nvPr/>
        </p:nvSpPr>
        <p:spPr bwMode="auto">
          <a:xfrm>
            <a:off x="3497236" y="3645024"/>
            <a:ext cx="1937984" cy="618895"/>
          </a:xfrm>
          <a:prstGeom prst="rect">
            <a:avLst/>
          </a:prstGeom>
          <a:noFill/>
          <a:ln w="3175">
            <a:noFill/>
            <a:miter lim="800000"/>
            <a:headEnd/>
            <a:tailEnd/>
          </a:ln>
        </p:spPr>
        <p:txBody>
          <a:bodyPr wrap="none" lIns="64270" tIns="32135" rIns="64270" bIns="32135">
            <a:spAutoFit/>
          </a:bodyPr>
          <a:lstStyle/>
          <a:p>
            <a:pPr algn="ctr" defTabSz="642938">
              <a:lnSpc>
                <a:spcPct val="90000"/>
              </a:lnSpc>
            </a:pPr>
            <a:r>
              <a:rPr lang="en-US" sz="2000" b="1" dirty="0">
                <a:latin typeface="+mj-lt"/>
                <a:ea typeface="MS PGothic" pitchFamily="34" charset="-128"/>
              </a:rPr>
              <a:t>Heterogeneous</a:t>
            </a:r>
            <a:br>
              <a:rPr lang="en-US" sz="2000" b="1" dirty="0">
                <a:latin typeface="+mj-lt"/>
                <a:ea typeface="MS PGothic" pitchFamily="34" charset="-128"/>
              </a:rPr>
            </a:br>
            <a:r>
              <a:rPr lang="en-US" sz="2000" b="1" dirty="0">
                <a:latin typeface="+mj-lt"/>
                <a:ea typeface="MS PGothic" pitchFamily="34" charset="-128"/>
              </a:rPr>
              <a:t>Computing</a:t>
            </a:r>
          </a:p>
        </p:txBody>
      </p:sp>
      <p:pic>
        <p:nvPicPr>
          <p:cNvPr id="14" name="Picture 16" descr="OpenCL"/>
          <p:cNvPicPr>
            <a:picLocks noChangeAspect="1" noChangeArrowheads="1"/>
          </p:cNvPicPr>
          <p:nvPr/>
        </p:nvPicPr>
        <p:blipFill>
          <a:blip r:embed="rId2" cstate="print"/>
          <a:srcRect/>
          <a:stretch>
            <a:fillRect/>
          </a:stretch>
        </p:blipFill>
        <p:spPr bwMode="auto">
          <a:xfrm>
            <a:off x="3627209" y="2492896"/>
            <a:ext cx="1727200" cy="1194593"/>
          </a:xfrm>
          <a:prstGeom prst="rect">
            <a:avLst/>
          </a:prstGeom>
          <a:noFill/>
          <a:ln w="9525">
            <a:noFill/>
            <a:miter lim="800000"/>
            <a:headEnd/>
            <a:tailEnd/>
          </a:ln>
        </p:spPr>
      </p:pic>
      <p:sp>
        <p:nvSpPr>
          <p:cNvPr id="15" name="AutoShape 14"/>
          <p:cNvSpPr>
            <a:spLocks/>
          </p:cNvSpPr>
          <p:nvPr/>
        </p:nvSpPr>
        <p:spPr bwMode="auto">
          <a:xfrm>
            <a:off x="402997" y="2676653"/>
            <a:ext cx="3268662" cy="847989"/>
          </a:xfrm>
          <a:prstGeom prst="rightArrow">
            <a:avLst>
              <a:gd name="adj1" fmla="val 50000"/>
              <a:gd name="adj2" fmla="val 80304"/>
            </a:avLst>
          </a:prstGeom>
          <a:solidFill>
            <a:schemeClr val="accent5"/>
          </a:solidFill>
          <a:ln w="3175">
            <a:noFill/>
            <a:miter lim="800000"/>
            <a:headEnd/>
            <a:tailEnd/>
          </a:ln>
        </p:spPr>
        <p:txBody>
          <a:bodyPr wrap="none" lIns="64270" tIns="32135" rIns="64270" bIns="32135" anchor="ctr"/>
          <a:lstStyle/>
          <a:p>
            <a:pPr algn="ctr" defTabSz="642938">
              <a:lnSpc>
                <a:spcPct val="90000"/>
              </a:lnSpc>
            </a:pPr>
            <a:endParaRPr lang="en-US" sz="1300" b="1">
              <a:solidFill>
                <a:schemeClr val="tx2"/>
              </a:solidFill>
              <a:latin typeface="Arial Narrow" pitchFamily="34" charset="0"/>
              <a:ea typeface="MS PGothic" pitchFamily="34" charset="-128"/>
            </a:endParaRPr>
          </a:p>
        </p:txBody>
      </p:sp>
      <p:sp>
        <p:nvSpPr>
          <p:cNvPr id="16" name="AutoShape 15"/>
          <p:cNvSpPr>
            <a:spLocks/>
          </p:cNvSpPr>
          <p:nvPr/>
        </p:nvSpPr>
        <p:spPr bwMode="auto">
          <a:xfrm flipH="1">
            <a:off x="5279815" y="2676653"/>
            <a:ext cx="3267075" cy="847989"/>
          </a:xfrm>
          <a:prstGeom prst="rightArrow">
            <a:avLst>
              <a:gd name="adj1" fmla="val 50000"/>
              <a:gd name="adj2" fmla="val 80265"/>
            </a:avLst>
          </a:prstGeom>
          <a:solidFill>
            <a:schemeClr val="accent5"/>
          </a:solidFill>
          <a:ln w="3175">
            <a:noFill/>
            <a:miter lim="800000"/>
            <a:headEnd/>
            <a:tailEnd/>
          </a:ln>
        </p:spPr>
        <p:txBody>
          <a:bodyPr wrap="none" lIns="64270" tIns="32135" rIns="64270" bIns="32135" anchor="ctr"/>
          <a:lstStyle/>
          <a:p>
            <a:pPr algn="ctr" defTabSz="642938">
              <a:lnSpc>
                <a:spcPct val="90000"/>
              </a:lnSpc>
            </a:pPr>
            <a:endParaRPr lang="en-US" sz="1300" b="1">
              <a:solidFill>
                <a:schemeClr val="tx2"/>
              </a:solidFill>
              <a:latin typeface="Arial Narrow" pitchFamily="34" charset="0"/>
              <a:ea typeface="MS PGothic" pitchFamily="34" charset="-128"/>
            </a:endParaRPr>
          </a:p>
        </p:txBody>
      </p:sp>
      <p:sp>
        <p:nvSpPr>
          <p:cNvPr id="2" name="Slide Number Placeholder 1">
            <a:extLst>
              <a:ext uri="{FF2B5EF4-FFF2-40B4-BE49-F238E27FC236}">
                <a16:creationId xmlns:a16="http://schemas.microsoft.com/office/drawing/2014/main" id="{0B95CA4A-B2EF-6246-A67D-6ACE7E1284CC}"/>
              </a:ext>
            </a:extLst>
          </p:cNvPr>
          <p:cNvSpPr>
            <a:spLocks noGrp="1"/>
          </p:cNvSpPr>
          <p:nvPr>
            <p:ph type="sldNum" sz="quarter" idx="12"/>
          </p:nvPr>
        </p:nvSpPr>
        <p:spPr/>
        <p:txBody>
          <a:bodyPr/>
          <a:lstStyle/>
          <a:p>
            <a:fld id="{10338BC4-165C-45BE-83FF-C9C7D8E962C5}" type="slidenum">
              <a:rPr lang="en-GB" smtClean="0"/>
              <a:pPr/>
              <a:t>26</a:t>
            </a:fld>
            <a:endParaRPr lang="en-GB"/>
          </a:p>
        </p:txBody>
      </p:sp>
    </p:spTree>
    <p:extLst>
      <p:ext uri="{BB962C8B-B14F-4D97-AF65-F5344CB8AC3E}">
        <p14:creationId xmlns:p14="http://schemas.microsoft.com/office/powerpoint/2010/main" val="32163378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67544" y="0"/>
            <a:ext cx="8229600" cy="908720"/>
          </a:xfrm>
        </p:spPr>
        <p:txBody>
          <a:bodyPr>
            <a:normAutofit/>
          </a:bodyPr>
          <a:lstStyle/>
          <a:p>
            <a:r>
              <a:rPr lang="en-GB" dirty="0"/>
              <a:t>The origins of OpenCL</a:t>
            </a:r>
          </a:p>
        </p:txBody>
      </p:sp>
      <p:sp>
        <p:nvSpPr>
          <p:cNvPr id="5" name="TextBox 4"/>
          <p:cNvSpPr txBox="1"/>
          <p:nvPr/>
        </p:nvSpPr>
        <p:spPr>
          <a:xfrm>
            <a:off x="-36512" y="1082987"/>
            <a:ext cx="864096" cy="461665"/>
          </a:xfrm>
          <a:prstGeom prst="rect">
            <a:avLst/>
          </a:prstGeom>
          <a:noFill/>
        </p:spPr>
        <p:txBody>
          <a:bodyPr wrap="square" rtlCol="0">
            <a:spAutoFit/>
          </a:bodyPr>
          <a:lstStyle/>
          <a:p>
            <a:r>
              <a:rPr lang="en-GB" sz="2400" b="1" dirty="0">
                <a:solidFill>
                  <a:schemeClr val="tx2"/>
                </a:solidFill>
              </a:rPr>
              <a:t>AMD</a:t>
            </a:r>
          </a:p>
        </p:txBody>
      </p:sp>
      <p:sp>
        <p:nvSpPr>
          <p:cNvPr id="6" name="TextBox 5"/>
          <p:cNvSpPr txBox="1"/>
          <p:nvPr/>
        </p:nvSpPr>
        <p:spPr>
          <a:xfrm>
            <a:off x="-36512" y="1685999"/>
            <a:ext cx="864096" cy="461665"/>
          </a:xfrm>
          <a:prstGeom prst="rect">
            <a:avLst/>
          </a:prstGeom>
          <a:noFill/>
        </p:spPr>
        <p:txBody>
          <a:bodyPr wrap="square" rtlCol="0">
            <a:spAutoFit/>
          </a:bodyPr>
          <a:lstStyle/>
          <a:p>
            <a:r>
              <a:rPr lang="en-GB" sz="2400" b="1" dirty="0">
                <a:solidFill>
                  <a:schemeClr val="tx2"/>
                </a:solidFill>
              </a:rPr>
              <a:t>ATI</a:t>
            </a:r>
          </a:p>
        </p:txBody>
      </p:sp>
      <p:sp>
        <p:nvSpPr>
          <p:cNvPr id="7" name="TextBox 6"/>
          <p:cNvSpPr txBox="1"/>
          <p:nvPr/>
        </p:nvSpPr>
        <p:spPr>
          <a:xfrm>
            <a:off x="-36512" y="2946186"/>
            <a:ext cx="1152128" cy="461665"/>
          </a:xfrm>
          <a:prstGeom prst="rect">
            <a:avLst/>
          </a:prstGeom>
          <a:noFill/>
        </p:spPr>
        <p:txBody>
          <a:bodyPr wrap="square" rtlCol="0">
            <a:spAutoFit/>
          </a:bodyPr>
          <a:lstStyle/>
          <a:p>
            <a:r>
              <a:rPr lang="en-GB" sz="2400" b="1" dirty="0">
                <a:solidFill>
                  <a:schemeClr val="tx2"/>
                </a:solidFill>
              </a:rPr>
              <a:t>NVIDIA</a:t>
            </a:r>
          </a:p>
        </p:txBody>
      </p:sp>
      <p:sp>
        <p:nvSpPr>
          <p:cNvPr id="8" name="TextBox 7"/>
          <p:cNvSpPr txBox="1"/>
          <p:nvPr/>
        </p:nvSpPr>
        <p:spPr>
          <a:xfrm>
            <a:off x="-36512" y="4528755"/>
            <a:ext cx="864096" cy="461665"/>
          </a:xfrm>
          <a:prstGeom prst="rect">
            <a:avLst/>
          </a:prstGeom>
          <a:noFill/>
        </p:spPr>
        <p:txBody>
          <a:bodyPr wrap="square" rtlCol="0">
            <a:spAutoFit/>
          </a:bodyPr>
          <a:lstStyle/>
          <a:p>
            <a:r>
              <a:rPr lang="en-GB" sz="2400" b="1" dirty="0">
                <a:solidFill>
                  <a:schemeClr val="tx2"/>
                </a:solidFill>
              </a:rPr>
              <a:t>Intel</a:t>
            </a:r>
          </a:p>
        </p:txBody>
      </p:sp>
      <p:sp>
        <p:nvSpPr>
          <p:cNvPr id="9" name="TextBox 8"/>
          <p:cNvSpPr txBox="1"/>
          <p:nvPr/>
        </p:nvSpPr>
        <p:spPr>
          <a:xfrm>
            <a:off x="-36512" y="5877272"/>
            <a:ext cx="1008112" cy="461665"/>
          </a:xfrm>
          <a:prstGeom prst="rect">
            <a:avLst/>
          </a:prstGeom>
          <a:noFill/>
        </p:spPr>
        <p:txBody>
          <a:bodyPr wrap="square" rtlCol="0">
            <a:spAutoFit/>
          </a:bodyPr>
          <a:lstStyle/>
          <a:p>
            <a:r>
              <a:rPr lang="en-GB" sz="2400" b="1" dirty="0">
                <a:solidFill>
                  <a:schemeClr val="tx2"/>
                </a:solidFill>
              </a:rPr>
              <a:t>Apple</a:t>
            </a:r>
          </a:p>
        </p:txBody>
      </p:sp>
      <p:sp>
        <p:nvSpPr>
          <p:cNvPr id="10" name="TextBox 9"/>
          <p:cNvSpPr txBox="1"/>
          <p:nvPr/>
        </p:nvSpPr>
        <p:spPr>
          <a:xfrm>
            <a:off x="1341149" y="1224136"/>
            <a:ext cx="1872208" cy="923330"/>
          </a:xfrm>
          <a:prstGeom prst="rect">
            <a:avLst/>
          </a:prstGeom>
          <a:noFill/>
        </p:spPr>
        <p:txBody>
          <a:bodyPr wrap="square" rtlCol="0">
            <a:spAutoFit/>
          </a:bodyPr>
          <a:lstStyle/>
          <a:p>
            <a:r>
              <a:rPr lang="en-GB" dirty="0"/>
              <a:t>Merged, needed commonality across products</a:t>
            </a:r>
          </a:p>
        </p:txBody>
      </p:sp>
      <p:cxnSp>
        <p:nvCxnSpPr>
          <p:cNvPr id="12" name="Straight Connector 11"/>
          <p:cNvCxnSpPr>
            <a:stCxn id="5" idx="3"/>
            <a:endCxn id="10" idx="1"/>
          </p:cNvCxnSpPr>
          <p:nvPr/>
        </p:nvCxnSpPr>
        <p:spPr>
          <a:xfrm>
            <a:off x="827584" y="1313820"/>
            <a:ext cx="513565" cy="37198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8" name="Straight Connector 17"/>
          <p:cNvCxnSpPr>
            <a:stCxn id="6" idx="3"/>
            <a:endCxn id="10" idx="1"/>
          </p:cNvCxnSpPr>
          <p:nvPr/>
        </p:nvCxnSpPr>
        <p:spPr>
          <a:xfrm flipV="1">
            <a:off x="827584" y="1685801"/>
            <a:ext cx="513565" cy="231031"/>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1312186" y="2576855"/>
            <a:ext cx="1738391" cy="1200329"/>
          </a:xfrm>
          <a:prstGeom prst="rect">
            <a:avLst/>
          </a:prstGeom>
          <a:noFill/>
        </p:spPr>
        <p:txBody>
          <a:bodyPr wrap="square" rtlCol="0">
            <a:spAutoFit/>
          </a:bodyPr>
          <a:lstStyle/>
          <a:p>
            <a:r>
              <a:rPr lang="en-GB" dirty="0"/>
              <a:t>GPU vendor – wants to steal market share from CPU</a:t>
            </a:r>
          </a:p>
        </p:txBody>
      </p:sp>
      <p:cxnSp>
        <p:nvCxnSpPr>
          <p:cNvPr id="21" name="Straight Connector 20"/>
          <p:cNvCxnSpPr>
            <a:stCxn id="7" idx="3"/>
            <a:endCxn id="20" idx="1"/>
          </p:cNvCxnSpPr>
          <p:nvPr/>
        </p:nvCxnSpPr>
        <p:spPr>
          <a:xfrm>
            <a:off x="1115616" y="3177019"/>
            <a:ext cx="196570" cy="1"/>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1341149" y="4159423"/>
            <a:ext cx="1872208" cy="1200329"/>
          </a:xfrm>
          <a:prstGeom prst="rect">
            <a:avLst/>
          </a:prstGeom>
          <a:noFill/>
        </p:spPr>
        <p:txBody>
          <a:bodyPr wrap="square" rtlCol="0">
            <a:spAutoFit/>
          </a:bodyPr>
          <a:lstStyle/>
          <a:p>
            <a:r>
              <a:rPr lang="en-GB" dirty="0"/>
              <a:t>CPU vendor – wants to steal market share from GPU</a:t>
            </a:r>
          </a:p>
        </p:txBody>
      </p:sp>
      <p:cxnSp>
        <p:nvCxnSpPr>
          <p:cNvPr id="32" name="Straight Connector 31"/>
          <p:cNvCxnSpPr>
            <a:stCxn id="8" idx="3"/>
            <a:endCxn id="30" idx="1"/>
          </p:cNvCxnSpPr>
          <p:nvPr/>
        </p:nvCxnSpPr>
        <p:spPr>
          <a:xfrm>
            <a:off x="827584" y="4759588"/>
            <a:ext cx="513565"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1323437" y="5507939"/>
            <a:ext cx="2880320" cy="1200329"/>
          </a:xfrm>
          <a:prstGeom prst="rect">
            <a:avLst/>
          </a:prstGeom>
          <a:noFill/>
        </p:spPr>
        <p:txBody>
          <a:bodyPr wrap="square" rtlCol="0">
            <a:spAutoFit/>
          </a:bodyPr>
          <a:lstStyle/>
          <a:p>
            <a:r>
              <a:rPr lang="en-GB" dirty="0"/>
              <a:t>Was tired of recoding for many core, GPUs.</a:t>
            </a:r>
          </a:p>
          <a:p>
            <a:r>
              <a:rPr lang="en-GB" dirty="0"/>
              <a:t>Pushed vendors to standardize.</a:t>
            </a:r>
          </a:p>
        </p:txBody>
      </p:sp>
      <p:cxnSp>
        <p:nvCxnSpPr>
          <p:cNvPr id="39" name="Straight Connector 38"/>
          <p:cNvCxnSpPr>
            <a:stCxn id="9" idx="3"/>
            <a:endCxn id="38" idx="1"/>
          </p:cNvCxnSpPr>
          <p:nvPr/>
        </p:nvCxnSpPr>
        <p:spPr>
          <a:xfrm flipV="1">
            <a:off x="971600" y="6108104"/>
            <a:ext cx="351837" cy="1"/>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4226118" y="2287544"/>
            <a:ext cx="2591594" cy="707886"/>
          </a:xfrm>
          <a:prstGeom prst="rect">
            <a:avLst/>
          </a:prstGeom>
          <a:noFill/>
        </p:spPr>
        <p:txBody>
          <a:bodyPr wrap="square" rtlCol="0">
            <a:spAutoFit/>
          </a:bodyPr>
          <a:lstStyle/>
          <a:p>
            <a:r>
              <a:rPr lang="en-GB" sz="2000" b="1" dirty="0">
                <a:solidFill>
                  <a:schemeClr val="accent2"/>
                </a:solidFill>
              </a:rPr>
              <a:t>Wrote a rough draft straw man API</a:t>
            </a:r>
          </a:p>
        </p:txBody>
      </p:sp>
      <p:cxnSp>
        <p:nvCxnSpPr>
          <p:cNvPr id="55" name="Straight Connector 54"/>
          <p:cNvCxnSpPr>
            <a:stCxn id="10" idx="3"/>
            <a:endCxn id="54" idx="1"/>
          </p:cNvCxnSpPr>
          <p:nvPr/>
        </p:nvCxnSpPr>
        <p:spPr>
          <a:xfrm>
            <a:off x="3213357" y="1685801"/>
            <a:ext cx="1012761" cy="95568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0" name="Straight Connector 59"/>
          <p:cNvCxnSpPr>
            <a:stCxn id="20" idx="3"/>
            <a:endCxn id="54" idx="1"/>
          </p:cNvCxnSpPr>
          <p:nvPr/>
        </p:nvCxnSpPr>
        <p:spPr>
          <a:xfrm flipV="1">
            <a:off x="3050577" y="2641487"/>
            <a:ext cx="1175541" cy="53553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3" name="Straight Connector 62"/>
          <p:cNvCxnSpPr>
            <a:stCxn id="30" idx="0"/>
            <a:endCxn id="54" idx="1"/>
          </p:cNvCxnSpPr>
          <p:nvPr/>
        </p:nvCxnSpPr>
        <p:spPr>
          <a:xfrm flipV="1">
            <a:off x="2277253" y="2641487"/>
            <a:ext cx="1948865" cy="151793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6" name="Straight Connector 65"/>
          <p:cNvCxnSpPr>
            <a:stCxn id="38" idx="0"/>
            <a:endCxn id="54" idx="1"/>
          </p:cNvCxnSpPr>
          <p:nvPr/>
        </p:nvCxnSpPr>
        <p:spPr>
          <a:xfrm flipV="1">
            <a:off x="2763597" y="2641487"/>
            <a:ext cx="1462521" cy="2866452"/>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12" name="TextBox 111"/>
          <p:cNvSpPr txBox="1"/>
          <p:nvPr/>
        </p:nvSpPr>
        <p:spPr>
          <a:xfrm>
            <a:off x="4361972" y="3974130"/>
            <a:ext cx="2319885" cy="707886"/>
          </a:xfrm>
          <a:prstGeom prst="rect">
            <a:avLst/>
          </a:prstGeom>
          <a:noFill/>
        </p:spPr>
        <p:txBody>
          <a:bodyPr wrap="square" rtlCol="0">
            <a:spAutoFit/>
          </a:bodyPr>
          <a:lstStyle/>
          <a:p>
            <a:r>
              <a:rPr lang="en-GB" sz="2000" b="1" dirty="0">
                <a:solidFill>
                  <a:schemeClr val="accent2"/>
                </a:solidFill>
              </a:rPr>
              <a:t>Khronos Compute group formed</a:t>
            </a:r>
          </a:p>
        </p:txBody>
      </p:sp>
      <p:cxnSp>
        <p:nvCxnSpPr>
          <p:cNvPr id="113" name="Straight Connector 112"/>
          <p:cNvCxnSpPr>
            <a:stCxn id="54" idx="2"/>
            <a:endCxn id="112" idx="0"/>
          </p:cNvCxnSpPr>
          <p:nvPr/>
        </p:nvCxnSpPr>
        <p:spPr>
          <a:xfrm>
            <a:off x="5521915" y="2995430"/>
            <a:ext cx="0" cy="97870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35" name="TextBox 134"/>
          <p:cNvSpPr txBox="1"/>
          <p:nvPr/>
        </p:nvSpPr>
        <p:spPr>
          <a:xfrm>
            <a:off x="7608274" y="740657"/>
            <a:ext cx="774340" cy="400110"/>
          </a:xfrm>
          <a:prstGeom prst="rect">
            <a:avLst/>
          </a:prstGeom>
          <a:noFill/>
        </p:spPr>
        <p:txBody>
          <a:bodyPr wrap="square" rtlCol="0">
            <a:spAutoFit/>
          </a:bodyPr>
          <a:lstStyle/>
          <a:p>
            <a:r>
              <a:rPr lang="en-GB" sz="2000" b="1" dirty="0">
                <a:solidFill>
                  <a:schemeClr val="accent3"/>
                </a:solidFill>
              </a:rPr>
              <a:t>ARM</a:t>
            </a:r>
          </a:p>
        </p:txBody>
      </p:sp>
      <p:sp>
        <p:nvSpPr>
          <p:cNvPr id="136" name="TextBox 135"/>
          <p:cNvSpPr txBox="1"/>
          <p:nvPr/>
        </p:nvSpPr>
        <p:spPr>
          <a:xfrm>
            <a:off x="7608274" y="1107561"/>
            <a:ext cx="953852" cy="400110"/>
          </a:xfrm>
          <a:prstGeom prst="rect">
            <a:avLst/>
          </a:prstGeom>
          <a:noFill/>
        </p:spPr>
        <p:txBody>
          <a:bodyPr wrap="square" rtlCol="0">
            <a:spAutoFit/>
          </a:bodyPr>
          <a:lstStyle/>
          <a:p>
            <a:r>
              <a:rPr lang="en-GB" sz="2000" b="1" dirty="0">
                <a:solidFill>
                  <a:schemeClr val="accent3"/>
                </a:solidFill>
              </a:rPr>
              <a:t>Nokia</a:t>
            </a:r>
          </a:p>
        </p:txBody>
      </p:sp>
      <p:sp>
        <p:nvSpPr>
          <p:cNvPr id="137" name="TextBox 136"/>
          <p:cNvSpPr txBox="1"/>
          <p:nvPr/>
        </p:nvSpPr>
        <p:spPr>
          <a:xfrm>
            <a:off x="7608274" y="1474465"/>
            <a:ext cx="611560" cy="400110"/>
          </a:xfrm>
          <a:prstGeom prst="rect">
            <a:avLst/>
          </a:prstGeom>
          <a:noFill/>
        </p:spPr>
        <p:txBody>
          <a:bodyPr wrap="square" rtlCol="0">
            <a:spAutoFit/>
          </a:bodyPr>
          <a:lstStyle/>
          <a:p>
            <a:r>
              <a:rPr lang="en-GB" sz="2000" b="1" dirty="0">
                <a:solidFill>
                  <a:schemeClr val="accent3"/>
                </a:solidFill>
              </a:rPr>
              <a:t>IBM</a:t>
            </a:r>
          </a:p>
        </p:txBody>
      </p:sp>
      <p:sp>
        <p:nvSpPr>
          <p:cNvPr id="138" name="TextBox 137"/>
          <p:cNvSpPr txBox="1"/>
          <p:nvPr/>
        </p:nvSpPr>
        <p:spPr>
          <a:xfrm>
            <a:off x="7608274" y="1841369"/>
            <a:ext cx="774340" cy="400110"/>
          </a:xfrm>
          <a:prstGeom prst="rect">
            <a:avLst/>
          </a:prstGeom>
          <a:noFill/>
        </p:spPr>
        <p:txBody>
          <a:bodyPr wrap="square" rtlCol="0">
            <a:spAutoFit/>
          </a:bodyPr>
          <a:lstStyle/>
          <a:p>
            <a:r>
              <a:rPr lang="en-GB" sz="2000" b="1" dirty="0">
                <a:solidFill>
                  <a:schemeClr val="accent3"/>
                </a:solidFill>
              </a:rPr>
              <a:t>Sony</a:t>
            </a:r>
          </a:p>
        </p:txBody>
      </p:sp>
      <p:sp>
        <p:nvSpPr>
          <p:cNvPr id="139" name="TextBox 138"/>
          <p:cNvSpPr txBox="1"/>
          <p:nvPr/>
        </p:nvSpPr>
        <p:spPr>
          <a:xfrm>
            <a:off x="7608274" y="2208273"/>
            <a:ext cx="1601924" cy="400110"/>
          </a:xfrm>
          <a:prstGeom prst="rect">
            <a:avLst/>
          </a:prstGeom>
          <a:noFill/>
        </p:spPr>
        <p:txBody>
          <a:bodyPr wrap="square" rtlCol="0">
            <a:spAutoFit/>
          </a:bodyPr>
          <a:lstStyle/>
          <a:p>
            <a:r>
              <a:rPr lang="en-GB" sz="2000" b="1" dirty="0">
                <a:solidFill>
                  <a:schemeClr val="accent3"/>
                </a:solidFill>
              </a:rPr>
              <a:t>Qualcomm</a:t>
            </a:r>
          </a:p>
        </p:txBody>
      </p:sp>
      <p:sp>
        <p:nvSpPr>
          <p:cNvPr id="140" name="TextBox 139"/>
          <p:cNvSpPr txBox="1"/>
          <p:nvPr/>
        </p:nvSpPr>
        <p:spPr>
          <a:xfrm>
            <a:off x="7608274" y="2564904"/>
            <a:ext cx="1824518" cy="400110"/>
          </a:xfrm>
          <a:prstGeom prst="rect">
            <a:avLst/>
          </a:prstGeom>
          <a:noFill/>
        </p:spPr>
        <p:txBody>
          <a:bodyPr wrap="square" rtlCol="0">
            <a:spAutoFit/>
          </a:bodyPr>
          <a:lstStyle/>
          <a:p>
            <a:r>
              <a:rPr lang="en-GB" sz="2000" b="1" dirty="0">
                <a:solidFill>
                  <a:schemeClr val="accent3"/>
                </a:solidFill>
              </a:rPr>
              <a:t>Imagination</a:t>
            </a:r>
          </a:p>
        </p:txBody>
      </p:sp>
      <p:sp>
        <p:nvSpPr>
          <p:cNvPr id="142" name="TextBox 141"/>
          <p:cNvSpPr txBox="1"/>
          <p:nvPr/>
        </p:nvSpPr>
        <p:spPr>
          <a:xfrm>
            <a:off x="7608274" y="2942080"/>
            <a:ext cx="594828" cy="400110"/>
          </a:xfrm>
          <a:prstGeom prst="rect">
            <a:avLst/>
          </a:prstGeom>
          <a:noFill/>
        </p:spPr>
        <p:txBody>
          <a:bodyPr wrap="square" rtlCol="0">
            <a:spAutoFit/>
          </a:bodyPr>
          <a:lstStyle/>
          <a:p>
            <a:r>
              <a:rPr lang="en-GB" sz="2000" b="1" dirty="0">
                <a:solidFill>
                  <a:schemeClr val="accent3"/>
                </a:solidFill>
              </a:rPr>
              <a:t>TI</a:t>
            </a:r>
          </a:p>
        </p:txBody>
      </p:sp>
      <p:cxnSp>
        <p:nvCxnSpPr>
          <p:cNvPr id="146" name="Straight Connector 145"/>
          <p:cNvCxnSpPr/>
          <p:nvPr/>
        </p:nvCxnSpPr>
        <p:spPr>
          <a:xfrm flipV="1">
            <a:off x="7249502" y="940712"/>
            <a:ext cx="23051" cy="3741462"/>
          </a:xfrm>
          <a:prstGeom prst="line">
            <a:avLst/>
          </a:prstGeom>
          <a:ln w="38100">
            <a:headEnd type="arrow"/>
          </a:ln>
        </p:spPr>
        <p:style>
          <a:lnRef idx="1">
            <a:schemeClr val="accent1"/>
          </a:lnRef>
          <a:fillRef idx="0">
            <a:schemeClr val="accent1"/>
          </a:fillRef>
          <a:effectRef idx="0">
            <a:schemeClr val="accent1"/>
          </a:effectRef>
          <a:fontRef idx="minor">
            <a:schemeClr val="tx1"/>
          </a:fontRef>
        </p:style>
      </p:cxnSp>
      <p:cxnSp>
        <p:nvCxnSpPr>
          <p:cNvPr id="149" name="Straight Connector 148"/>
          <p:cNvCxnSpPr/>
          <p:nvPr/>
        </p:nvCxnSpPr>
        <p:spPr>
          <a:xfrm>
            <a:off x="7272552" y="940712"/>
            <a:ext cx="335722"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3" name="Straight Connector 152"/>
          <p:cNvCxnSpPr/>
          <p:nvPr/>
        </p:nvCxnSpPr>
        <p:spPr>
          <a:xfrm>
            <a:off x="7272552" y="1307616"/>
            <a:ext cx="335722"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4" name="Straight Connector 153"/>
          <p:cNvCxnSpPr/>
          <p:nvPr/>
        </p:nvCxnSpPr>
        <p:spPr>
          <a:xfrm>
            <a:off x="7272552" y="1674520"/>
            <a:ext cx="335722"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5" name="Straight Connector 154"/>
          <p:cNvCxnSpPr/>
          <p:nvPr/>
        </p:nvCxnSpPr>
        <p:spPr>
          <a:xfrm>
            <a:off x="7272552" y="2041424"/>
            <a:ext cx="335722"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6" name="Straight Connector 155"/>
          <p:cNvCxnSpPr/>
          <p:nvPr/>
        </p:nvCxnSpPr>
        <p:spPr>
          <a:xfrm>
            <a:off x="7272552" y="2408328"/>
            <a:ext cx="335722"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7" name="Straight Connector 156"/>
          <p:cNvCxnSpPr/>
          <p:nvPr/>
        </p:nvCxnSpPr>
        <p:spPr>
          <a:xfrm>
            <a:off x="7272552" y="2775232"/>
            <a:ext cx="335722"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8" name="Straight Connector 157"/>
          <p:cNvCxnSpPr/>
          <p:nvPr/>
        </p:nvCxnSpPr>
        <p:spPr>
          <a:xfrm>
            <a:off x="7272552" y="3142135"/>
            <a:ext cx="335722"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60" name="Content Placeholder 7"/>
          <p:cNvSpPr txBox="1">
            <a:spLocks/>
          </p:cNvSpPr>
          <p:nvPr/>
        </p:nvSpPr>
        <p:spPr>
          <a:xfrm>
            <a:off x="5255132" y="6593106"/>
            <a:ext cx="3853372" cy="292278"/>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1200" dirty="0"/>
              <a:t>Third party names are the property of their owners.</a:t>
            </a:r>
          </a:p>
        </p:txBody>
      </p:sp>
      <p:cxnSp>
        <p:nvCxnSpPr>
          <p:cNvPr id="172" name="Straight Connector 171"/>
          <p:cNvCxnSpPr/>
          <p:nvPr/>
        </p:nvCxnSpPr>
        <p:spPr>
          <a:xfrm>
            <a:off x="6646105" y="4328073"/>
            <a:ext cx="614922"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93" name="TextBox 192"/>
          <p:cNvSpPr txBox="1"/>
          <p:nvPr/>
        </p:nvSpPr>
        <p:spPr>
          <a:xfrm>
            <a:off x="7572523" y="3335789"/>
            <a:ext cx="1426932" cy="707886"/>
          </a:xfrm>
          <a:prstGeom prst="rect">
            <a:avLst/>
          </a:prstGeom>
          <a:noFill/>
        </p:spPr>
        <p:txBody>
          <a:bodyPr wrap="square" rtlCol="0">
            <a:spAutoFit/>
          </a:bodyPr>
          <a:lstStyle/>
          <a:p>
            <a:r>
              <a:rPr lang="en-GB" sz="2000" b="1" dirty="0">
                <a:solidFill>
                  <a:schemeClr val="accent3"/>
                </a:solidFill>
              </a:rPr>
              <a:t>+ many more</a:t>
            </a:r>
          </a:p>
        </p:txBody>
      </p:sp>
      <p:cxnSp>
        <p:nvCxnSpPr>
          <p:cNvPr id="194" name="Straight Connector 193"/>
          <p:cNvCxnSpPr/>
          <p:nvPr/>
        </p:nvCxnSpPr>
        <p:spPr>
          <a:xfrm>
            <a:off x="7236801" y="3535844"/>
            <a:ext cx="335722" cy="0"/>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44" name="Picture 16" descr="OpenCL"/>
          <p:cNvPicPr>
            <a:picLocks noChangeAspect="1" noChangeArrowheads="1"/>
          </p:cNvPicPr>
          <p:nvPr/>
        </p:nvPicPr>
        <p:blipFill>
          <a:blip r:embed="rId2" cstate="print"/>
          <a:srcRect/>
          <a:stretch>
            <a:fillRect/>
          </a:stretch>
        </p:blipFill>
        <p:spPr bwMode="auto">
          <a:xfrm>
            <a:off x="6576813" y="4990420"/>
            <a:ext cx="1379563" cy="1194593"/>
          </a:xfrm>
          <a:prstGeom prst="rect">
            <a:avLst/>
          </a:prstGeom>
          <a:noFill/>
          <a:ln w="9525">
            <a:noFill/>
            <a:miter lim="800000"/>
            <a:headEnd/>
            <a:tailEnd/>
          </a:ln>
        </p:spPr>
      </p:pic>
      <p:sp>
        <p:nvSpPr>
          <p:cNvPr id="2" name="Slide Number Placeholder 1">
            <a:extLst>
              <a:ext uri="{FF2B5EF4-FFF2-40B4-BE49-F238E27FC236}">
                <a16:creationId xmlns:a16="http://schemas.microsoft.com/office/drawing/2014/main" id="{928E1159-8868-7540-9324-2D1CEED1D681}"/>
              </a:ext>
            </a:extLst>
          </p:cNvPr>
          <p:cNvSpPr>
            <a:spLocks noGrp="1"/>
          </p:cNvSpPr>
          <p:nvPr>
            <p:ph type="sldNum" sz="quarter" idx="12"/>
          </p:nvPr>
        </p:nvSpPr>
        <p:spPr/>
        <p:txBody>
          <a:bodyPr/>
          <a:lstStyle/>
          <a:p>
            <a:fld id="{10338BC4-165C-45BE-83FF-C9C7D8E962C5}" type="slidenum">
              <a:rPr lang="en-GB" smtClean="0"/>
              <a:pPr/>
              <a:t>27</a:t>
            </a:fld>
            <a:endParaRPr lang="en-GB"/>
          </a:p>
        </p:txBody>
      </p:sp>
    </p:spTree>
    <p:extLst>
      <p:ext uri="{BB962C8B-B14F-4D97-AF65-F5344CB8AC3E}">
        <p14:creationId xmlns:p14="http://schemas.microsoft.com/office/powerpoint/2010/main" val="1960522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0"/>
            <a:ext cx="9144000" cy="1143000"/>
          </a:xfrm>
        </p:spPr>
        <p:txBody>
          <a:bodyPr>
            <a:normAutofit fontScale="90000"/>
          </a:bodyPr>
          <a:lstStyle/>
          <a:p>
            <a:r>
              <a:rPr lang="en-GB" dirty="0"/>
              <a:t>OpenCL Working Group within Khronos</a:t>
            </a:r>
          </a:p>
        </p:txBody>
      </p:sp>
      <p:sp>
        <p:nvSpPr>
          <p:cNvPr id="4" name="Content Placeholder 3"/>
          <p:cNvSpPr>
            <a:spLocks noGrp="1"/>
          </p:cNvSpPr>
          <p:nvPr>
            <p:ph idx="1"/>
          </p:nvPr>
        </p:nvSpPr>
        <p:spPr>
          <a:xfrm>
            <a:off x="251520" y="1196752"/>
            <a:ext cx="8568952" cy="2614740"/>
          </a:xfrm>
        </p:spPr>
        <p:txBody>
          <a:bodyPr>
            <a:normAutofit fontScale="92500" lnSpcReduction="20000"/>
          </a:bodyPr>
          <a:lstStyle/>
          <a:p>
            <a:r>
              <a:rPr lang="en-GB" dirty="0"/>
              <a:t>Diverse industry participation</a:t>
            </a:r>
          </a:p>
          <a:p>
            <a:pPr lvl="1"/>
            <a:r>
              <a:rPr lang="en-GB" dirty="0"/>
              <a:t>Processor vendors, system OEMs, middleware vendors, application developers.</a:t>
            </a:r>
          </a:p>
          <a:p>
            <a:r>
              <a:rPr lang="en-GB" dirty="0"/>
              <a:t>OpenCL became an important standard upon release by virtue of the market coverage of the companies behind it.</a:t>
            </a:r>
          </a:p>
          <a:p>
            <a:pPr marL="0" indent="0">
              <a:buNone/>
            </a:pPr>
            <a:endParaRPr lang="en-GB" dirty="0"/>
          </a:p>
        </p:txBody>
      </p:sp>
      <p:pic>
        <p:nvPicPr>
          <p:cNvPr id="5" name="Picture 32" descr="seaweed"/>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3933831" y="5613305"/>
            <a:ext cx="847725" cy="579437"/>
          </a:xfrm>
          <a:prstGeom prst="rect">
            <a:avLst/>
          </a:prstGeom>
          <a:noFill/>
          <a:ln w="9525">
            <a:noFill/>
            <a:miter lim="800000"/>
            <a:headEnd/>
            <a:tailEnd/>
          </a:ln>
        </p:spPr>
      </p:pic>
      <p:pic>
        <p:nvPicPr>
          <p:cNvPr id="6" name="Picture 33" descr="imgtec"/>
          <p:cNvPicPr>
            <a:picLocks noChangeAspect="1" noChangeArrowheads="1"/>
          </p:cNvPicPr>
          <p:nvPr/>
        </p:nvPicPr>
        <p:blipFill>
          <a:blip r:embed="rId3" cstate="print"/>
          <a:srcRect/>
          <a:stretch>
            <a:fillRect/>
          </a:stretch>
        </p:blipFill>
        <p:spPr bwMode="auto">
          <a:xfrm>
            <a:off x="320678" y="5024342"/>
            <a:ext cx="798513" cy="427038"/>
          </a:xfrm>
          <a:prstGeom prst="rect">
            <a:avLst/>
          </a:prstGeom>
          <a:noFill/>
          <a:ln w="9525">
            <a:noFill/>
            <a:miter lim="800000"/>
            <a:headEnd/>
            <a:tailEnd/>
          </a:ln>
        </p:spPr>
      </p:pic>
      <p:pic>
        <p:nvPicPr>
          <p:cNvPr id="7" name="Picture 34" descr="arm"/>
          <p:cNvPicPr>
            <a:picLocks noChangeAspect="1" noChangeArrowheads="1"/>
          </p:cNvPicPr>
          <p:nvPr/>
        </p:nvPicPr>
        <p:blipFill>
          <a:blip r:embed="rId4" cstate="print"/>
          <a:srcRect/>
          <a:stretch>
            <a:fillRect/>
          </a:stretch>
        </p:blipFill>
        <p:spPr bwMode="auto">
          <a:xfrm>
            <a:off x="5829326" y="3935320"/>
            <a:ext cx="854075" cy="212725"/>
          </a:xfrm>
          <a:prstGeom prst="rect">
            <a:avLst/>
          </a:prstGeom>
          <a:noFill/>
          <a:ln w="9525">
            <a:noFill/>
            <a:miter lim="800000"/>
            <a:headEnd/>
            <a:tailEnd/>
          </a:ln>
        </p:spPr>
      </p:pic>
      <p:pic>
        <p:nvPicPr>
          <p:cNvPr id="8" name="Picture 35" descr="ti"/>
          <p:cNvPicPr>
            <a:picLocks noChangeAspect="1" noChangeArrowheads="1"/>
          </p:cNvPicPr>
          <p:nvPr/>
        </p:nvPicPr>
        <p:blipFill>
          <a:blip r:embed="rId5" cstate="print"/>
          <a:srcRect/>
          <a:stretch>
            <a:fillRect/>
          </a:stretch>
        </p:blipFill>
        <p:spPr bwMode="auto">
          <a:xfrm>
            <a:off x="6432550" y="5721255"/>
            <a:ext cx="1233488" cy="361950"/>
          </a:xfrm>
          <a:prstGeom prst="rect">
            <a:avLst/>
          </a:prstGeom>
          <a:noFill/>
          <a:ln w="9525">
            <a:noFill/>
            <a:miter lim="800000"/>
            <a:headEnd/>
            <a:tailEnd/>
          </a:ln>
        </p:spPr>
      </p:pic>
      <p:pic>
        <p:nvPicPr>
          <p:cNvPr id="9" name="Picture 36" descr="ericsson[1]"/>
          <p:cNvPicPr>
            <a:picLocks noChangeAspect="1" noChangeArrowheads="1"/>
          </p:cNvPicPr>
          <p:nvPr/>
        </p:nvPicPr>
        <p:blipFill>
          <a:blip r:embed="rId6" cstate="print"/>
          <a:srcRect/>
          <a:stretch>
            <a:fillRect/>
          </a:stretch>
        </p:blipFill>
        <p:spPr bwMode="auto">
          <a:xfrm>
            <a:off x="1682750" y="4487767"/>
            <a:ext cx="1500188" cy="298450"/>
          </a:xfrm>
          <a:prstGeom prst="rect">
            <a:avLst/>
          </a:prstGeom>
          <a:noFill/>
          <a:ln w="9525" algn="in">
            <a:noFill/>
            <a:miter lim="800000"/>
            <a:headEnd/>
            <a:tailEnd/>
          </a:ln>
        </p:spPr>
      </p:pic>
      <p:pic>
        <p:nvPicPr>
          <p:cNvPr id="10" name="Picture 37" descr="NV_Logo_3D_DarkType"/>
          <p:cNvPicPr>
            <a:picLocks noChangeAspect="1" noChangeArrowheads="1"/>
          </p:cNvPicPr>
          <p:nvPr/>
        </p:nvPicPr>
        <p:blipFill>
          <a:blip r:embed="rId7" cstate="print"/>
          <a:srcRect/>
          <a:stretch>
            <a:fillRect/>
          </a:stretch>
        </p:blipFill>
        <p:spPr bwMode="auto">
          <a:xfrm>
            <a:off x="6694490" y="4898930"/>
            <a:ext cx="1044575" cy="677862"/>
          </a:xfrm>
          <a:prstGeom prst="rect">
            <a:avLst/>
          </a:prstGeom>
          <a:noFill/>
          <a:ln w="9525">
            <a:noFill/>
            <a:miter lim="800000"/>
            <a:headEnd/>
            <a:tailEnd/>
          </a:ln>
        </p:spPr>
      </p:pic>
      <p:pic>
        <p:nvPicPr>
          <p:cNvPr id="11" name="Picture 38" descr="MemberLogo">
            <a:hlinkClick r:id="rId8" tooltip="Codeplay Software Limited"/>
          </p:cNvPr>
          <p:cNvPicPr>
            <a:picLocks noChangeAspect="1" noChangeArrowheads="1"/>
          </p:cNvPicPr>
          <p:nvPr/>
        </p:nvPicPr>
        <p:blipFill>
          <a:blip r:embed="rId9" cstate="print">
            <a:clrChange>
              <a:clrFrom>
                <a:srgbClr val="FFFFFF"/>
              </a:clrFrom>
              <a:clrTo>
                <a:srgbClr val="FFFFFF">
                  <a:alpha val="0"/>
                </a:srgbClr>
              </a:clrTo>
            </a:clrChange>
          </a:blip>
          <a:srcRect/>
          <a:stretch>
            <a:fillRect/>
          </a:stretch>
        </p:blipFill>
        <p:spPr bwMode="auto">
          <a:xfrm>
            <a:off x="320675" y="4486180"/>
            <a:ext cx="1152525" cy="300037"/>
          </a:xfrm>
          <a:prstGeom prst="rect">
            <a:avLst/>
          </a:prstGeom>
          <a:noFill/>
          <a:ln w="9525">
            <a:noFill/>
            <a:miter lim="800000"/>
            <a:headEnd/>
            <a:tailEnd/>
          </a:ln>
        </p:spPr>
      </p:pic>
      <p:pic>
        <p:nvPicPr>
          <p:cNvPr id="12" name="Picture 39" descr="ibm"/>
          <p:cNvPicPr>
            <a:picLocks noChangeAspect="1" noChangeArrowheads="1"/>
          </p:cNvPicPr>
          <p:nvPr/>
        </p:nvPicPr>
        <p:blipFill>
          <a:blip r:embed="rId10" cstate="print"/>
          <a:srcRect/>
          <a:stretch>
            <a:fillRect/>
          </a:stretch>
        </p:blipFill>
        <p:spPr bwMode="auto">
          <a:xfrm>
            <a:off x="6654818" y="4459192"/>
            <a:ext cx="1019175" cy="357188"/>
          </a:xfrm>
          <a:prstGeom prst="rect">
            <a:avLst/>
          </a:prstGeom>
          <a:noFill/>
          <a:ln w="9525">
            <a:noFill/>
            <a:miter lim="800000"/>
            <a:headEnd/>
            <a:tailEnd/>
          </a:ln>
        </p:spPr>
      </p:pic>
      <p:pic>
        <p:nvPicPr>
          <p:cNvPr id="13" name="Picture 40" descr="MemberLogo">
            <a:hlinkClick r:id="rId11" tooltip="AMD"/>
          </p:cNvPr>
          <p:cNvPicPr>
            <a:picLocks noChangeAspect="1" noChangeArrowheads="1"/>
          </p:cNvPicPr>
          <p:nvPr/>
        </p:nvPicPr>
        <p:blipFill>
          <a:blip r:embed="rId12" cstate="print">
            <a:clrChange>
              <a:clrFrom>
                <a:srgbClr val="FFFFFF"/>
              </a:clrFrom>
              <a:clrTo>
                <a:srgbClr val="FFFFFF">
                  <a:alpha val="0"/>
                </a:srgbClr>
              </a:clrTo>
            </a:clrChange>
          </a:blip>
          <a:srcRect t="15384"/>
          <a:stretch>
            <a:fillRect/>
          </a:stretch>
        </p:blipFill>
        <p:spPr bwMode="auto">
          <a:xfrm>
            <a:off x="3895725" y="3867055"/>
            <a:ext cx="1524000" cy="349250"/>
          </a:xfrm>
          <a:prstGeom prst="rect">
            <a:avLst/>
          </a:prstGeom>
          <a:noFill/>
          <a:ln w="9525">
            <a:noFill/>
            <a:miter lim="800000"/>
            <a:headEnd/>
            <a:tailEnd/>
          </a:ln>
        </p:spPr>
      </p:pic>
      <p:pic>
        <p:nvPicPr>
          <p:cNvPr id="14" name="Picture 41" descr="Nokia_logo2"/>
          <p:cNvPicPr>
            <a:picLocks noChangeAspect="1" noChangeArrowheads="1"/>
          </p:cNvPicPr>
          <p:nvPr/>
        </p:nvPicPr>
        <p:blipFill>
          <a:blip r:embed="rId13" cstate="print">
            <a:clrChange>
              <a:clrFrom>
                <a:srgbClr val="FFFFFF"/>
              </a:clrFrom>
              <a:clrTo>
                <a:srgbClr val="FFFFFF">
                  <a:alpha val="0"/>
                </a:srgbClr>
              </a:clrTo>
            </a:clrChange>
          </a:blip>
          <a:srcRect t="38499" b="42250"/>
          <a:stretch>
            <a:fillRect/>
          </a:stretch>
        </p:blipFill>
        <p:spPr bwMode="auto">
          <a:xfrm>
            <a:off x="5294313" y="5137055"/>
            <a:ext cx="1250950" cy="201612"/>
          </a:xfrm>
          <a:prstGeom prst="rect">
            <a:avLst/>
          </a:prstGeom>
          <a:noFill/>
          <a:ln w="9525">
            <a:noFill/>
            <a:miter lim="800000"/>
            <a:headEnd/>
            <a:tailEnd/>
          </a:ln>
        </p:spPr>
      </p:pic>
      <p:pic>
        <p:nvPicPr>
          <p:cNvPr id="15" name="Picture 42" descr="motorola-logo"/>
          <p:cNvPicPr>
            <a:picLocks noChangeAspect="1" noChangeArrowheads="1"/>
          </p:cNvPicPr>
          <p:nvPr/>
        </p:nvPicPr>
        <p:blipFill>
          <a:blip r:embed="rId14" cstate="print">
            <a:clrChange>
              <a:clrFrom>
                <a:srgbClr val="FFFFFF"/>
              </a:clrFrom>
              <a:clrTo>
                <a:srgbClr val="FFFFFF">
                  <a:alpha val="0"/>
                </a:srgbClr>
              </a:clrTo>
            </a:clrChange>
          </a:blip>
          <a:srcRect l="3778" t="7632" r="5556" b="7632"/>
          <a:stretch>
            <a:fillRect/>
          </a:stretch>
        </p:blipFill>
        <p:spPr bwMode="auto">
          <a:xfrm>
            <a:off x="3449638" y="4998942"/>
            <a:ext cx="857250" cy="476250"/>
          </a:xfrm>
          <a:prstGeom prst="rect">
            <a:avLst/>
          </a:prstGeom>
          <a:noFill/>
          <a:ln w="9525">
            <a:noFill/>
            <a:miter lim="800000"/>
            <a:headEnd/>
            <a:tailEnd/>
          </a:ln>
        </p:spPr>
      </p:pic>
      <p:pic>
        <p:nvPicPr>
          <p:cNvPr id="16" name="Picture 43" descr="freescale"/>
          <p:cNvPicPr>
            <a:picLocks noChangeAspect="1" noChangeArrowheads="1"/>
          </p:cNvPicPr>
          <p:nvPr/>
        </p:nvPicPr>
        <p:blipFill>
          <a:blip r:embed="rId15" cstate="print">
            <a:clrChange>
              <a:clrFrom>
                <a:srgbClr val="FFFFFF"/>
              </a:clrFrom>
              <a:clrTo>
                <a:srgbClr val="FFFFFF">
                  <a:alpha val="0"/>
                </a:srgbClr>
              </a:clrTo>
            </a:clrChange>
          </a:blip>
          <a:srcRect/>
          <a:stretch>
            <a:fillRect/>
          </a:stretch>
        </p:blipFill>
        <p:spPr bwMode="auto">
          <a:xfrm>
            <a:off x="3392514" y="4419505"/>
            <a:ext cx="1393825" cy="433387"/>
          </a:xfrm>
          <a:prstGeom prst="rect">
            <a:avLst/>
          </a:prstGeom>
          <a:noFill/>
          <a:ln w="9525">
            <a:noFill/>
            <a:miter lim="800000"/>
            <a:headEnd/>
            <a:tailEnd/>
          </a:ln>
        </p:spPr>
      </p:pic>
      <p:pic>
        <p:nvPicPr>
          <p:cNvPr id="17" name="Picture 44" descr="[Kestrel perched]"/>
          <p:cNvPicPr>
            <a:picLocks noChangeAspect="1" noChangeArrowheads="1"/>
          </p:cNvPicPr>
          <p:nvPr/>
        </p:nvPicPr>
        <p:blipFill>
          <a:blip r:embed="rId16" cstate="print"/>
          <a:srcRect/>
          <a:stretch>
            <a:fillRect/>
          </a:stretch>
        </p:blipFill>
        <p:spPr bwMode="auto">
          <a:xfrm>
            <a:off x="1268419" y="4925920"/>
            <a:ext cx="511175" cy="625475"/>
          </a:xfrm>
          <a:prstGeom prst="rect">
            <a:avLst/>
          </a:prstGeom>
          <a:noFill/>
          <a:ln w="9525">
            <a:noFill/>
            <a:miter lim="800000"/>
            <a:headEnd/>
            <a:tailEnd/>
          </a:ln>
        </p:spPr>
      </p:pic>
      <p:pic>
        <p:nvPicPr>
          <p:cNvPr id="18" name="Picture 45" descr="QNX_ID_rgb"/>
          <p:cNvPicPr>
            <a:picLocks noChangeAspect="1" noChangeArrowheads="1"/>
          </p:cNvPicPr>
          <p:nvPr/>
        </p:nvPicPr>
        <p:blipFill>
          <a:blip r:embed="rId17" cstate="print"/>
          <a:srcRect/>
          <a:stretch>
            <a:fillRect/>
          </a:stretch>
        </p:blipFill>
        <p:spPr bwMode="auto">
          <a:xfrm>
            <a:off x="7889877" y="5068792"/>
            <a:ext cx="949325" cy="338138"/>
          </a:xfrm>
          <a:prstGeom prst="rect">
            <a:avLst/>
          </a:prstGeom>
          <a:noFill/>
          <a:ln w="9525">
            <a:noFill/>
            <a:miter lim="800000"/>
            <a:headEnd/>
            <a:tailEnd/>
          </a:ln>
        </p:spPr>
      </p:pic>
      <p:pic>
        <p:nvPicPr>
          <p:cNvPr id="19" name="Picture 46" descr="rapidmind-print-logo"/>
          <p:cNvPicPr>
            <a:picLocks noChangeAspect="1" noChangeArrowheads="1"/>
          </p:cNvPicPr>
          <p:nvPr/>
        </p:nvPicPr>
        <p:blipFill>
          <a:blip r:embed="rId18" cstate="print"/>
          <a:srcRect/>
          <a:stretch>
            <a:fillRect/>
          </a:stretch>
        </p:blipFill>
        <p:spPr bwMode="auto">
          <a:xfrm>
            <a:off x="320675" y="5656167"/>
            <a:ext cx="1714500" cy="285750"/>
          </a:xfrm>
          <a:prstGeom prst="rect">
            <a:avLst/>
          </a:prstGeom>
          <a:noFill/>
          <a:ln w="9525">
            <a:noFill/>
            <a:miter lim="800000"/>
            <a:headEnd/>
            <a:tailEnd/>
          </a:ln>
        </p:spPr>
      </p:pic>
      <p:pic>
        <p:nvPicPr>
          <p:cNvPr id="20" name="Picture 47" descr="samsung_logo"/>
          <p:cNvPicPr>
            <a:picLocks noChangeAspect="1" noChangeArrowheads="1"/>
          </p:cNvPicPr>
          <p:nvPr/>
        </p:nvPicPr>
        <p:blipFill>
          <a:blip r:embed="rId19" cstate="print">
            <a:clrChange>
              <a:clrFrom>
                <a:srgbClr val="FFFFFF"/>
              </a:clrFrom>
              <a:clrTo>
                <a:srgbClr val="FFFFFF">
                  <a:alpha val="0"/>
                </a:srgbClr>
              </a:clrTo>
            </a:clrChange>
          </a:blip>
          <a:srcRect l="6451" t="22414" r="4839" b="25172"/>
          <a:stretch>
            <a:fillRect/>
          </a:stretch>
        </p:blipFill>
        <p:spPr bwMode="auto">
          <a:xfrm>
            <a:off x="2324126" y="5713317"/>
            <a:ext cx="1319213" cy="381000"/>
          </a:xfrm>
          <a:prstGeom prst="rect">
            <a:avLst/>
          </a:prstGeom>
          <a:noFill/>
          <a:ln w="9525">
            <a:noFill/>
            <a:miter lim="800000"/>
            <a:headEnd/>
            <a:tailEnd/>
          </a:ln>
        </p:spPr>
      </p:pic>
      <p:pic>
        <p:nvPicPr>
          <p:cNvPr id="21" name="Picture 48" descr="Umeå University's Logotype">
            <a:hlinkClick r:id="rId20"/>
          </p:cNvPr>
          <p:cNvPicPr>
            <a:picLocks noChangeAspect="1" noChangeArrowheads="1"/>
          </p:cNvPicPr>
          <p:nvPr/>
        </p:nvPicPr>
        <p:blipFill>
          <a:blip r:embed="rId21" cstate="print"/>
          <a:srcRect/>
          <a:stretch>
            <a:fillRect/>
          </a:stretch>
        </p:blipFill>
        <p:spPr bwMode="auto">
          <a:xfrm>
            <a:off x="7954983" y="5597430"/>
            <a:ext cx="884237" cy="611187"/>
          </a:xfrm>
          <a:prstGeom prst="rect">
            <a:avLst/>
          </a:prstGeom>
          <a:noFill/>
          <a:ln w="9525">
            <a:noFill/>
            <a:miter lim="800000"/>
            <a:headEnd/>
            <a:tailEnd/>
          </a:ln>
        </p:spPr>
      </p:pic>
      <p:pic>
        <p:nvPicPr>
          <p:cNvPr id="22" name="Picture 49" descr="3DLabs_Logo_Large"/>
          <p:cNvPicPr>
            <a:picLocks noChangeAspect="1" noChangeArrowheads="1"/>
          </p:cNvPicPr>
          <p:nvPr/>
        </p:nvPicPr>
        <p:blipFill>
          <a:blip r:embed="rId22" cstate="print"/>
          <a:srcRect/>
          <a:stretch>
            <a:fillRect/>
          </a:stretch>
        </p:blipFill>
        <p:spPr bwMode="auto">
          <a:xfrm>
            <a:off x="320675" y="3890867"/>
            <a:ext cx="990600" cy="303213"/>
          </a:xfrm>
          <a:prstGeom prst="rect">
            <a:avLst/>
          </a:prstGeom>
          <a:noFill/>
          <a:ln w="9525">
            <a:noFill/>
            <a:miter lim="800000"/>
            <a:headEnd/>
            <a:tailEnd/>
          </a:ln>
        </p:spPr>
      </p:pic>
      <p:pic>
        <p:nvPicPr>
          <p:cNvPr id="23" name="Picture 50"/>
          <p:cNvPicPr>
            <a:picLocks noChangeAspect="1"/>
          </p:cNvPicPr>
          <p:nvPr/>
        </p:nvPicPr>
        <p:blipFill>
          <a:blip r:embed="rId23" cstate="print">
            <a:clrChange>
              <a:clrFrom>
                <a:srgbClr val="FDFDFD"/>
              </a:clrFrom>
              <a:clrTo>
                <a:srgbClr val="FDFDFD">
                  <a:alpha val="0"/>
                </a:srgbClr>
              </a:clrTo>
            </a:clrChange>
          </a:blip>
          <a:srcRect l="12030"/>
          <a:stretch>
            <a:fillRect/>
          </a:stretch>
        </p:blipFill>
        <p:spPr bwMode="auto">
          <a:xfrm>
            <a:off x="8358188" y="3852770"/>
            <a:ext cx="481012" cy="377825"/>
          </a:xfrm>
          <a:prstGeom prst="rect">
            <a:avLst/>
          </a:prstGeom>
          <a:noFill/>
          <a:ln w="3175" algn="ctr">
            <a:noFill/>
            <a:miter lim="800000"/>
            <a:headEnd/>
            <a:tailEnd/>
          </a:ln>
        </p:spPr>
      </p:pic>
      <p:pic>
        <p:nvPicPr>
          <p:cNvPr id="24" name="Picture 52"/>
          <p:cNvPicPr>
            <a:picLocks noChangeAspect="1" noChangeArrowheads="1"/>
          </p:cNvPicPr>
          <p:nvPr/>
        </p:nvPicPr>
        <p:blipFill>
          <a:blip r:embed="rId24" cstate="print">
            <a:clrChange>
              <a:clrFrom>
                <a:srgbClr val="FFFFFF"/>
              </a:clrFrom>
              <a:clrTo>
                <a:srgbClr val="FFFFFF">
                  <a:alpha val="0"/>
                </a:srgbClr>
              </a:clrTo>
            </a:clrChange>
          </a:blip>
          <a:srcRect/>
          <a:stretch>
            <a:fillRect/>
          </a:stretch>
        </p:blipFill>
        <p:spPr bwMode="auto">
          <a:xfrm>
            <a:off x="4457700" y="4949730"/>
            <a:ext cx="687388" cy="576262"/>
          </a:xfrm>
          <a:prstGeom prst="rect">
            <a:avLst/>
          </a:prstGeom>
          <a:noFill/>
          <a:ln w="3175" algn="ctr">
            <a:noFill/>
            <a:miter lim="800000"/>
            <a:headEnd/>
            <a:tailEnd/>
          </a:ln>
        </p:spPr>
      </p:pic>
      <p:pic>
        <p:nvPicPr>
          <p:cNvPr id="25" name="Picture 53" descr="Activision Blizzard"/>
          <p:cNvPicPr>
            <a:picLocks noChangeAspect="1" noChangeArrowheads="1"/>
          </p:cNvPicPr>
          <p:nvPr/>
        </p:nvPicPr>
        <p:blipFill>
          <a:blip r:embed="rId25" cstate="print"/>
          <a:srcRect/>
          <a:stretch>
            <a:fillRect/>
          </a:stretch>
        </p:blipFill>
        <p:spPr bwMode="auto">
          <a:xfrm>
            <a:off x="1719263" y="3811492"/>
            <a:ext cx="1768475" cy="461963"/>
          </a:xfrm>
          <a:prstGeom prst="rect">
            <a:avLst/>
          </a:prstGeom>
          <a:noFill/>
          <a:ln w="9525">
            <a:noFill/>
            <a:miter lim="800000"/>
            <a:headEnd/>
            <a:tailEnd/>
          </a:ln>
        </p:spPr>
      </p:pic>
      <p:pic>
        <p:nvPicPr>
          <p:cNvPr id="26" name="Picture 54" descr="broadcom_067877"/>
          <p:cNvPicPr>
            <a:picLocks noChangeAspect="1" noChangeArrowheads="1"/>
          </p:cNvPicPr>
          <p:nvPr/>
        </p:nvPicPr>
        <p:blipFill>
          <a:blip r:embed="rId26" cstate="print">
            <a:clrChange>
              <a:clrFrom>
                <a:srgbClr val="FFFFFF"/>
              </a:clrFrom>
              <a:clrTo>
                <a:srgbClr val="FFFFFF">
                  <a:alpha val="0"/>
                </a:srgbClr>
              </a:clrTo>
            </a:clrChange>
          </a:blip>
          <a:srcRect t="20261" b="26208"/>
          <a:stretch>
            <a:fillRect/>
          </a:stretch>
        </p:blipFill>
        <p:spPr bwMode="auto">
          <a:xfrm>
            <a:off x="7091363" y="3851180"/>
            <a:ext cx="857250" cy="382587"/>
          </a:xfrm>
          <a:prstGeom prst="rect">
            <a:avLst/>
          </a:prstGeom>
          <a:noFill/>
          <a:ln w="9525">
            <a:noFill/>
            <a:miter lim="800000"/>
            <a:headEnd/>
            <a:tailEnd/>
          </a:ln>
        </p:spPr>
      </p:pic>
      <p:pic>
        <p:nvPicPr>
          <p:cNvPr id="27" name="Picture 55" descr="hi_mark"/>
          <p:cNvPicPr>
            <a:picLocks noChangeAspect="1" noChangeArrowheads="1"/>
          </p:cNvPicPr>
          <p:nvPr/>
        </p:nvPicPr>
        <p:blipFill>
          <a:blip r:embed="rId27" cstate="print">
            <a:clrChange>
              <a:clrFrom>
                <a:srgbClr val="FFFFFF"/>
              </a:clrFrom>
              <a:clrTo>
                <a:srgbClr val="FFFFFF">
                  <a:alpha val="0"/>
                </a:srgbClr>
              </a:clrTo>
            </a:clrChange>
          </a:blip>
          <a:srcRect/>
          <a:stretch>
            <a:fillRect/>
          </a:stretch>
        </p:blipFill>
        <p:spPr bwMode="auto">
          <a:xfrm>
            <a:off x="5694372" y="4473480"/>
            <a:ext cx="750887" cy="327025"/>
          </a:xfrm>
          <a:prstGeom prst="rect">
            <a:avLst/>
          </a:prstGeom>
          <a:noFill/>
          <a:ln w="9525">
            <a:noFill/>
            <a:miter lim="800000"/>
            <a:headEnd/>
            <a:tailEnd/>
          </a:ln>
        </p:spPr>
      </p:pic>
      <p:pic>
        <p:nvPicPr>
          <p:cNvPr id="28" name="Picture 56" descr="Takumi Corporation">
            <a:hlinkClick r:id="rId28"/>
          </p:cNvPr>
          <p:cNvPicPr>
            <a:picLocks noChangeAspect="1" noChangeArrowheads="1"/>
          </p:cNvPicPr>
          <p:nvPr/>
        </p:nvPicPr>
        <p:blipFill>
          <a:blip r:embed="rId29" cstate="print">
            <a:clrChange>
              <a:clrFrom>
                <a:srgbClr val="FFFFFF"/>
              </a:clrFrom>
              <a:clrTo>
                <a:srgbClr val="FFFFFF">
                  <a:alpha val="0"/>
                </a:srgbClr>
              </a:clrTo>
            </a:clrChange>
          </a:blip>
          <a:srcRect/>
          <a:stretch>
            <a:fillRect/>
          </a:stretch>
        </p:blipFill>
        <p:spPr bwMode="auto">
          <a:xfrm>
            <a:off x="5072063" y="5792695"/>
            <a:ext cx="1071562" cy="219075"/>
          </a:xfrm>
          <a:prstGeom prst="rect">
            <a:avLst/>
          </a:prstGeom>
          <a:noFill/>
          <a:ln w="9525">
            <a:noFill/>
            <a:miter lim="800000"/>
            <a:headEnd/>
            <a:tailEnd/>
          </a:ln>
        </p:spPr>
      </p:pic>
      <p:pic>
        <p:nvPicPr>
          <p:cNvPr id="29" name="Picture 57" descr="Intel Nov08"/>
          <p:cNvPicPr>
            <a:picLocks noChangeAspect="1" noChangeArrowheads="1"/>
          </p:cNvPicPr>
          <p:nvPr/>
        </p:nvPicPr>
        <p:blipFill>
          <a:blip r:embed="rId30" cstate="print"/>
          <a:srcRect/>
          <a:stretch>
            <a:fillRect/>
          </a:stretch>
        </p:blipFill>
        <p:spPr bwMode="auto">
          <a:xfrm>
            <a:off x="7883547" y="4378230"/>
            <a:ext cx="938213" cy="517525"/>
          </a:xfrm>
          <a:prstGeom prst="rect">
            <a:avLst/>
          </a:prstGeom>
          <a:noFill/>
          <a:ln w="9525">
            <a:noFill/>
            <a:miter lim="800000"/>
            <a:headEnd/>
            <a:tailEnd/>
          </a:ln>
        </p:spPr>
      </p:pic>
      <p:pic>
        <p:nvPicPr>
          <p:cNvPr id="30" name="Picture 105" descr="Ge"/>
          <p:cNvPicPr>
            <a:picLocks noChangeAspect="1" noChangeArrowheads="1"/>
          </p:cNvPicPr>
          <p:nvPr/>
        </p:nvPicPr>
        <p:blipFill>
          <a:blip r:embed="rId31" cstate="print"/>
          <a:srcRect t="-7143" r="72968" b="-7143"/>
          <a:stretch>
            <a:fillRect/>
          </a:stretch>
        </p:blipFill>
        <p:spPr bwMode="auto">
          <a:xfrm>
            <a:off x="4995863" y="4406805"/>
            <a:ext cx="488950" cy="461962"/>
          </a:xfrm>
          <a:prstGeom prst="rect">
            <a:avLst/>
          </a:prstGeom>
          <a:noFill/>
          <a:ln w="9525">
            <a:noFill/>
            <a:miter lim="800000"/>
            <a:headEnd/>
            <a:tailEnd/>
          </a:ln>
        </p:spPr>
      </p:pic>
      <p:pic>
        <p:nvPicPr>
          <p:cNvPr id="31" name="Picture 32" descr="lanl_logo"/>
          <p:cNvPicPr>
            <a:picLocks noChangeAspect="1" noChangeArrowheads="1"/>
          </p:cNvPicPr>
          <p:nvPr/>
        </p:nvPicPr>
        <p:blipFill>
          <a:blip r:embed="rId32" cstate="print">
            <a:clrChange>
              <a:clrFrom>
                <a:srgbClr val="FCFEFB"/>
              </a:clrFrom>
              <a:clrTo>
                <a:srgbClr val="FCFEFB">
                  <a:alpha val="0"/>
                </a:srgbClr>
              </a:clrTo>
            </a:clrChange>
          </a:blip>
          <a:srcRect l="827" t="14706" r="8392" b="14706"/>
          <a:stretch>
            <a:fillRect/>
          </a:stretch>
        </p:blipFill>
        <p:spPr bwMode="auto">
          <a:xfrm>
            <a:off x="1928813" y="5022755"/>
            <a:ext cx="1371600" cy="428625"/>
          </a:xfrm>
          <a:prstGeom prst="rect">
            <a:avLst/>
          </a:prstGeom>
          <a:noFill/>
          <a:ln w="9525">
            <a:noFill/>
            <a:miter lim="800000"/>
            <a:headEnd/>
            <a:tailEnd/>
          </a:ln>
        </p:spPr>
      </p:pic>
      <p:pic>
        <p:nvPicPr>
          <p:cNvPr id="32" name="Picture 5" descr="Khronos-1500-Transparent-Aug08"/>
          <p:cNvPicPr>
            <a:picLocks noChangeAspect="1" noChangeArrowheads="1"/>
          </p:cNvPicPr>
          <p:nvPr/>
        </p:nvPicPr>
        <p:blipFill>
          <a:blip r:embed="rId33" cstate="print"/>
          <a:srcRect/>
          <a:stretch>
            <a:fillRect/>
          </a:stretch>
        </p:blipFill>
        <p:spPr bwMode="auto">
          <a:xfrm>
            <a:off x="3347864" y="6315918"/>
            <a:ext cx="2020887" cy="425450"/>
          </a:xfrm>
          <a:prstGeom prst="rect">
            <a:avLst/>
          </a:prstGeom>
          <a:noFill/>
          <a:ln w="9525">
            <a:noFill/>
            <a:miter lim="800000"/>
            <a:headEnd/>
            <a:tailEnd/>
          </a:ln>
        </p:spPr>
      </p:pic>
      <p:sp>
        <p:nvSpPr>
          <p:cNvPr id="33" name="Content Placeholder 7"/>
          <p:cNvSpPr txBox="1">
            <a:spLocks/>
          </p:cNvSpPr>
          <p:nvPr/>
        </p:nvSpPr>
        <p:spPr>
          <a:xfrm>
            <a:off x="5471156" y="6624736"/>
            <a:ext cx="3672844" cy="332656"/>
          </a:xfrm>
          <a:prstGeom prst="rect">
            <a:avLst/>
          </a:prstGeom>
        </p:spPr>
        <p:txBody>
          <a:bodyPr vert="horz" lIns="91440" tIns="45720" rIns="91440" bIns="45720" rtlCol="0">
            <a:normAutofit fontScale="925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Font typeface="Arial" pitchFamily="34" charset="0"/>
              <a:buNone/>
            </a:pPr>
            <a:r>
              <a:rPr lang="en-GB" sz="1200" dirty="0"/>
              <a:t>Third party names are the property of their owners.</a:t>
            </a:r>
          </a:p>
        </p:txBody>
      </p:sp>
      <p:sp>
        <p:nvSpPr>
          <p:cNvPr id="2" name="Slide Number Placeholder 1">
            <a:extLst>
              <a:ext uri="{FF2B5EF4-FFF2-40B4-BE49-F238E27FC236}">
                <a16:creationId xmlns:a16="http://schemas.microsoft.com/office/drawing/2014/main" id="{EFDCBD2B-6968-344A-B09B-4FCB7FA66EA1}"/>
              </a:ext>
            </a:extLst>
          </p:cNvPr>
          <p:cNvSpPr>
            <a:spLocks noGrp="1"/>
          </p:cNvSpPr>
          <p:nvPr>
            <p:ph type="sldNum" sz="quarter" idx="12"/>
          </p:nvPr>
        </p:nvSpPr>
        <p:spPr/>
        <p:txBody>
          <a:bodyPr/>
          <a:lstStyle/>
          <a:p>
            <a:fld id="{10338BC4-165C-45BE-83FF-C9C7D8E962C5}" type="slidenum">
              <a:rPr lang="en-GB" smtClean="0"/>
              <a:pPr/>
              <a:t>28</a:t>
            </a:fld>
            <a:endParaRPr lang="en-GB"/>
          </a:p>
        </p:txBody>
      </p:sp>
    </p:spTree>
    <p:extLst>
      <p:ext uri="{BB962C8B-B14F-4D97-AF65-F5344CB8AC3E}">
        <p14:creationId xmlns:p14="http://schemas.microsoft.com/office/powerpoint/2010/main" val="16948647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384"/>
            <a:ext cx="9144000" cy="1143000"/>
          </a:xfrm>
        </p:spPr>
        <p:txBody>
          <a:bodyPr>
            <a:normAutofit fontScale="90000"/>
          </a:bodyPr>
          <a:lstStyle/>
          <a:p>
            <a:r>
              <a:rPr lang="en-US" dirty="0"/>
              <a:t>OpenCL 2.2 Released November 2017</a:t>
            </a:r>
          </a:p>
        </p:txBody>
      </p:sp>
      <p:sp>
        <p:nvSpPr>
          <p:cNvPr id="3" name="Content Placeholder 2"/>
          <p:cNvSpPr>
            <a:spLocks noGrp="1"/>
          </p:cNvSpPr>
          <p:nvPr>
            <p:ph idx="1"/>
          </p:nvPr>
        </p:nvSpPr>
        <p:spPr>
          <a:xfrm>
            <a:off x="457200" y="1052737"/>
            <a:ext cx="8229600" cy="2016223"/>
          </a:xfrm>
        </p:spPr>
        <p:txBody>
          <a:bodyPr>
            <a:normAutofit fontScale="70000" lnSpcReduction="20000"/>
          </a:bodyPr>
          <a:lstStyle/>
          <a:p>
            <a:r>
              <a:rPr lang="en-GB" dirty="0"/>
              <a:t>First launched Jun’08</a:t>
            </a:r>
          </a:p>
          <a:p>
            <a:r>
              <a:rPr lang="en-GB" dirty="0"/>
              <a:t>6 months from “</a:t>
            </a:r>
            <a:r>
              <a:rPr lang="en-GB" dirty="0" err="1"/>
              <a:t>strawman</a:t>
            </a:r>
            <a:r>
              <a:rPr lang="en-GB" dirty="0"/>
              <a:t>” to OpenCL 1.0</a:t>
            </a:r>
          </a:p>
          <a:p>
            <a:r>
              <a:rPr lang="en-GB" dirty="0"/>
              <a:t>Rapid innovation to match pace of hardware innovation</a:t>
            </a:r>
          </a:p>
          <a:p>
            <a:pPr lvl="1"/>
            <a:r>
              <a:rPr lang="en-GB" dirty="0"/>
              <a:t>Committed to backwards compatibility to protect software investments</a:t>
            </a:r>
          </a:p>
        </p:txBody>
      </p:sp>
      <p:grpSp>
        <p:nvGrpSpPr>
          <p:cNvPr id="35" name="Group 34">
            <a:extLst>
              <a:ext uri="{FF2B5EF4-FFF2-40B4-BE49-F238E27FC236}">
                <a16:creationId xmlns:a16="http://schemas.microsoft.com/office/drawing/2014/main" id="{A21A1A9F-0739-AC4C-A35E-7AB428AADA30}"/>
              </a:ext>
            </a:extLst>
          </p:cNvPr>
          <p:cNvGrpSpPr/>
          <p:nvPr/>
        </p:nvGrpSpPr>
        <p:grpSpPr>
          <a:xfrm>
            <a:off x="1243789" y="3222598"/>
            <a:ext cx="697542" cy="1061942"/>
            <a:chOff x="1099029" y="2876162"/>
            <a:chExt cx="697542" cy="1061942"/>
          </a:xfrm>
        </p:grpSpPr>
        <p:pic>
          <p:nvPicPr>
            <p:cNvPr id="36" name="Picture 13" descr="OpenCL_Logo_RGB.jpg">
              <a:extLst>
                <a:ext uri="{FF2B5EF4-FFF2-40B4-BE49-F238E27FC236}">
                  <a16:creationId xmlns:a16="http://schemas.microsoft.com/office/drawing/2014/main" id="{5B79F895-4707-F04A-97FE-34FE3B74CF0B}"/>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99029" y="2876162"/>
              <a:ext cx="666329" cy="707579"/>
            </a:xfrm>
            <a:prstGeom prst="rect">
              <a:avLst/>
            </a:prstGeom>
            <a:noFill/>
            <a:ln w="9525">
              <a:noFill/>
              <a:miter lim="800000"/>
              <a:headEnd/>
              <a:tailEnd/>
            </a:ln>
          </p:spPr>
        </p:pic>
        <p:sp>
          <p:nvSpPr>
            <p:cNvPr id="37" name="Text Box 22">
              <a:extLst>
                <a:ext uri="{FF2B5EF4-FFF2-40B4-BE49-F238E27FC236}">
                  <a16:creationId xmlns:a16="http://schemas.microsoft.com/office/drawing/2014/main" id="{FC78ECCA-192B-2D46-A548-FDDF8D5B67C8}"/>
                </a:ext>
              </a:extLst>
            </p:cNvPr>
            <p:cNvSpPr txBox="1">
              <a:spLocks noChangeArrowheads="1"/>
            </p:cNvSpPr>
            <p:nvPr/>
          </p:nvSpPr>
          <p:spPr bwMode="auto">
            <a:xfrm>
              <a:off x="1099029" y="3586828"/>
              <a:ext cx="697542" cy="351276"/>
            </a:xfrm>
            <a:prstGeom prst="rect">
              <a:avLst/>
            </a:prstGeom>
            <a:noFill/>
            <a:ln w="3175" algn="ctr">
              <a:noFill/>
              <a:miter lim="800000"/>
              <a:headEnd/>
              <a:tailEnd/>
            </a:ln>
          </p:spPr>
          <p:txBody>
            <a:bodyPr wrap="none" lIns="91398" tIns="45701" rIns="91398" bIns="45701">
              <a:spAutoFit/>
            </a:bodyPr>
            <a:lstStyle/>
            <a:p>
              <a:pPr>
                <a:defRPr/>
              </a:pPr>
              <a:r>
                <a:rPr lang="en-US" b="1" dirty="0">
                  <a:solidFill>
                    <a:srgbClr val="C00000"/>
                  </a:solidFill>
                  <a:latin typeface="Trebuchet MS" pitchFamily="34" charset="0"/>
                  <a:ea typeface="Tahoma" pitchFamily="34" charset="0"/>
                  <a:cs typeface="Tahoma" pitchFamily="34" charset="0"/>
                </a:rPr>
                <a:t>2011</a:t>
              </a:r>
            </a:p>
          </p:txBody>
        </p:sp>
      </p:grpSp>
      <p:sp>
        <p:nvSpPr>
          <p:cNvPr id="38" name="Text Box 9">
            <a:extLst>
              <a:ext uri="{FF2B5EF4-FFF2-40B4-BE49-F238E27FC236}">
                <a16:creationId xmlns:a16="http://schemas.microsoft.com/office/drawing/2014/main" id="{19C4A10B-9292-9A4A-8939-5C5956E127A7}"/>
              </a:ext>
            </a:extLst>
          </p:cNvPr>
          <p:cNvSpPr txBox="1">
            <a:spLocks noChangeArrowheads="1"/>
          </p:cNvSpPr>
          <p:nvPr/>
        </p:nvSpPr>
        <p:spPr bwMode="auto">
          <a:xfrm>
            <a:off x="906760" y="4272531"/>
            <a:ext cx="1295400" cy="1421889"/>
          </a:xfrm>
          <a:prstGeom prst="rect">
            <a:avLst/>
          </a:prstGeom>
          <a:noFill/>
          <a:ln w="3175" algn="ctr">
            <a:noFill/>
            <a:miter lim="800000"/>
            <a:headEnd/>
            <a:tailEnd/>
          </a:ln>
        </p:spPr>
        <p:txBody>
          <a:bodyPr wrap="square" lIns="91398" tIns="45701" rIns="91398" bIns="45701">
            <a:spAutoFit/>
          </a:bodyPr>
          <a:lstStyle>
            <a:defPPr>
              <a:defRPr lang="en-US"/>
            </a:defPPr>
            <a:lvl1pPr algn="ctr">
              <a:lnSpc>
                <a:spcPct val="80000"/>
              </a:lnSpc>
              <a:defRPr sz="1200" b="1">
                <a:solidFill>
                  <a:schemeClr val="tx1"/>
                </a:solidFill>
                <a:latin typeface="Tahoma" pitchFamily="34" charset="0"/>
                <a:ea typeface="Tahoma" pitchFamily="34" charset="0"/>
                <a:cs typeface="Tahoma" pitchFamily="34" charset="0"/>
              </a:defRPr>
            </a:lvl1pPr>
          </a:lstStyle>
          <a:p>
            <a:pPr>
              <a:lnSpc>
                <a:spcPct val="90000"/>
              </a:lnSpc>
            </a:pPr>
            <a:r>
              <a:rPr lang="en-US" dirty="0">
                <a:latin typeface="Trebuchet MS" pitchFamily="34" charset="0"/>
              </a:rPr>
              <a:t>OpenCL 1.2</a:t>
            </a:r>
          </a:p>
          <a:p>
            <a:pPr>
              <a:lnSpc>
                <a:spcPct val="90000"/>
              </a:lnSpc>
            </a:pPr>
            <a:endParaRPr lang="en-US" dirty="0">
              <a:latin typeface="Trebuchet MS" pitchFamily="34" charset="0"/>
            </a:endParaRPr>
          </a:p>
          <a:p>
            <a:pPr>
              <a:lnSpc>
                <a:spcPct val="90000"/>
              </a:lnSpc>
            </a:pPr>
            <a:r>
              <a:rPr lang="en-US" dirty="0">
                <a:latin typeface="Trebuchet MS" pitchFamily="34" charset="0"/>
              </a:rPr>
              <a:t>Becomes industry baseline for heterogeneous</a:t>
            </a:r>
          </a:p>
          <a:p>
            <a:pPr>
              <a:lnSpc>
                <a:spcPct val="90000"/>
              </a:lnSpc>
            </a:pPr>
            <a:r>
              <a:rPr lang="en-US" dirty="0">
                <a:latin typeface="Trebuchet MS" pitchFamily="34" charset="0"/>
              </a:rPr>
              <a:t>parallel computing</a:t>
            </a:r>
          </a:p>
        </p:txBody>
      </p:sp>
      <p:sp>
        <p:nvSpPr>
          <p:cNvPr id="39" name="Text Box 9">
            <a:extLst>
              <a:ext uri="{FF2B5EF4-FFF2-40B4-BE49-F238E27FC236}">
                <a16:creationId xmlns:a16="http://schemas.microsoft.com/office/drawing/2014/main" id="{66516677-FA00-EE41-B1E5-A36CA01A5FD0}"/>
              </a:ext>
            </a:extLst>
          </p:cNvPr>
          <p:cNvSpPr txBox="1">
            <a:spLocks noChangeArrowheads="1"/>
          </p:cNvSpPr>
          <p:nvPr/>
        </p:nvSpPr>
        <p:spPr bwMode="auto">
          <a:xfrm>
            <a:off x="4299253" y="4293096"/>
            <a:ext cx="1524000" cy="1214140"/>
          </a:xfrm>
          <a:prstGeom prst="rect">
            <a:avLst/>
          </a:prstGeom>
          <a:noFill/>
          <a:ln w="3175" algn="ctr">
            <a:noFill/>
            <a:miter lim="800000"/>
            <a:headEnd/>
            <a:tailEnd/>
          </a:ln>
        </p:spPr>
        <p:txBody>
          <a:bodyPr wrap="square" lIns="91398" tIns="45701" rIns="91398" bIns="45701">
            <a:spAutoFit/>
          </a:bodyPr>
          <a:lstStyle>
            <a:defPPr>
              <a:defRPr lang="en-US"/>
            </a:defPPr>
            <a:lvl1pPr algn="ctr">
              <a:lnSpc>
                <a:spcPct val="80000"/>
              </a:lnSpc>
              <a:defRPr sz="1200" b="1">
                <a:solidFill>
                  <a:schemeClr val="tx1"/>
                </a:solidFill>
                <a:latin typeface="Tahoma" pitchFamily="34" charset="0"/>
                <a:ea typeface="Tahoma" pitchFamily="34" charset="0"/>
                <a:cs typeface="Tahoma" pitchFamily="34" charset="0"/>
              </a:defRPr>
            </a:lvl1pPr>
          </a:lstStyle>
          <a:p>
            <a:pPr>
              <a:lnSpc>
                <a:spcPct val="90000"/>
              </a:lnSpc>
            </a:pPr>
            <a:r>
              <a:rPr lang="en-US" dirty="0">
                <a:latin typeface="Trebuchet MS" pitchFamily="34" charset="0"/>
              </a:rPr>
              <a:t>OpenCL 2.1</a:t>
            </a:r>
          </a:p>
          <a:p>
            <a:pPr>
              <a:lnSpc>
                <a:spcPct val="90000"/>
              </a:lnSpc>
            </a:pPr>
            <a:r>
              <a:rPr lang="en-US" dirty="0">
                <a:latin typeface="Trebuchet MS" pitchFamily="34" charset="0"/>
              </a:rPr>
              <a:t>SPIR-V 1.0</a:t>
            </a:r>
          </a:p>
          <a:p>
            <a:pPr>
              <a:lnSpc>
                <a:spcPct val="90000"/>
              </a:lnSpc>
            </a:pPr>
            <a:r>
              <a:rPr lang="en-US" dirty="0">
                <a:latin typeface="Trebuchet MS" pitchFamily="34" charset="0"/>
              </a:rPr>
              <a:t> </a:t>
            </a:r>
            <a:br>
              <a:rPr lang="en-US" dirty="0">
                <a:latin typeface="Trebuchet MS" pitchFamily="34" charset="0"/>
              </a:rPr>
            </a:br>
            <a:r>
              <a:rPr lang="en-US" dirty="0">
                <a:latin typeface="Trebuchet MS" pitchFamily="34" charset="0"/>
              </a:rPr>
              <a:t>SPIR-V 1.1 in Core</a:t>
            </a:r>
          </a:p>
          <a:p>
            <a:pPr>
              <a:lnSpc>
                <a:spcPct val="90000"/>
              </a:lnSpc>
            </a:pPr>
            <a:r>
              <a:rPr lang="en-US" sz="1050" b="0" dirty="0">
                <a:latin typeface="Trebuchet MS" pitchFamily="34" charset="0"/>
              </a:rPr>
              <a:t>Kernel Language Flexibility</a:t>
            </a:r>
          </a:p>
          <a:p>
            <a:pPr>
              <a:lnSpc>
                <a:spcPct val="90000"/>
              </a:lnSpc>
            </a:pPr>
            <a:endParaRPr lang="en-US" dirty="0">
              <a:latin typeface="Trebuchet MS" pitchFamily="34" charset="0"/>
            </a:endParaRPr>
          </a:p>
        </p:txBody>
      </p:sp>
      <p:sp>
        <p:nvSpPr>
          <p:cNvPr id="40" name="Text Box 9">
            <a:extLst>
              <a:ext uri="{FF2B5EF4-FFF2-40B4-BE49-F238E27FC236}">
                <a16:creationId xmlns:a16="http://schemas.microsoft.com/office/drawing/2014/main" id="{BE24F671-8D70-F64E-87BB-EAA64DD45B6C}"/>
              </a:ext>
            </a:extLst>
          </p:cNvPr>
          <p:cNvSpPr txBox="1">
            <a:spLocks noChangeArrowheads="1"/>
          </p:cNvSpPr>
          <p:nvPr/>
        </p:nvSpPr>
        <p:spPr bwMode="auto">
          <a:xfrm>
            <a:off x="6012160" y="4293096"/>
            <a:ext cx="2209800" cy="2242114"/>
          </a:xfrm>
          <a:prstGeom prst="rect">
            <a:avLst/>
          </a:prstGeom>
          <a:noFill/>
          <a:ln w="3175" algn="ctr">
            <a:noFill/>
            <a:miter lim="800000"/>
            <a:headEnd/>
            <a:tailEnd/>
          </a:ln>
        </p:spPr>
        <p:txBody>
          <a:bodyPr wrap="square" lIns="91398" tIns="45701" rIns="91398" bIns="45701">
            <a:spAutoFit/>
          </a:bodyPr>
          <a:lstStyle>
            <a:defPPr>
              <a:defRPr lang="en-US"/>
            </a:defPPr>
            <a:lvl1pPr algn="ctr">
              <a:lnSpc>
                <a:spcPct val="80000"/>
              </a:lnSpc>
              <a:defRPr sz="1200" b="1">
                <a:solidFill>
                  <a:schemeClr val="tx1"/>
                </a:solidFill>
                <a:latin typeface="Tahoma" pitchFamily="34" charset="0"/>
                <a:ea typeface="Tahoma" pitchFamily="34" charset="0"/>
                <a:cs typeface="Tahoma" pitchFamily="34" charset="0"/>
              </a:defRPr>
            </a:lvl1pPr>
          </a:lstStyle>
          <a:p>
            <a:pPr>
              <a:lnSpc>
                <a:spcPct val="90000"/>
              </a:lnSpc>
            </a:pPr>
            <a:r>
              <a:rPr lang="en-US" dirty="0">
                <a:latin typeface="Trebuchet MS" pitchFamily="34" charset="0"/>
              </a:rPr>
              <a:t>OpenCL 2.2</a:t>
            </a:r>
          </a:p>
          <a:p>
            <a:pPr>
              <a:lnSpc>
                <a:spcPct val="90000"/>
              </a:lnSpc>
            </a:pPr>
            <a:r>
              <a:rPr lang="en-US" dirty="0">
                <a:latin typeface="Trebuchet MS" pitchFamily="34" charset="0"/>
              </a:rPr>
              <a:t>SPIR-V 1.2 </a:t>
            </a:r>
            <a:br>
              <a:rPr lang="en-US" dirty="0">
                <a:latin typeface="Trebuchet MS" pitchFamily="34" charset="0"/>
              </a:rPr>
            </a:br>
            <a:endParaRPr lang="en-US" dirty="0">
              <a:latin typeface="Trebuchet MS" pitchFamily="34" charset="0"/>
            </a:endParaRPr>
          </a:p>
          <a:p>
            <a:r>
              <a:rPr lang="en-US" dirty="0">
                <a:latin typeface="Trebuchet MS" pitchFamily="34" charset="0"/>
              </a:rPr>
              <a:t>OpenCL C++ </a:t>
            </a:r>
            <a:br>
              <a:rPr lang="en-US" dirty="0">
                <a:latin typeface="Trebuchet MS" pitchFamily="34" charset="0"/>
              </a:rPr>
            </a:br>
            <a:r>
              <a:rPr lang="en-US" dirty="0">
                <a:latin typeface="Trebuchet MS" pitchFamily="34" charset="0"/>
              </a:rPr>
              <a:t>Kernel Language</a:t>
            </a:r>
          </a:p>
          <a:p>
            <a:r>
              <a:rPr lang="en-US" sz="1050" b="0" dirty="0">
                <a:latin typeface="Trebuchet MS" pitchFamily="34" charset="0"/>
              </a:rPr>
              <a:t> Static subset of C++14</a:t>
            </a:r>
          </a:p>
          <a:p>
            <a:r>
              <a:rPr lang="en-US" sz="1050" b="0" dirty="0">
                <a:latin typeface="Trebuchet MS" pitchFamily="34" charset="0"/>
              </a:rPr>
              <a:t>Templates and Lambdas</a:t>
            </a:r>
          </a:p>
          <a:p>
            <a:endParaRPr lang="en-US" sz="1050" dirty="0">
              <a:latin typeface="Trebuchet MS" pitchFamily="34" charset="0"/>
            </a:endParaRPr>
          </a:p>
          <a:p>
            <a:pPr>
              <a:spcBef>
                <a:spcPts val="300"/>
              </a:spcBef>
            </a:pPr>
            <a:r>
              <a:rPr lang="en-US" dirty="0">
                <a:latin typeface="Trebuchet MS" pitchFamily="34" charset="0"/>
              </a:rPr>
              <a:t>SPIR-V 1.2 in Core</a:t>
            </a:r>
          </a:p>
          <a:p>
            <a:r>
              <a:rPr lang="en-US" sz="1050" b="0" dirty="0">
                <a:latin typeface="Trebuchet MS" pitchFamily="34" charset="0"/>
              </a:rPr>
              <a:t>OpenCL C++ support</a:t>
            </a:r>
          </a:p>
          <a:p>
            <a:endParaRPr lang="en-US" sz="1050" dirty="0">
              <a:latin typeface="Trebuchet MS" pitchFamily="34" charset="0"/>
            </a:endParaRPr>
          </a:p>
          <a:p>
            <a:r>
              <a:rPr lang="en-US" dirty="0">
                <a:latin typeface="Trebuchet MS" pitchFamily="34" charset="0"/>
              </a:rPr>
              <a:t>Pipes</a:t>
            </a:r>
            <a:br>
              <a:rPr lang="en-US" sz="1050" dirty="0">
                <a:latin typeface="Trebuchet MS" pitchFamily="34" charset="0"/>
              </a:rPr>
            </a:br>
            <a:r>
              <a:rPr lang="en-US" sz="1050" b="0" dirty="0">
                <a:latin typeface="Trebuchet MS" pitchFamily="34" charset="0"/>
              </a:rPr>
              <a:t>Efficient device-scope communication between kernels</a:t>
            </a:r>
          </a:p>
          <a:p>
            <a:endParaRPr lang="en-US" sz="1050" dirty="0">
              <a:latin typeface="Trebuchet MS" pitchFamily="34" charset="0"/>
            </a:endParaRPr>
          </a:p>
        </p:txBody>
      </p:sp>
      <p:sp>
        <p:nvSpPr>
          <p:cNvPr id="41" name="Text Box 22">
            <a:extLst>
              <a:ext uri="{FF2B5EF4-FFF2-40B4-BE49-F238E27FC236}">
                <a16:creationId xmlns:a16="http://schemas.microsoft.com/office/drawing/2014/main" id="{A238CE5C-CD55-554C-8A6C-E2FC3BAEBD8F}"/>
              </a:ext>
            </a:extLst>
          </p:cNvPr>
          <p:cNvSpPr txBox="1">
            <a:spLocks noChangeArrowheads="1"/>
          </p:cNvSpPr>
          <p:nvPr/>
        </p:nvSpPr>
        <p:spPr bwMode="auto">
          <a:xfrm>
            <a:off x="6741131" y="3933264"/>
            <a:ext cx="697542" cy="351276"/>
          </a:xfrm>
          <a:prstGeom prst="rect">
            <a:avLst/>
          </a:prstGeom>
          <a:noFill/>
          <a:ln w="3175" algn="ctr">
            <a:noFill/>
            <a:miter lim="800000"/>
            <a:headEnd/>
            <a:tailEnd/>
          </a:ln>
        </p:spPr>
        <p:txBody>
          <a:bodyPr wrap="none" lIns="91398" tIns="45701" rIns="91398" bIns="45701">
            <a:spAutoFit/>
          </a:bodyPr>
          <a:lstStyle/>
          <a:p>
            <a:pPr>
              <a:defRPr/>
            </a:pPr>
            <a:r>
              <a:rPr lang="en-US" b="1" dirty="0">
                <a:solidFill>
                  <a:srgbClr val="C00000"/>
                </a:solidFill>
                <a:latin typeface="Trebuchet MS" pitchFamily="34" charset="0"/>
                <a:ea typeface="Tahoma" pitchFamily="34" charset="0"/>
                <a:cs typeface="Tahoma" pitchFamily="34" charset="0"/>
              </a:rPr>
              <a:t>2017</a:t>
            </a:r>
          </a:p>
        </p:txBody>
      </p:sp>
      <p:pic>
        <p:nvPicPr>
          <p:cNvPr id="42" name="Picture 13" descr="OpenCL_Logo_RGB.jpg">
            <a:extLst>
              <a:ext uri="{FF2B5EF4-FFF2-40B4-BE49-F238E27FC236}">
                <a16:creationId xmlns:a16="http://schemas.microsoft.com/office/drawing/2014/main" id="{5FB7C103-1395-B94F-A015-AB4D645CBD1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56738" y="3222598"/>
            <a:ext cx="666329" cy="707579"/>
          </a:xfrm>
          <a:prstGeom prst="rect">
            <a:avLst/>
          </a:prstGeom>
          <a:noFill/>
          <a:ln w="9525">
            <a:noFill/>
            <a:miter lim="800000"/>
            <a:headEnd/>
            <a:tailEnd/>
          </a:ln>
        </p:spPr>
      </p:pic>
      <p:pic>
        <p:nvPicPr>
          <p:cNvPr id="43" name="Picture 2">
            <a:extLst>
              <a:ext uri="{FF2B5EF4-FFF2-40B4-BE49-F238E27FC236}">
                <a16:creationId xmlns:a16="http://schemas.microsoft.com/office/drawing/2014/main" id="{C3FAD7DB-49AA-E544-B456-66B3216AAF4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07160" y="2793008"/>
            <a:ext cx="975506" cy="487753"/>
          </a:xfrm>
          <a:prstGeom prst="rect">
            <a:avLst/>
          </a:prstGeom>
          <a:noFill/>
          <a:ln>
            <a:noFill/>
          </a:ln>
          <a:effectLst/>
          <a:extLst/>
        </p:spPr>
      </p:pic>
      <p:sp>
        <p:nvSpPr>
          <p:cNvPr id="44" name="Text Box 22">
            <a:extLst>
              <a:ext uri="{FF2B5EF4-FFF2-40B4-BE49-F238E27FC236}">
                <a16:creationId xmlns:a16="http://schemas.microsoft.com/office/drawing/2014/main" id="{0EDE00BE-7B69-1E46-9B87-04D0203C03E1}"/>
              </a:ext>
            </a:extLst>
          </p:cNvPr>
          <p:cNvSpPr txBox="1">
            <a:spLocks noChangeArrowheads="1"/>
          </p:cNvSpPr>
          <p:nvPr/>
        </p:nvSpPr>
        <p:spPr bwMode="auto">
          <a:xfrm>
            <a:off x="4707938" y="3933264"/>
            <a:ext cx="697542" cy="351276"/>
          </a:xfrm>
          <a:prstGeom prst="rect">
            <a:avLst/>
          </a:prstGeom>
          <a:noFill/>
          <a:ln w="3175" algn="ctr">
            <a:noFill/>
            <a:miter lim="800000"/>
            <a:headEnd/>
            <a:tailEnd/>
          </a:ln>
        </p:spPr>
        <p:txBody>
          <a:bodyPr wrap="none" lIns="91398" tIns="45701" rIns="91398" bIns="45701">
            <a:spAutoFit/>
          </a:bodyPr>
          <a:lstStyle/>
          <a:p>
            <a:pPr>
              <a:defRPr/>
            </a:pPr>
            <a:r>
              <a:rPr lang="en-US" b="1" dirty="0">
                <a:solidFill>
                  <a:srgbClr val="C00000"/>
                </a:solidFill>
                <a:latin typeface="Trebuchet MS" pitchFamily="34" charset="0"/>
                <a:ea typeface="Tahoma" pitchFamily="34" charset="0"/>
                <a:cs typeface="Tahoma" pitchFamily="34" charset="0"/>
              </a:rPr>
              <a:t>2015</a:t>
            </a:r>
          </a:p>
        </p:txBody>
      </p:sp>
      <p:pic>
        <p:nvPicPr>
          <p:cNvPr id="45" name="Picture 13" descr="OpenCL_Logo_RGB.jpg">
            <a:extLst>
              <a:ext uri="{FF2B5EF4-FFF2-40B4-BE49-F238E27FC236}">
                <a16:creationId xmlns:a16="http://schemas.microsoft.com/office/drawing/2014/main" id="{B252B2F7-0582-FE49-AE64-BEA6392B7A73}"/>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23545" y="3222598"/>
            <a:ext cx="666329" cy="707579"/>
          </a:xfrm>
          <a:prstGeom prst="rect">
            <a:avLst/>
          </a:prstGeom>
          <a:noFill/>
          <a:ln w="9525">
            <a:noFill/>
            <a:miter lim="800000"/>
            <a:headEnd/>
            <a:tailEnd/>
          </a:ln>
        </p:spPr>
      </p:pic>
      <p:cxnSp>
        <p:nvCxnSpPr>
          <p:cNvPr id="46" name="Straight Arrow Connector 45">
            <a:extLst>
              <a:ext uri="{FF2B5EF4-FFF2-40B4-BE49-F238E27FC236}">
                <a16:creationId xmlns:a16="http://schemas.microsoft.com/office/drawing/2014/main" id="{7EAF2786-5E0F-AB42-B223-EA7493F2B027}"/>
              </a:ext>
            </a:extLst>
          </p:cNvPr>
          <p:cNvCxnSpPr>
            <a:cxnSpLocks/>
          </p:cNvCxnSpPr>
          <p:nvPr/>
        </p:nvCxnSpPr>
        <p:spPr bwMode="auto">
          <a:xfrm>
            <a:off x="1043608" y="4272531"/>
            <a:ext cx="6681192" cy="0"/>
          </a:xfrm>
          <a:prstGeom prst="straightConnector1">
            <a:avLst/>
          </a:prstGeom>
          <a:solidFill>
            <a:srgbClr val="E66714"/>
          </a:solidFill>
          <a:ln w="25400" cap="flat" cmpd="sng" algn="ctr">
            <a:solidFill>
              <a:schemeClr val="tx1"/>
            </a:solidFill>
            <a:prstDash val="solid"/>
            <a:round/>
            <a:headEnd type="none" w="med" len="med"/>
            <a:tailEnd type="triangle"/>
          </a:ln>
          <a:effectLst/>
        </p:spPr>
      </p:cxnSp>
      <p:grpSp>
        <p:nvGrpSpPr>
          <p:cNvPr id="47" name="Group 46">
            <a:extLst>
              <a:ext uri="{FF2B5EF4-FFF2-40B4-BE49-F238E27FC236}">
                <a16:creationId xmlns:a16="http://schemas.microsoft.com/office/drawing/2014/main" id="{183DDF32-408F-F446-9A6A-8ADD86AC0032}"/>
              </a:ext>
            </a:extLst>
          </p:cNvPr>
          <p:cNvGrpSpPr/>
          <p:nvPr/>
        </p:nvGrpSpPr>
        <p:grpSpPr>
          <a:xfrm>
            <a:off x="2947837" y="3214291"/>
            <a:ext cx="697542" cy="1061942"/>
            <a:chOff x="2650677" y="2867855"/>
            <a:chExt cx="697542" cy="1061942"/>
          </a:xfrm>
        </p:grpSpPr>
        <p:pic>
          <p:nvPicPr>
            <p:cNvPr id="48" name="Picture 13" descr="OpenCL_Logo_RGB.jpg">
              <a:extLst>
                <a:ext uri="{FF2B5EF4-FFF2-40B4-BE49-F238E27FC236}">
                  <a16:creationId xmlns:a16="http://schemas.microsoft.com/office/drawing/2014/main" id="{B94F7C2D-34DF-6147-B94A-121F40E1A6E5}"/>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50677" y="2867855"/>
              <a:ext cx="666329" cy="707579"/>
            </a:xfrm>
            <a:prstGeom prst="rect">
              <a:avLst/>
            </a:prstGeom>
            <a:noFill/>
            <a:ln w="9525">
              <a:noFill/>
              <a:miter lim="800000"/>
              <a:headEnd/>
              <a:tailEnd/>
            </a:ln>
          </p:spPr>
        </p:pic>
        <p:sp>
          <p:nvSpPr>
            <p:cNvPr id="49" name="Text Box 22">
              <a:extLst>
                <a:ext uri="{FF2B5EF4-FFF2-40B4-BE49-F238E27FC236}">
                  <a16:creationId xmlns:a16="http://schemas.microsoft.com/office/drawing/2014/main" id="{CA4D6521-6CF4-084B-93BD-BDE2AC8BA1A3}"/>
                </a:ext>
              </a:extLst>
            </p:cNvPr>
            <p:cNvSpPr txBox="1">
              <a:spLocks noChangeArrowheads="1"/>
            </p:cNvSpPr>
            <p:nvPr/>
          </p:nvSpPr>
          <p:spPr bwMode="auto">
            <a:xfrm>
              <a:off x="2650677" y="3578521"/>
              <a:ext cx="697542" cy="351276"/>
            </a:xfrm>
            <a:prstGeom prst="rect">
              <a:avLst/>
            </a:prstGeom>
            <a:noFill/>
            <a:ln w="3175" algn="ctr">
              <a:noFill/>
              <a:miter lim="800000"/>
              <a:headEnd/>
              <a:tailEnd/>
            </a:ln>
          </p:spPr>
          <p:txBody>
            <a:bodyPr wrap="none" lIns="91398" tIns="45701" rIns="91398" bIns="45701">
              <a:spAutoFit/>
            </a:bodyPr>
            <a:lstStyle/>
            <a:p>
              <a:pPr>
                <a:defRPr/>
              </a:pPr>
              <a:r>
                <a:rPr lang="en-US" b="1" dirty="0">
                  <a:solidFill>
                    <a:srgbClr val="C00000"/>
                  </a:solidFill>
                  <a:latin typeface="Trebuchet MS" pitchFamily="34" charset="0"/>
                  <a:ea typeface="Tahoma" pitchFamily="34" charset="0"/>
                  <a:cs typeface="Tahoma" pitchFamily="34" charset="0"/>
                </a:rPr>
                <a:t>2013</a:t>
              </a:r>
            </a:p>
          </p:txBody>
        </p:sp>
      </p:grpSp>
      <p:sp>
        <p:nvSpPr>
          <p:cNvPr id="50" name="Text Box 9">
            <a:extLst>
              <a:ext uri="{FF2B5EF4-FFF2-40B4-BE49-F238E27FC236}">
                <a16:creationId xmlns:a16="http://schemas.microsoft.com/office/drawing/2014/main" id="{03A0726E-CAA8-A442-AB36-843128A9E0F5}"/>
              </a:ext>
            </a:extLst>
          </p:cNvPr>
          <p:cNvSpPr txBox="1">
            <a:spLocks noChangeArrowheads="1"/>
          </p:cNvSpPr>
          <p:nvPr/>
        </p:nvSpPr>
        <p:spPr bwMode="auto">
          <a:xfrm>
            <a:off x="2506960" y="4264224"/>
            <a:ext cx="1524000" cy="1193365"/>
          </a:xfrm>
          <a:prstGeom prst="rect">
            <a:avLst/>
          </a:prstGeom>
          <a:noFill/>
          <a:ln w="3175" algn="ctr">
            <a:noFill/>
            <a:miter lim="800000"/>
            <a:headEnd/>
            <a:tailEnd/>
          </a:ln>
        </p:spPr>
        <p:txBody>
          <a:bodyPr wrap="square" lIns="91398" tIns="45701" rIns="91398" bIns="45701">
            <a:spAutoFit/>
          </a:bodyPr>
          <a:lstStyle>
            <a:defPPr>
              <a:defRPr lang="en-US"/>
            </a:defPPr>
            <a:lvl1pPr algn="ctr">
              <a:lnSpc>
                <a:spcPct val="80000"/>
              </a:lnSpc>
              <a:defRPr sz="1200" b="1">
                <a:solidFill>
                  <a:schemeClr val="tx1"/>
                </a:solidFill>
                <a:latin typeface="Tahoma" pitchFamily="34" charset="0"/>
                <a:ea typeface="Tahoma" pitchFamily="34" charset="0"/>
                <a:cs typeface="Tahoma" pitchFamily="34" charset="0"/>
              </a:defRPr>
            </a:lvl1pPr>
          </a:lstStyle>
          <a:p>
            <a:pPr>
              <a:lnSpc>
                <a:spcPct val="90000"/>
              </a:lnSpc>
            </a:pPr>
            <a:r>
              <a:rPr lang="en-US" dirty="0">
                <a:latin typeface="Trebuchet MS" pitchFamily="34" charset="0"/>
              </a:rPr>
              <a:t>OpenCL 2.0</a:t>
            </a:r>
          </a:p>
          <a:p>
            <a:pPr>
              <a:lnSpc>
                <a:spcPct val="90000"/>
              </a:lnSpc>
            </a:pPr>
            <a:endParaRPr lang="en-US" dirty="0">
              <a:latin typeface="Trebuchet MS" pitchFamily="34" charset="0"/>
            </a:endParaRPr>
          </a:p>
          <a:p>
            <a:pPr>
              <a:lnSpc>
                <a:spcPct val="90000"/>
              </a:lnSpc>
            </a:pPr>
            <a:r>
              <a:rPr lang="en-US" dirty="0">
                <a:latin typeface="Trebuchet MS" pitchFamily="34" charset="0"/>
              </a:rPr>
              <a:t>Enables new class of hardware </a:t>
            </a:r>
          </a:p>
          <a:p>
            <a:pPr>
              <a:lnSpc>
                <a:spcPct val="90000"/>
              </a:lnSpc>
            </a:pPr>
            <a:r>
              <a:rPr lang="en-US" sz="1050" b="0" dirty="0">
                <a:latin typeface="Trebuchet MS" pitchFamily="34" charset="0"/>
              </a:rPr>
              <a:t>SVM</a:t>
            </a:r>
          </a:p>
          <a:p>
            <a:pPr>
              <a:lnSpc>
                <a:spcPct val="90000"/>
              </a:lnSpc>
            </a:pPr>
            <a:r>
              <a:rPr lang="en-US" sz="1050" b="0" dirty="0">
                <a:latin typeface="Trebuchet MS" pitchFamily="34" charset="0"/>
              </a:rPr>
              <a:t>Generic Addresses</a:t>
            </a:r>
          </a:p>
          <a:p>
            <a:pPr>
              <a:lnSpc>
                <a:spcPct val="90000"/>
              </a:lnSpc>
            </a:pPr>
            <a:r>
              <a:rPr lang="en-US" sz="1050" b="0" dirty="0">
                <a:latin typeface="Trebuchet MS" pitchFamily="34" charset="0"/>
              </a:rPr>
              <a:t>On-device dispatch</a:t>
            </a:r>
          </a:p>
        </p:txBody>
      </p:sp>
      <p:pic>
        <p:nvPicPr>
          <p:cNvPr id="51" name="Picture 2">
            <a:extLst>
              <a:ext uri="{FF2B5EF4-FFF2-40B4-BE49-F238E27FC236}">
                <a16:creationId xmlns:a16="http://schemas.microsoft.com/office/drawing/2014/main" id="{CC85E56C-14D6-674C-9CEE-EF5630C6CE0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40695" y="2793008"/>
            <a:ext cx="975506" cy="487753"/>
          </a:xfrm>
          <a:prstGeom prst="rect">
            <a:avLst/>
          </a:prstGeom>
          <a:noFill/>
          <a:ln>
            <a:noFill/>
          </a:ln>
          <a:effectLst/>
          <a:extLst/>
        </p:spPr>
      </p:pic>
      <p:sp>
        <p:nvSpPr>
          <p:cNvPr id="4" name="Slide Number Placeholder 3">
            <a:extLst>
              <a:ext uri="{FF2B5EF4-FFF2-40B4-BE49-F238E27FC236}">
                <a16:creationId xmlns:a16="http://schemas.microsoft.com/office/drawing/2014/main" id="{23815E65-5379-C844-908B-44291BBEEED1}"/>
              </a:ext>
            </a:extLst>
          </p:cNvPr>
          <p:cNvSpPr>
            <a:spLocks noGrp="1"/>
          </p:cNvSpPr>
          <p:nvPr>
            <p:ph type="sldNum" sz="quarter" idx="12"/>
          </p:nvPr>
        </p:nvSpPr>
        <p:spPr/>
        <p:txBody>
          <a:bodyPr/>
          <a:lstStyle/>
          <a:p>
            <a:fld id="{10338BC4-165C-45BE-83FF-C9C7D8E962C5}" type="slidenum">
              <a:rPr lang="en-GB" smtClean="0"/>
              <a:pPr/>
              <a:t>29</a:t>
            </a:fld>
            <a:endParaRPr lang="en-GB"/>
          </a:p>
        </p:txBody>
      </p:sp>
    </p:spTree>
    <p:extLst>
      <p:ext uri="{BB962C8B-B14F-4D97-AF65-F5344CB8AC3E}">
        <p14:creationId xmlns:p14="http://schemas.microsoft.com/office/powerpoint/2010/main" val="2650427548"/>
      </p:ext>
    </p:extLst>
  </p:cSld>
  <p:clrMapOvr>
    <a:masterClrMapping/>
  </p:clrMapOvr>
  <p:transition spd="slow">
    <p:strips dir="rd"/>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a:xfrm>
            <a:off x="683568" y="116632"/>
            <a:ext cx="8229600" cy="1143000"/>
          </a:xfrm>
        </p:spPr>
        <p:txBody>
          <a:bodyPr/>
          <a:lstStyle/>
          <a:p>
            <a:r>
              <a:rPr lang="en-GB" dirty="0">
                <a:latin typeface="Calibri" charset="0"/>
                <a:ea typeface="ＭＳ Ｐゴシック" charset="0"/>
                <a:cs typeface="ＭＳ Ｐゴシック" charset="0"/>
              </a:rPr>
              <a:t>Dr James Price</a:t>
            </a:r>
          </a:p>
        </p:txBody>
      </p:sp>
      <p:sp>
        <p:nvSpPr>
          <p:cNvPr id="3" name="Content Placeholder 2"/>
          <p:cNvSpPr>
            <a:spLocks noGrp="1"/>
          </p:cNvSpPr>
          <p:nvPr>
            <p:ph idx="4294967295"/>
          </p:nvPr>
        </p:nvSpPr>
        <p:spPr>
          <a:xfrm>
            <a:off x="2057400" y="1878012"/>
            <a:ext cx="7086600" cy="4733023"/>
          </a:xfrm>
        </p:spPr>
        <p:txBody>
          <a:bodyPr>
            <a:normAutofit fontScale="77500" lnSpcReduction="20000"/>
          </a:bodyPr>
          <a:lstStyle/>
          <a:p>
            <a:pPr>
              <a:lnSpc>
                <a:spcPct val="110000"/>
              </a:lnSpc>
              <a:buFont typeface="Arial" charset="0"/>
              <a:buNone/>
            </a:pPr>
            <a:r>
              <a:rPr lang="en-GB" sz="2700" dirty="0">
                <a:latin typeface="Calibri" charset="0"/>
                <a:ea typeface="ＭＳ Ｐゴシック" charset="0"/>
                <a:cs typeface="ＭＳ Ｐゴシック" charset="0"/>
              </a:rPr>
              <a:t>Graduated from University of Bristol in 2018 with a PhD in high performance computing, and in 2012 with an MEng in Computer Science.</a:t>
            </a:r>
          </a:p>
          <a:p>
            <a:pPr>
              <a:lnSpc>
                <a:spcPct val="110000"/>
              </a:lnSpc>
              <a:buFont typeface="Arial" charset="0"/>
              <a:buNone/>
            </a:pPr>
            <a:endParaRPr lang="en-GB" sz="2700" dirty="0">
              <a:latin typeface="Calibri" charset="0"/>
              <a:ea typeface="ＭＳ Ｐゴシック" charset="0"/>
              <a:cs typeface="ＭＳ Ｐゴシック" charset="0"/>
            </a:endParaRPr>
          </a:p>
          <a:p>
            <a:pPr>
              <a:lnSpc>
                <a:spcPct val="110000"/>
              </a:lnSpc>
              <a:buFont typeface="Arial" charset="0"/>
              <a:buNone/>
            </a:pPr>
            <a:r>
              <a:rPr lang="en-GB" sz="2700" dirty="0">
                <a:latin typeface="Calibri" charset="0"/>
                <a:ea typeface="ＭＳ Ｐゴシック" charset="0"/>
                <a:cs typeface="ＭＳ Ｐゴシック" charset="0"/>
              </a:rPr>
              <a:t>Autumn 2012 internship with Apple in the USA writing OpenCL.</a:t>
            </a:r>
          </a:p>
          <a:p>
            <a:pPr>
              <a:lnSpc>
                <a:spcPct val="110000"/>
              </a:lnSpc>
              <a:buFont typeface="Arial" charset="0"/>
              <a:buNone/>
            </a:pPr>
            <a:endParaRPr lang="en-GB" sz="2700" dirty="0">
              <a:latin typeface="Calibri" charset="0"/>
              <a:ea typeface="ＭＳ Ｐゴシック" charset="0"/>
              <a:cs typeface="ＭＳ Ｐゴシック" charset="0"/>
            </a:endParaRPr>
          </a:p>
          <a:p>
            <a:pPr>
              <a:lnSpc>
                <a:spcPct val="110000"/>
              </a:lnSpc>
              <a:buNone/>
            </a:pPr>
            <a:r>
              <a:rPr lang="en-GB" sz="2700" dirty="0">
                <a:latin typeface="Calibri" charset="0"/>
                <a:ea typeface="ＭＳ Ｐゴシック" charset="0"/>
                <a:cs typeface="ＭＳ Ｐゴシック" charset="0"/>
              </a:rPr>
              <a:t>Joined Simon McIntosh-Smith’s research group as a PhD student in Jan 2013 to investigate parallel programming environments for heterogeneous systems. Sponsored by Imagination Technologies.</a:t>
            </a:r>
          </a:p>
          <a:p>
            <a:pPr>
              <a:lnSpc>
                <a:spcPct val="110000"/>
              </a:lnSpc>
              <a:buNone/>
            </a:pPr>
            <a:endParaRPr lang="en-GB" sz="2700" dirty="0">
              <a:latin typeface="Calibri" charset="0"/>
              <a:ea typeface="ＭＳ Ｐゴシック" charset="0"/>
              <a:cs typeface="ＭＳ Ｐゴシック" charset="0"/>
            </a:endParaRPr>
          </a:p>
          <a:p>
            <a:pPr>
              <a:lnSpc>
                <a:spcPct val="110000"/>
              </a:lnSpc>
              <a:buFont typeface="Arial" charset="0"/>
              <a:buNone/>
            </a:pPr>
            <a:r>
              <a:rPr lang="en-GB" sz="2700" dirty="0">
                <a:latin typeface="Calibri" charset="0"/>
                <a:ea typeface="ＭＳ Ｐゴシック" charset="0"/>
                <a:cs typeface="ＭＳ Ｐゴシック" charset="0"/>
              </a:rPr>
              <a:t>Has ported numerous applications to OpenCL, and contributes to the OpenCL and SPIR-V standards.</a:t>
            </a:r>
            <a:endParaRPr lang="en-US" sz="2700" dirty="0">
              <a:latin typeface="Calibri" charset="0"/>
              <a:ea typeface="ＭＳ Ｐゴシック" charset="0"/>
              <a:cs typeface="ＭＳ Ｐゴシック" charset="0"/>
            </a:endParaRPr>
          </a:p>
        </p:txBody>
      </p:sp>
      <p:pic>
        <p:nvPicPr>
          <p:cNvPr id="8" name="Picture 7"/>
          <p:cNvPicPr>
            <a:picLocks noChangeAspect="1"/>
          </p:cNvPicPr>
          <p:nvPr/>
        </p:nvPicPr>
        <p:blipFill>
          <a:blip r:embed="rId2"/>
          <a:stretch>
            <a:fillRect/>
          </a:stretch>
        </p:blipFill>
        <p:spPr>
          <a:xfrm>
            <a:off x="7832204" y="0"/>
            <a:ext cx="1311796" cy="1749062"/>
          </a:xfrm>
          <a:prstGeom prst="rect">
            <a:avLst/>
          </a:prstGeom>
        </p:spPr>
      </p:pic>
      <p:pic>
        <p:nvPicPr>
          <p:cNvPr id="9" name="Picture 8"/>
          <p:cNvPicPr>
            <a:picLocks noChangeAspect="1"/>
          </p:cNvPicPr>
          <p:nvPr/>
        </p:nvPicPr>
        <p:blipFill>
          <a:blip r:embed="rId3"/>
          <a:stretch>
            <a:fillRect/>
          </a:stretch>
        </p:blipFill>
        <p:spPr>
          <a:xfrm>
            <a:off x="438167" y="4135968"/>
            <a:ext cx="1124956" cy="1644166"/>
          </a:xfrm>
          <a:prstGeom prst="rect">
            <a:avLst/>
          </a:prstGeom>
        </p:spPr>
      </p:pic>
      <p:pic>
        <p:nvPicPr>
          <p:cNvPr id="2" name="Picture 1"/>
          <p:cNvPicPr>
            <a:picLocks noChangeAspect="1"/>
          </p:cNvPicPr>
          <p:nvPr/>
        </p:nvPicPr>
        <p:blipFill>
          <a:blip r:embed="rId4"/>
          <a:stretch>
            <a:fillRect/>
          </a:stretch>
        </p:blipFill>
        <p:spPr>
          <a:xfrm>
            <a:off x="654525" y="2920146"/>
            <a:ext cx="833164" cy="833164"/>
          </a:xfrm>
          <a:prstGeom prst="rect">
            <a:avLst/>
          </a:prstGeom>
        </p:spPr>
      </p:pic>
      <p:pic>
        <p:nvPicPr>
          <p:cNvPr id="4" name="Picture 3"/>
          <p:cNvPicPr>
            <a:picLocks noChangeAspect="1"/>
          </p:cNvPicPr>
          <p:nvPr/>
        </p:nvPicPr>
        <p:blipFill>
          <a:blip r:embed="rId5"/>
          <a:stretch>
            <a:fillRect/>
          </a:stretch>
        </p:blipFill>
        <p:spPr>
          <a:xfrm>
            <a:off x="705680" y="1954000"/>
            <a:ext cx="650572" cy="662732"/>
          </a:xfrm>
          <a:prstGeom prst="rect">
            <a:avLst/>
          </a:prstGeom>
        </p:spPr>
      </p:pic>
      <p:sp>
        <p:nvSpPr>
          <p:cNvPr id="5" name="Slide Number Placeholder 4">
            <a:extLst>
              <a:ext uri="{FF2B5EF4-FFF2-40B4-BE49-F238E27FC236}">
                <a16:creationId xmlns:a16="http://schemas.microsoft.com/office/drawing/2014/main" id="{9B5C382D-980F-D746-BE18-1744EBE40669}"/>
              </a:ext>
            </a:extLst>
          </p:cNvPr>
          <p:cNvSpPr>
            <a:spLocks noGrp="1"/>
          </p:cNvSpPr>
          <p:nvPr>
            <p:ph type="sldNum" sz="quarter" idx="12"/>
          </p:nvPr>
        </p:nvSpPr>
        <p:spPr/>
        <p:txBody>
          <a:bodyPr/>
          <a:lstStyle/>
          <a:p>
            <a:fld id="{10338BC4-165C-45BE-83FF-C9C7D8E962C5}" type="slidenum">
              <a:rPr lang="en-GB" smtClean="0"/>
              <a:pPr/>
              <a:t>3</a:t>
            </a:fld>
            <a:endParaRPr lang="en-GB"/>
          </a:p>
        </p:txBody>
      </p:sp>
    </p:spTree>
    <p:extLst>
      <p:ext uri="{BB962C8B-B14F-4D97-AF65-F5344CB8AC3E}">
        <p14:creationId xmlns:p14="http://schemas.microsoft.com/office/powerpoint/2010/main" val="362031969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88640"/>
            <a:ext cx="9144000" cy="864096"/>
          </a:xfrm>
        </p:spPr>
        <p:txBody>
          <a:bodyPr>
            <a:normAutofit fontScale="90000"/>
          </a:bodyPr>
          <a:lstStyle/>
          <a:p>
            <a:r>
              <a:rPr lang="en-GB" dirty="0"/>
              <a:t>OpenCL: From cell phone to supercomputer</a:t>
            </a:r>
          </a:p>
        </p:txBody>
      </p:sp>
      <p:sp>
        <p:nvSpPr>
          <p:cNvPr id="5" name="Content Placeholder 4"/>
          <p:cNvSpPr>
            <a:spLocks noGrp="1"/>
          </p:cNvSpPr>
          <p:nvPr>
            <p:ph sz="half" idx="1"/>
          </p:nvPr>
        </p:nvSpPr>
        <p:spPr>
          <a:xfrm>
            <a:off x="107504" y="1412776"/>
            <a:ext cx="5040560" cy="5328592"/>
          </a:xfrm>
        </p:spPr>
        <p:txBody>
          <a:bodyPr>
            <a:normAutofit fontScale="92500" lnSpcReduction="10000"/>
          </a:bodyPr>
          <a:lstStyle/>
          <a:p>
            <a:r>
              <a:rPr lang="en-GB" dirty="0"/>
              <a:t>OpenCL Embedded profile for mobile and embedded silicon</a:t>
            </a:r>
          </a:p>
          <a:p>
            <a:pPr lvl="1"/>
            <a:r>
              <a:rPr lang="en-GB" dirty="0"/>
              <a:t>Relaxes some data type and precision requirements</a:t>
            </a:r>
          </a:p>
          <a:p>
            <a:pPr lvl="1"/>
            <a:r>
              <a:rPr lang="en-GB" dirty="0"/>
              <a:t>Avoids the need for a separate “ES” specification</a:t>
            </a:r>
          </a:p>
          <a:p>
            <a:r>
              <a:rPr lang="en-GB" dirty="0"/>
              <a:t>Khronos APIs provide computing support for imaging &amp; graphics</a:t>
            </a:r>
          </a:p>
          <a:p>
            <a:pPr lvl="1"/>
            <a:r>
              <a:rPr lang="en-GB" dirty="0"/>
              <a:t>Enabling advanced applications in, e.g., Augmented Reality</a:t>
            </a:r>
          </a:p>
          <a:p>
            <a:r>
              <a:rPr lang="en-GB" dirty="0"/>
              <a:t>OpenCL will enable parallel computing in new markets</a:t>
            </a:r>
          </a:p>
          <a:p>
            <a:pPr lvl="1"/>
            <a:r>
              <a:rPr lang="en-GB" dirty="0"/>
              <a:t>Mobile phones, cars, avionics</a:t>
            </a:r>
          </a:p>
          <a:p>
            <a:endParaRPr lang="en-GB" dirty="0"/>
          </a:p>
        </p:txBody>
      </p:sp>
      <p:sp>
        <p:nvSpPr>
          <p:cNvPr id="9" name="Content Placeholder 4"/>
          <p:cNvSpPr txBox="1">
            <a:spLocks/>
          </p:cNvSpPr>
          <p:nvPr/>
        </p:nvSpPr>
        <p:spPr>
          <a:xfrm>
            <a:off x="5292080" y="4805536"/>
            <a:ext cx="3600400" cy="1863824"/>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lgn="ctr">
              <a:buNone/>
            </a:pPr>
            <a:r>
              <a:rPr lang="en-GB" sz="2000" dirty="0"/>
              <a:t>A camera phone with GPS processes images to overlay generated images on surrounding scenery</a:t>
            </a:r>
          </a:p>
        </p:txBody>
      </p:sp>
      <p:pic>
        <p:nvPicPr>
          <p:cNvPr id="2" name="Picture 1">
            <a:extLst>
              <a:ext uri="{FF2B5EF4-FFF2-40B4-BE49-F238E27FC236}">
                <a16:creationId xmlns:a16="http://schemas.microsoft.com/office/drawing/2014/main" id="{13BB0E59-4CE3-FC4F-9DA2-504A736DB7C0}"/>
              </a:ext>
            </a:extLst>
          </p:cNvPr>
          <p:cNvPicPr>
            <a:picLocks noChangeAspect="1"/>
          </p:cNvPicPr>
          <p:nvPr/>
        </p:nvPicPr>
        <p:blipFill>
          <a:blip r:embed="rId2"/>
          <a:stretch>
            <a:fillRect/>
          </a:stretch>
        </p:blipFill>
        <p:spPr>
          <a:xfrm>
            <a:off x="5508104" y="1556792"/>
            <a:ext cx="3048000" cy="3048000"/>
          </a:xfrm>
          <a:prstGeom prst="rect">
            <a:avLst/>
          </a:prstGeom>
        </p:spPr>
      </p:pic>
      <p:sp>
        <p:nvSpPr>
          <p:cNvPr id="3" name="Slide Number Placeholder 2">
            <a:extLst>
              <a:ext uri="{FF2B5EF4-FFF2-40B4-BE49-F238E27FC236}">
                <a16:creationId xmlns:a16="http://schemas.microsoft.com/office/drawing/2014/main" id="{EDCAA5D7-2CF7-9849-8789-3399E6484990}"/>
              </a:ext>
            </a:extLst>
          </p:cNvPr>
          <p:cNvSpPr>
            <a:spLocks noGrp="1"/>
          </p:cNvSpPr>
          <p:nvPr>
            <p:ph type="sldNum" sz="quarter" idx="12"/>
          </p:nvPr>
        </p:nvSpPr>
        <p:spPr/>
        <p:txBody>
          <a:bodyPr/>
          <a:lstStyle/>
          <a:p>
            <a:fld id="{10338BC4-165C-45BE-83FF-C9C7D8E962C5}" type="slidenum">
              <a:rPr lang="en-GB" smtClean="0"/>
              <a:pPr/>
              <a:t>30</a:t>
            </a:fld>
            <a:endParaRPr lang="en-GB"/>
          </a:p>
        </p:txBody>
      </p:sp>
    </p:spTree>
    <p:extLst>
      <p:ext uri="{BB962C8B-B14F-4D97-AF65-F5344CB8AC3E}">
        <p14:creationId xmlns:p14="http://schemas.microsoft.com/office/powerpoint/2010/main" val="198010263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Title 136"/>
          <p:cNvSpPr>
            <a:spLocks noGrp="1"/>
          </p:cNvSpPr>
          <p:nvPr>
            <p:ph type="title"/>
          </p:nvPr>
        </p:nvSpPr>
        <p:spPr>
          <a:xfrm>
            <a:off x="457200" y="274638"/>
            <a:ext cx="8229600" cy="850106"/>
          </a:xfrm>
        </p:spPr>
        <p:txBody>
          <a:bodyPr/>
          <a:lstStyle/>
          <a:p>
            <a:r>
              <a:rPr lang="en-GB" dirty="0"/>
              <a:t>OpenCL Platform Model</a:t>
            </a:r>
          </a:p>
        </p:txBody>
      </p:sp>
      <p:sp>
        <p:nvSpPr>
          <p:cNvPr id="138" name="Content Placeholder 137"/>
          <p:cNvSpPr>
            <a:spLocks noGrp="1"/>
          </p:cNvSpPr>
          <p:nvPr>
            <p:ph idx="1"/>
          </p:nvPr>
        </p:nvSpPr>
        <p:spPr>
          <a:xfrm>
            <a:off x="0" y="4509120"/>
            <a:ext cx="9144000" cy="2348880"/>
          </a:xfrm>
        </p:spPr>
        <p:txBody>
          <a:bodyPr>
            <a:normAutofit fontScale="85000" lnSpcReduction="10000"/>
          </a:bodyPr>
          <a:lstStyle/>
          <a:p>
            <a:r>
              <a:rPr lang="en-GB" dirty="0"/>
              <a:t>One </a:t>
            </a:r>
            <a:r>
              <a:rPr lang="en-GB" b="1" i="1" dirty="0">
                <a:solidFill>
                  <a:schemeClr val="accent2"/>
                </a:solidFill>
              </a:rPr>
              <a:t>Host</a:t>
            </a:r>
            <a:r>
              <a:rPr lang="en-GB" dirty="0">
                <a:solidFill>
                  <a:schemeClr val="accent2"/>
                </a:solidFill>
              </a:rPr>
              <a:t> </a:t>
            </a:r>
            <a:r>
              <a:rPr lang="en-GB" dirty="0"/>
              <a:t>and one or more </a:t>
            </a:r>
            <a:r>
              <a:rPr lang="en-GB" b="1" i="1" dirty="0">
                <a:solidFill>
                  <a:schemeClr val="accent2"/>
                </a:solidFill>
              </a:rPr>
              <a:t>OpenCL Devices</a:t>
            </a:r>
          </a:p>
          <a:p>
            <a:pPr marL="628650" lvl="1" indent="-266700"/>
            <a:r>
              <a:rPr lang="en-GB" dirty="0"/>
              <a:t>Each OpenCL Device is composed of one or more</a:t>
            </a:r>
            <a:br>
              <a:rPr lang="en-GB" dirty="0"/>
            </a:br>
            <a:r>
              <a:rPr lang="en-GB" b="1" i="1" dirty="0">
                <a:solidFill>
                  <a:schemeClr val="accent2"/>
                </a:solidFill>
              </a:rPr>
              <a:t>Compute Units</a:t>
            </a:r>
          </a:p>
          <a:p>
            <a:pPr marL="1071563" lvl="2" indent="-268288"/>
            <a:r>
              <a:rPr lang="en-GB" dirty="0"/>
              <a:t>Each Compute Unit is divided into one or more </a:t>
            </a:r>
            <a:r>
              <a:rPr lang="en-GB" b="1" i="1" dirty="0">
                <a:solidFill>
                  <a:schemeClr val="accent2"/>
                </a:solidFill>
              </a:rPr>
              <a:t>Processing Elements</a:t>
            </a:r>
          </a:p>
          <a:p>
            <a:r>
              <a:rPr lang="en-GB" dirty="0"/>
              <a:t>Memory divided into </a:t>
            </a:r>
            <a:r>
              <a:rPr lang="en-GB" b="1" i="1" dirty="0">
                <a:solidFill>
                  <a:schemeClr val="accent2"/>
                </a:solidFill>
              </a:rPr>
              <a:t>host memory </a:t>
            </a:r>
            <a:r>
              <a:rPr lang="en-GB" dirty="0"/>
              <a:t>and </a:t>
            </a:r>
            <a:r>
              <a:rPr lang="en-GB" b="1" i="1" dirty="0">
                <a:solidFill>
                  <a:srgbClr val="EA157A"/>
                </a:solidFill>
              </a:rPr>
              <a:t>device memory</a:t>
            </a:r>
          </a:p>
        </p:txBody>
      </p:sp>
      <p:grpSp>
        <p:nvGrpSpPr>
          <p:cNvPr id="5" name="Group 292"/>
          <p:cNvGrpSpPr>
            <a:grpSpLocks/>
          </p:cNvGrpSpPr>
          <p:nvPr/>
        </p:nvGrpSpPr>
        <p:grpSpPr bwMode="auto">
          <a:xfrm>
            <a:off x="1403648" y="1254090"/>
            <a:ext cx="5790449" cy="3059014"/>
            <a:chOff x="1974" y="1823"/>
            <a:chExt cx="3300" cy="1706"/>
          </a:xfrm>
        </p:grpSpPr>
        <p:sp>
          <p:nvSpPr>
            <p:cNvPr id="6" name="Text Box 51"/>
            <p:cNvSpPr txBox="1">
              <a:spLocks noChangeArrowheads="1"/>
            </p:cNvSpPr>
            <p:nvPr/>
          </p:nvSpPr>
          <p:spPr bwMode="auto">
            <a:xfrm>
              <a:off x="1974" y="2375"/>
              <a:ext cx="897" cy="395"/>
            </a:xfrm>
            <a:prstGeom prst="rect">
              <a:avLst/>
            </a:prstGeom>
            <a:noFill/>
            <a:ln w="9525">
              <a:noFill/>
              <a:miter lim="800000"/>
              <a:headEnd/>
              <a:tailEnd/>
            </a:ln>
            <a:effectLst/>
          </p:spPr>
          <p:txBody>
            <a:bodyPr wrap="square">
              <a:spAutoFit/>
            </a:body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sz="2000" b="1" i="0" u="none" strike="noStrike" kern="0" cap="none" spc="0" normalizeH="0" baseline="0" noProof="0" dirty="0">
                  <a:ln>
                    <a:noFill/>
                  </a:ln>
                  <a:effectLst/>
                  <a:uLnTx/>
                  <a:uFillTx/>
                  <a:latin typeface="+mn-lt"/>
                </a:rPr>
                <a:t>Processing Element</a:t>
              </a:r>
            </a:p>
          </p:txBody>
        </p:sp>
        <p:sp>
          <p:nvSpPr>
            <p:cNvPr id="7" name="Text Box 53"/>
            <p:cNvSpPr txBox="1">
              <a:spLocks noChangeArrowheads="1"/>
            </p:cNvSpPr>
            <p:nvPr/>
          </p:nvSpPr>
          <p:spPr bwMode="auto">
            <a:xfrm>
              <a:off x="3653" y="3271"/>
              <a:ext cx="1280" cy="223"/>
            </a:xfrm>
            <a:prstGeom prst="rect">
              <a:avLst/>
            </a:prstGeom>
            <a:noFill/>
            <a:ln w="9525">
              <a:noFill/>
              <a:miter lim="800000"/>
              <a:headEnd/>
              <a:tailEnd/>
            </a:ln>
            <a:effectLst/>
          </p:spPr>
          <p:txBody>
            <a:bodyPr wrap="square">
              <a:spAutoFit/>
            </a:body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sz="2000" b="1" i="0" u="none" strike="noStrike" kern="0" cap="none" spc="0" normalizeH="0" baseline="0" noProof="0" dirty="0">
                  <a:ln>
                    <a:noFill/>
                  </a:ln>
                  <a:effectLst/>
                  <a:uLnTx/>
                  <a:uFillTx/>
                  <a:latin typeface="+mn-lt"/>
                </a:rPr>
                <a:t>OpenCL Device</a:t>
              </a:r>
            </a:p>
          </p:txBody>
        </p:sp>
        <p:grpSp>
          <p:nvGrpSpPr>
            <p:cNvPr id="8" name="Group 287"/>
            <p:cNvGrpSpPr>
              <a:grpSpLocks/>
            </p:cNvGrpSpPr>
            <p:nvPr/>
          </p:nvGrpSpPr>
          <p:grpSpPr bwMode="auto">
            <a:xfrm>
              <a:off x="2955" y="1823"/>
              <a:ext cx="2319" cy="1327"/>
              <a:chOff x="2955" y="1823"/>
              <a:chExt cx="2319" cy="1327"/>
            </a:xfrm>
          </p:grpSpPr>
          <p:grpSp>
            <p:nvGrpSpPr>
              <p:cNvPr id="13" name="Group 215"/>
              <p:cNvGrpSpPr>
                <a:grpSpLocks/>
              </p:cNvGrpSpPr>
              <p:nvPr/>
            </p:nvGrpSpPr>
            <p:grpSpPr bwMode="auto">
              <a:xfrm>
                <a:off x="3660" y="1823"/>
                <a:ext cx="892" cy="588"/>
                <a:chOff x="4314" y="1823"/>
                <a:chExt cx="892" cy="588"/>
              </a:xfrm>
            </p:grpSpPr>
            <p:sp>
              <p:nvSpPr>
                <p:cNvPr id="115" name="Rectangle 140"/>
                <p:cNvSpPr>
                  <a:spLocks noChangeArrowheads="1"/>
                </p:cNvSpPr>
                <p:nvPr/>
              </p:nvSpPr>
              <p:spPr bwMode="auto">
                <a:xfrm>
                  <a:off x="4314" y="1823"/>
                  <a:ext cx="892" cy="588"/>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nvGrpSpPr>
                <p:cNvPr id="116" name="Group 141"/>
                <p:cNvGrpSpPr>
                  <a:grpSpLocks/>
                </p:cNvGrpSpPr>
                <p:nvPr/>
              </p:nvGrpSpPr>
              <p:grpSpPr bwMode="auto">
                <a:xfrm>
                  <a:off x="4608" y="1824"/>
                  <a:ext cx="550" cy="346"/>
                  <a:chOff x="3958" y="2316"/>
                  <a:chExt cx="550" cy="346"/>
                </a:xfrm>
              </p:grpSpPr>
              <p:sp>
                <p:nvSpPr>
                  <p:cNvPr id="131" name="Rectangle 142"/>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2" name="Rectangle 143"/>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3" name="Rectangle 144"/>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4" name="Rectangle 145"/>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5" name="Rectangle 146"/>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6" name="Text Box 147"/>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grpSp>
              <p:nvGrpSpPr>
                <p:cNvPr id="117" name="Group 148"/>
                <p:cNvGrpSpPr>
                  <a:grpSpLocks/>
                </p:cNvGrpSpPr>
                <p:nvPr/>
              </p:nvGrpSpPr>
              <p:grpSpPr bwMode="auto">
                <a:xfrm>
                  <a:off x="4480" y="1911"/>
                  <a:ext cx="550" cy="346"/>
                  <a:chOff x="3958" y="2316"/>
                  <a:chExt cx="550" cy="346"/>
                </a:xfrm>
              </p:grpSpPr>
              <p:sp>
                <p:nvSpPr>
                  <p:cNvPr id="125" name="Rectangle 149"/>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6" name="Rectangle 150"/>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7" name="Rectangle 151"/>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8" name="Rectangle 152"/>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9" name="Rectangle 153"/>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0" name="Text Box 154"/>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grpSp>
              <p:nvGrpSpPr>
                <p:cNvPr id="118" name="Group 155"/>
                <p:cNvGrpSpPr>
                  <a:grpSpLocks/>
                </p:cNvGrpSpPr>
                <p:nvPr/>
              </p:nvGrpSpPr>
              <p:grpSpPr bwMode="auto">
                <a:xfrm>
                  <a:off x="4368" y="2016"/>
                  <a:ext cx="550" cy="346"/>
                  <a:chOff x="3958" y="2316"/>
                  <a:chExt cx="550" cy="346"/>
                </a:xfrm>
              </p:grpSpPr>
              <p:sp>
                <p:nvSpPr>
                  <p:cNvPr id="119" name="Rectangle 156"/>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0" name="Rectangle 157"/>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1" name="Rectangle 158"/>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2" name="Rectangle 159"/>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3" name="Rectangle 160"/>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4" name="Text Box 161"/>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grpSp>
          <p:sp>
            <p:nvSpPr>
              <p:cNvPr id="14" name="Line 162"/>
              <p:cNvSpPr>
                <a:spLocks noChangeShapeType="1"/>
              </p:cNvSpPr>
              <p:nvPr/>
            </p:nvSpPr>
            <p:spPr bwMode="auto">
              <a:xfrm>
                <a:off x="4556" y="2117"/>
                <a:ext cx="96" cy="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nvGrpSpPr>
              <p:cNvPr id="15" name="Group 251"/>
              <p:cNvGrpSpPr>
                <a:grpSpLocks/>
              </p:cNvGrpSpPr>
              <p:nvPr/>
            </p:nvGrpSpPr>
            <p:grpSpPr bwMode="auto">
              <a:xfrm>
                <a:off x="3351" y="2157"/>
                <a:ext cx="986" cy="588"/>
                <a:chOff x="4080" y="2102"/>
                <a:chExt cx="986" cy="588"/>
              </a:xfrm>
            </p:grpSpPr>
            <p:grpSp>
              <p:nvGrpSpPr>
                <p:cNvPr id="84" name="Group 252"/>
                <p:cNvGrpSpPr>
                  <a:grpSpLocks/>
                </p:cNvGrpSpPr>
                <p:nvPr/>
              </p:nvGrpSpPr>
              <p:grpSpPr bwMode="auto">
                <a:xfrm>
                  <a:off x="4176" y="2304"/>
                  <a:ext cx="550" cy="346"/>
                  <a:chOff x="3958" y="2316"/>
                  <a:chExt cx="550" cy="346"/>
                </a:xfrm>
              </p:grpSpPr>
              <p:sp>
                <p:nvSpPr>
                  <p:cNvPr id="109" name="Rectangle 253"/>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0" name="Rectangle 254"/>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1" name="Rectangle 255"/>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2" name="Rectangle 256"/>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3" name="Rectangle 257"/>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4" name="Text Box 258"/>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sp>
              <p:nvSpPr>
                <p:cNvPr id="85" name="Line 259"/>
                <p:cNvSpPr>
                  <a:spLocks noChangeShapeType="1"/>
                </p:cNvSpPr>
                <p:nvPr/>
              </p:nvSpPr>
              <p:spPr bwMode="auto">
                <a:xfrm>
                  <a:off x="4778" y="2618"/>
                  <a:ext cx="96" cy="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6" name="Rectangle 260"/>
                <p:cNvSpPr>
                  <a:spLocks noChangeArrowheads="1"/>
                </p:cNvSpPr>
                <p:nvPr/>
              </p:nvSpPr>
              <p:spPr bwMode="auto">
                <a:xfrm>
                  <a:off x="4080" y="2102"/>
                  <a:ext cx="892" cy="588"/>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nvGrpSpPr>
                <p:cNvPr id="87" name="Group 261"/>
                <p:cNvGrpSpPr>
                  <a:grpSpLocks/>
                </p:cNvGrpSpPr>
                <p:nvPr/>
              </p:nvGrpSpPr>
              <p:grpSpPr bwMode="auto">
                <a:xfrm>
                  <a:off x="4368" y="2112"/>
                  <a:ext cx="550" cy="346"/>
                  <a:chOff x="3958" y="2316"/>
                  <a:chExt cx="550" cy="346"/>
                </a:xfrm>
              </p:grpSpPr>
              <p:sp>
                <p:nvSpPr>
                  <p:cNvPr id="103" name="Rectangle 262"/>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4" name="Rectangle 263"/>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5" name="Rectangle 264"/>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6" name="Rectangle 265"/>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7" name="Rectangle 266"/>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8" name="Text Box 267"/>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grpSp>
              <p:nvGrpSpPr>
                <p:cNvPr id="88" name="Group 268"/>
                <p:cNvGrpSpPr>
                  <a:grpSpLocks/>
                </p:cNvGrpSpPr>
                <p:nvPr/>
              </p:nvGrpSpPr>
              <p:grpSpPr bwMode="auto">
                <a:xfrm>
                  <a:off x="4246" y="2190"/>
                  <a:ext cx="550" cy="346"/>
                  <a:chOff x="3958" y="2316"/>
                  <a:chExt cx="550" cy="346"/>
                </a:xfrm>
              </p:grpSpPr>
              <p:sp>
                <p:nvSpPr>
                  <p:cNvPr id="97" name="Rectangle 269"/>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8" name="Rectangle 270"/>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9" name="Rectangle 271"/>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0" name="Rectangle 272"/>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1" name="Rectangle 273"/>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2" name="Text Box 274"/>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grpSp>
              <p:nvGrpSpPr>
                <p:cNvPr id="89" name="Group 275"/>
                <p:cNvGrpSpPr>
                  <a:grpSpLocks/>
                </p:cNvGrpSpPr>
                <p:nvPr/>
              </p:nvGrpSpPr>
              <p:grpSpPr bwMode="auto">
                <a:xfrm>
                  <a:off x="4128" y="2294"/>
                  <a:ext cx="550" cy="346"/>
                  <a:chOff x="3958" y="2316"/>
                  <a:chExt cx="550" cy="346"/>
                </a:xfrm>
              </p:grpSpPr>
              <p:sp>
                <p:nvSpPr>
                  <p:cNvPr id="91" name="Rectangle 276"/>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2" name="Rectangle 277"/>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3" name="Rectangle 278"/>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4" name="Rectangle 279"/>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5" name="Rectangle 280"/>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6" name="Text Box 281"/>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sp>
              <p:nvSpPr>
                <p:cNvPr id="90" name="Line 282"/>
                <p:cNvSpPr>
                  <a:spLocks noChangeShapeType="1"/>
                </p:cNvSpPr>
                <p:nvPr/>
              </p:nvSpPr>
              <p:spPr bwMode="auto">
                <a:xfrm>
                  <a:off x="4970" y="2396"/>
                  <a:ext cx="96" cy="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16" name="Group 219"/>
              <p:cNvGrpSpPr>
                <a:grpSpLocks/>
              </p:cNvGrpSpPr>
              <p:nvPr/>
            </p:nvGrpSpPr>
            <p:grpSpPr bwMode="auto">
              <a:xfrm>
                <a:off x="3168" y="2346"/>
                <a:ext cx="986" cy="588"/>
                <a:chOff x="4080" y="2102"/>
                <a:chExt cx="986" cy="588"/>
              </a:xfrm>
            </p:grpSpPr>
            <p:grpSp>
              <p:nvGrpSpPr>
                <p:cNvPr id="53" name="Group 220"/>
                <p:cNvGrpSpPr>
                  <a:grpSpLocks/>
                </p:cNvGrpSpPr>
                <p:nvPr/>
              </p:nvGrpSpPr>
              <p:grpSpPr bwMode="auto">
                <a:xfrm>
                  <a:off x="4176" y="2304"/>
                  <a:ext cx="550" cy="346"/>
                  <a:chOff x="3958" y="2316"/>
                  <a:chExt cx="550" cy="346"/>
                </a:xfrm>
              </p:grpSpPr>
              <p:sp>
                <p:nvSpPr>
                  <p:cNvPr id="78" name="Rectangle 221"/>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9" name="Rectangle 222"/>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0" name="Rectangle 223"/>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1" name="Rectangle 224"/>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2" name="Rectangle 225"/>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3" name="Text Box 226"/>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sp>
              <p:nvSpPr>
                <p:cNvPr id="54" name="Line 227"/>
                <p:cNvSpPr>
                  <a:spLocks noChangeShapeType="1"/>
                </p:cNvSpPr>
                <p:nvPr/>
              </p:nvSpPr>
              <p:spPr bwMode="auto">
                <a:xfrm>
                  <a:off x="4778" y="2618"/>
                  <a:ext cx="96" cy="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5" name="Rectangle 228"/>
                <p:cNvSpPr>
                  <a:spLocks noChangeArrowheads="1"/>
                </p:cNvSpPr>
                <p:nvPr/>
              </p:nvSpPr>
              <p:spPr bwMode="auto">
                <a:xfrm>
                  <a:off x="4080" y="2102"/>
                  <a:ext cx="892" cy="588"/>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nvGrpSpPr>
                <p:cNvPr id="56" name="Group 229"/>
                <p:cNvGrpSpPr>
                  <a:grpSpLocks/>
                </p:cNvGrpSpPr>
                <p:nvPr/>
              </p:nvGrpSpPr>
              <p:grpSpPr bwMode="auto">
                <a:xfrm>
                  <a:off x="4368" y="2112"/>
                  <a:ext cx="550" cy="346"/>
                  <a:chOff x="3958" y="2316"/>
                  <a:chExt cx="550" cy="346"/>
                </a:xfrm>
              </p:grpSpPr>
              <p:sp>
                <p:nvSpPr>
                  <p:cNvPr id="72" name="Rectangle 230"/>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3" name="Rectangle 231"/>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4" name="Rectangle 232"/>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5" name="Rectangle 233"/>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6" name="Rectangle 234"/>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7" name="Text Box 235"/>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grpSp>
              <p:nvGrpSpPr>
                <p:cNvPr id="57" name="Group 236"/>
                <p:cNvGrpSpPr>
                  <a:grpSpLocks/>
                </p:cNvGrpSpPr>
                <p:nvPr/>
              </p:nvGrpSpPr>
              <p:grpSpPr bwMode="auto">
                <a:xfrm>
                  <a:off x="4246" y="2190"/>
                  <a:ext cx="550" cy="346"/>
                  <a:chOff x="3958" y="2316"/>
                  <a:chExt cx="550" cy="346"/>
                </a:xfrm>
              </p:grpSpPr>
              <p:sp>
                <p:nvSpPr>
                  <p:cNvPr id="66" name="Rectangle 237"/>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7" name="Rectangle 238"/>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8" name="Rectangle 239"/>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9" name="Rectangle 240"/>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0" name="Rectangle 241"/>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1" name="Text Box 242"/>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grpSp>
              <p:nvGrpSpPr>
                <p:cNvPr id="58" name="Group 243"/>
                <p:cNvGrpSpPr>
                  <a:grpSpLocks/>
                </p:cNvGrpSpPr>
                <p:nvPr/>
              </p:nvGrpSpPr>
              <p:grpSpPr bwMode="auto">
                <a:xfrm>
                  <a:off x="4128" y="2294"/>
                  <a:ext cx="550" cy="346"/>
                  <a:chOff x="3958" y="2316"/>
                  <a:chExt cx="550" cy="346"/>
                </a:xfrm>
              </p:grpSpPr>
              <p:sp>
                <p:nvSpPr>
                  <p:cNvPr id="60" name="Rectangle 244"/>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1" name="Rectangle 245"/>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2" name="Rectangle 246"/>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3" name="Rectangle 247"/>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4" name="Rectangle 248"/>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5" name="Text Box 249"/>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sp>
              <p:nvSpPr>
                <p:cNvPr id="59" name="Line 250"/>
                <p:cNvSpPr>
                  <a:spLocks noChangeShapeType="1"/>
                </p:cNvSpPr>
                <p:nvPr/>
              </p:nvSpPr>
              <p:spPr bwMode="auto">
                <a:xfrm>
                  <a:off x="4970" y="2396"/>
                  <a:ext cx="96" cy="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17" name="Group 216"/>
              <p:cNvGrpSpPr>
                <a:grpSpLocks/>
              </p:cNvGrpSpPr>
              <p:nvPr/>
            </p:nvGrpSpPr>
            <p:grpSpPr bwMode="auto">
              <a:xfrm>
                <a:off x="2955" y="2562"/>
                <a:ext cx="986" cy="588"/>
                <a:chOff x="4080" y="2102"/>
                <a:chExt cx="986" cy="588"/>
              </a:xfrm>
            </p:grpSpPr>
            <p:grpSp>
              <p:nvGrpSpPr>
                <p:cNvPr id="22" name="Group 69"/>
                <p:cNvGrpSpPr>
                  <a:grpSpLocks/>
                </p:cNvGrpSpPr>
                <p:nvPr/>
              </p:nvGrpSpPr>
              <p:grpSpPr bwMode="auto">
                <a:xfrm>
                  <a:off x="4176" y="2304"/>
                  <a:ext cx="550" cy="346"/>
                  <a:chOff x="3958" y="2316"/>
                  <a:chExt cx="550" cy="346"/>
                </a:xfrm>
              </p:grpSpPr>
              <p:sp>
                <p:nvSpPr>
                  <p:cNvPr id="47" name="Rectangle 56"/>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8" name="Rectangle 57"/>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9" name="Rectangle 58"/>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0" name="Rectangle 59"/>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1" name="Rectangle 61"/>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 Box 68"/>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sp>
              <p:nvSpPr>
                <p:cNvPr id="23" name="Line 86"/>
                <p:cNvSpPr>
                  <a:spLocks noChangeShapeType="1"/>
                </p:cNvSpPr>
                <p:nvPr/>
              </p:nvSpPr>
              <p:spPr bwMode="auto">
                <a:xfrm>
                  <a:off x="4778" y="2618"/>
                  <a:ext cx="96" cy="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Rectangle 115"/>
                <p:cNvSpPr>
                  <a:spLocks noChangeArrowheads="1"/>
                </p:cNvSpPr>
                <p:nvPr/>
              </p:nvSpPr>
              <p:spPr bwMode="auto">
                <a:xfrm>
                  <a:off x="4080" y="2102"/>
                  <a:ext cx="892" cy="588"/>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nvGrpSpPr>
                <p:cNvPr id="25" name="Group 116"/>
                <p:cNvGrpSpPr>
                  <a:grpSpLocks/>
                </p:cNvGrpSpPr>
                <p:nvPr/>
              </p:nvGrpSpPr>
              <p:grpSpPr bwMode="auto">
                <a:xfrm>
                  <a:off x="4368" y="2112"/>
                  <a:ext cx="550" cy="346"/>
                  <a:chOff x="3958" y="2316"/>
                  <a:chExt cx="550" cy="346"/>
                </a:xfrm>
              </p:grpSpPr>
              <p:sp>
                <p:nvSpPr>
                  <p:cNvPr id="41" name="Rectangle 117"/>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2" name="Rectangle 118"/>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3" name="Rectangle 119"/>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4" name="Rectangle 120"/>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5" name="Rectangle 121"/>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ext Box 122"/>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grpSp>
              <p:nvGrpSpPr>
                <p:cNvPr id="26" name="Group 123"/>
                <p:cNvGrpSpPr>
                  <a:grpSpLocks/>
                </p:cNvGrpSpPr>
                <p:nvPr/>
              </p:nvGrpSpPr>
              <p:grpSpPr bwMode="auto">
                <a:xfrm>
                  <a:off x="4246" y="2190"/>
                  <a:ext cx="550" cy="346"/>
                  <a:chOff x="3958" y="2316"/>
                  <a:chExt cx="550" cy="346"/>
                </a:xfrm>
              </p:grpSpPr>
              <p:sp>
                <p:nvSpPr>
                  <p:cNvPr id="35" name="Rectangle 124"/>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6" name="Rectangle 125"/>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 name="Rectangle 126"/>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8" name="Rectangle 127"/>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9" name="Rectangle 128"/>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0" name="Text Box 129"/>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dirty="0">
                        <a:ln>
                          <a:noFill/>
                        </a:ln>
                        <a:solidFill>
                          <a:sysClr val="windowText" lastClr="000000"/>
                        </a:solidFill>
                        <a:effectLst/>
                        <a:uLnTx/>
                        <a:uFillTx/>
                      </a:rPr>
                      <a:t>…</a:t>
                    </a:r>
                  </a:p>
                </p:txBody>
              </p:sp>
            </p:grpSp>
            <p:grpSp>
              <p:nvGrpSpPr>
                <p:cNvPr id="27" name="Group 130"/>
                <p:cNvGrpSpPr>
                  <a:grpSpLocks/>
                </p:cNvGrpSpPr>
                <p:nvPr/>
              </p:nvGrpSpPr>
              <p:grpSpPr bwMode="auto">
                <a:xfrm>
                  <a:off x="4128" y="2294"/>
                  <a:ext cx="550" cy="346"/>
                  <a:chOff x="3958" y="2316"/>
                  <a:chExt cx="550" cy="346"/>
                </a:xfrm>
              </p:grpSpPr>
              <p:sp>
                <p:nvSpPr>
                  <p:cNvPr id="29" name="Rectangle 131"/>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0" name="Rectangle 132"/>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1" name="Rectangle 133"/>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2" name="Rectangle 134"/>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3" name="Rectangle 135"/>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4" name="Text Box 136"/>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sp>
              <p:nvSpPr>
                <p:cNvPr id="28" name="Line 137"/>
                <p:cNvSpPr>
                  <a:spLocks noChangeShapeType="1"/>
                </p:cNvSpPr>
                <p:nvPr/>
              </p:nvSpPr>
              <p:spPr bwMode="auto">
                <a:xfrm>
                  <a:off x="4970" y="2396"/>
                  <a:ext cx="96" cy="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18" name="Line 214"/>
              <p:cNvSpPr>
                <a:spLocks noChangeShapeType="1"/>
              </p:cNvSpPr>
              <p:nvPr/>
            </p:nvSpPr>
            <p:spPr bwMode="auto">
              <a:xfrm flipV="1">
                <a:off x="3936" y="2112"/>
                <a:ext cx="720" cy="75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9" name="Rectangle 283"/>
              <p:cNvSpPr>
                <a:spLocks noChangeArrowheads="1"/>
              </p:cNvSpPr>
              <p:nvPr/>
            </p:nvSpPr>
            <p:spPr bwMode="auto">
              <a:xfrm>
                <a:off x="4650" y="2403"/>
                <a:ext cx="624" cy="474"/>
              </a:xfrm>
              <a:prstGeom prst="rect">
                <a:avLst/>
              </a:prstGeom>
              <a:solidFill>
                <a:srgbClr val="FFFFFF"/>
              </a:solidFill>
              <a:ln w="19050">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0" name="Text Box 284"/>
              <p:cNvSpPr txBox="1">
                <a:spLocks noChangeArrowheads="1"/>
              </p:cNvSpPr>
              <p:nvPr/>
            </p:nvSpPr>
            <p:spPr bwMode="auto">
              <a:xfrm>
                <a:off x="4686" y="2499"/>
                <a:ext cx="546" cy="257"/>
              </a:xfrm>
              <a:prstGeom prst="rect">
                <a:avLst/>
              </a:prstGeom>
              <a:noFill/>
              <a:ln w="38100">
                <a:noFill/>
                <a:miter lim="800000"/>
                <a:headEnd/>
                <a:tailEnd/>
              </a:ln>
              <a:effectLst/>
            </p:spPr>
            <p:txBody>
              <a:bodyPr>
                <a:spAutoFit/>
              </a:body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sz="2400" b="1" i="0" u="none" strike="noStrike" kern="0" cap="none" spc="0" normalizeH="0" baseline="0" noProof="0" dirty="0">
                    <a:ln>
                      <a:noFill/>
                    </a:ln>
                    <a:effectLst/>
                    <a:uLnTx/>
                    <a:uFillTx/>
                    <a:latin typeface="+mn-lt"/>
                  </a:rPr>
                  <a:t>Host</a:t>
                </a:r>
              </a:p>
            </p:txBody>
          </p:sp>
          <p:sp>
            <p:nvSpPr>
              <p:cNvPr id="21" name="Line 286"/>
              <p:cNvSpPr>
                <a:spLocks noChangeShapeType="1"/>
              </p:cNvSpPr>
              <p:nvPr/>
            </p:nvSpPr>
            <p:spPr bwMode="auto">
              <a:xfrm>
                <a:off x="4230" y="2550"/>
                <a:ext cx="426" cy="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9" name="Text Box 288"/>
            <p:cNvSpPr txBox="1">
              <a:spLocks noChangeArrowheads="1"/>
            </p:cNvSpPr>
            <p:nvPr/>
          </p:nvSpPr>
          <p:spPr bwMode="auto">
            <a:xfrm>
              <a:off x="2425" y="3306"/>
              <a:ext cx="1093" cy="223"/>
            </a:xfrm>
            <a:prstGeom prst="rect">
              <a:avLst/>
            </a:prstGeom>
            <a:noFill/>
            <a:ln w="9525">
              <a:noFill/>
              <a:miter lim="800000"/>
              <a:headEnd/>
              <a:tailEnd/>
            </a:ln>
            <a:effectLst/>
          </p:spPr>
          <p:txBody>
            <a:bodyPr wrap="square">
              <a:spAutoFit/>
            </a:body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sz="2000" b="1" i="0" u="none" strike="noStrike" kern="0" cap="none" spc="0" normalizeH="0" baseline="0" noProof="0" dirty="0">
                  <a:ln>
                    <a:noFill/>
                  </a:ln>
                  <a:effectLst/>
                  <a:uLnTx/>
                  <a:uFillTx/>
                  <a:latin typeface="+mn-lt"/>
                </a:rPr>
                <a:t>Compute Unit</a:t>
              </a:r>
            </a:p>
          </p:txBody>
        </p:sp>
        <p:sp>
          <p:nvSpPr>
            <p:cNvPr id="10" name="Line 289"/>
            <p:cNvSpPr>
              <a:spLocks noChangeShapeType="1"/>
            </p:cNvSpPr>
            <p:nvPr/>
          </p:nvSpPr>
          <p:spPr bwMode="auto">
            <a:xfrm flipV="1">
              <a:off x="3024" y="3084"/>
              <a:ext cx="336" cy="252"/>
            </a:xfrm>
            <a:prstGeom prst="line">
              <a:avLst/>
            </a:prstGeom>
            <a:noFill/>
            <a:ln w="952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Line 290"/>
            <p:cNvSpPr>
              <a:spLocks noChangeShapeType="1"/>
            </p:cNvSpPr>
            <p:nvPr/>
          </p:nvSpPr>
          <p:spPr bwMode="auto">
            <a:xfrm flipH="1" flipV="1">
              <a:off x="3840" y="3102"/>
              <a:ext cx="432" cy="150"/>
            </a:xfrm>
            <a:prstGeom prst="line">
              <a:avLst/>
            </a:prstGeom>
            <a:noFill/>
            <a:ln w="952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 name="Line 291"/>
            <p:cNvSpPr>
              <a:spLocks noChangeShapeType="1"/>
            </p:cNvSpPr>
            <p:nvPr/>
          </p:nvSpPr>
          <p:spPr bwMode="auto">
            <a:xfrm>
              <a:off x="2748" y="2640"/>
              <a:ext cx="294" cy="354"/>
            </a:xfrm>
            <a:prstGeom prst="line">
              <a:avLst/>
            </a:prstGeom>
            <a:noFill/>
            <a:ln w="952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2" name="Slide Number Placeholder 1">
            <a:extLst>
              <a:ext uri="{FF2B5EF4-FFF2-40B4-BE49-F238E27FC236}">
                <a16:creationId xmlns:a16="http://schemas.microsoft.com/office/drawing/2014/main" id="{510834EA-0A25-C844-923F-4D34C602F3D0}"/>
              </a:ext>
            </a:extLst>
          </p:cNvPr>
          <p:cNvSpPr>
            <a:spLocks noGrp="1"/>
          </p:cNvSpPr>
          <p:nvPr>
            <p:ph type="sldNum" sz="quarter" idx="12"/>
          </p:nvPr>
        </p:nvSpPr>
        <p:spPr/>
        <p:txBody>
          <a:bodyPr/>
          <a:lstStyle/>
          <a:p>
            <a:fld id="{10338BC4-165C-45BE-83FF-C9C7D8E962C5}" type="slidenum">
              <a:rPr lang="en-GB" smtClean="0"/>
              <a:pPr/>
              <a:t>31</a:t>
            </a:fld>
            <a:endParaRPr lang="en-GB"/>
          </a:p>
        </p:txBody>
      </p:sp>
    </p:spTree>
    <p:extLst>
      <p:ext uri="{BB962C8B-B14F-4D97-AF65-F5344CB8AC3E}">
        <p14:creationId xmlns:p14="http://schemas.microsoft.com/office/powerpoint/2010/main" val="38855576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274638"/>
            <a:ext cx="9144000" cy="1143000"/>
          </a:xfrm>
        </p:spPr>
        <p:txBody>
          <a:bodyPr>
            <a:noAutofit/>
          </a:bodyPr>
          <a:lstStyle/>
          <a:p>
            <a:r>
              <a:rPr lang="en-GB" sz="3600" dirty="0"/>
              <a:t>OpenCL Platform Example</a:t>
            </a:r>
            <a:br>
              <a:rPr lang="en-GB" sz="3600" dirty="0"/>
            </a:br>
            <a:r>
              <a:rPr lang="en-GB" sz="3600" dirty="0"/>
              <a:t>(One node, two CPU sockets, two GPUs)</a:t>
            </a:r>
          </a:p>
        </p:txBody>
      </p:sp>
      <p:sp>
        <p:nvSpPr>
          <p:cNvPr id="7" name="Text Placeholder 6"/>
          <p:cNvSpPr>
            <a:spLocks noGrp="1"/>
          </p:cNvSpPr>
          <p:nvPr>
            <p:ph type="body" idx="1"/>
          </p:nvPr>
        </p:nvSpPr>
        <p:spPr>
          <a:xfrm>
            <a:off x="457200" y="1628800"/>
            <a:ext cx="4040188" cy="639762"/>
          </a:xfrm>
        </p:spPr>
        <p:txBody>
          <a:bodyPr>
            <a:normAutofit/>
          </a:bodyPr>
          <a:lstStyle/>
          <a:p>
            <a:r>
              <a:rPr lang="en-GB" sz="2800" dirty="0">
                <a:solidFill>
                  <a:schemeClr val="accent2"/>
                </a:solidFill>
              </a:rPr>
              <a:t>CPUs:</a:t>
            </a:r>
          </a:p>
        </p:txBody>
      </p:sp>
      <p:sp>
        <p:nvSpPr>
          <p:cNvPr id="8" name="Content Placeholder 7"/>
          <p:cNvSpPr>
            <a:spLocks noGrp="1"/>
          </p:cNvSpPr>
          <p:nvPr>
            <p:ph sz="half" idx="2"/>
          </p:nvPr>
        </p:nvSpPr>
        <p:spPr>
          <a:xfrm>
            <a:off x="107504" y="2268562"/>
            <a:ext cx="4389884" cy="3951288"/>
          </a:xfrm>
        </p:spPr>
        <p:txBody>
          <a:bodyPr>
            <a:normAutofit/>
          </a:bodyPr>
          <a:lstStyle/>
          <a:p>
            <a:r>
              <a:rPr lang="en-GB" dirty="0"/>
              <a:t>Treated as one OpenCL device</a:t>
            </a:r>
          </a:p>
          <a:p>
            <a:pPr lvl="1"/>
            <a:r>
              <a:rPr lang="en-GB" dirty="0"/>
              <a:t>One CU per core</a:t>
            </a:r>
          </a:p>
          <a:p>
            <a:pPr lvl="1"/>
            <a:r>
              <a:rPr lang="en-GB" dirty="0"/>
              <a:t>1 PE per CU, or if PEs mapped to SIMD lanes, </a:t>
            </a:r>
            <a:r>
              <a:rPr lang="en-GB" i="1" dirty="0"/>
              <a:t>n</a:t>
            </a:r>
            <a:r>
              <a:rPr lang="en-GB" dirty="0"/>
              <a:t> PEs per CU, where </a:t>
            </a:r>
            <a:r>
              <a:rPr lang="en-GB" i="1" dirty="0"/>
              <a:t>n</a:t>
            </a:r>
            <a:r>
              <a:rPr lang="en-GB" dirty="0"/>
              <a:t> matches the SIMD width</a:t>
            </a:r>
          </a:p>
          <a:p>
            <a:r>
              <a:rPr lang="en-GB" dirty="0"/>
              <a:t>Remember:</a:t>
            </a:r>
          </a:p>
          <a:p>
            <a:pPr lvl="1"/>
            <a:r>
              <a:rPr lang="en-GB" dirty="0"/>
              <a:t>the CPU will also have to be its own host!</a:t>
            </a:r>
          </a:p>
        </p:txBody>
      </p:sp>
      <p:sp>
        <p:nvSpPr>
          <p:cNvPr id="9" name="Text Placeholder 8"/>
          <p:cNvSpPr>
            <a:spLocks noGrp="1"/>
          </p:cNvSpPr>
          <p:nvPr>
            <p:ph type="body" sz="quarter" idx="3"/>
          </p:nvPr>
        </p:nvSpPr>
        <p:spPr>
          <a:xfrm>
            <a:off x="4645025" y="1628800"/>
            <a:ext cx="4041775" cy="639762"/>
          </a:xfrm>
        </p:spPr>
        <p:txBody>
          <a:bodyPr>
            <a:normAutofit/>
          </a:bodyPr>
          <a:lstStyle/>
          <a:p>
            <a:r>
              <a:rPr lang="en-GB" sz="2800" dirty="0">
                <a:solidFill>
                  <a:schemeClr val="accent2"/>
                </a:solidFill>
              </a:rPr>
              <a:t>GPUs:</a:t>
            </a:r>
          </a:p>
        </p:txBody>
      </p:sp>
      <p:sp>
        <p:nvSpPr>
          <p:cNvPr id="10" name="Content Placeholder 9"/>
          <p:cNvSpPr>
            <a:spLocks noGrp="1"/>
          </p:cNvSpPr>
          <p:nvPr>
            <p:ph sz="quarter" idx="4"/>
          </p:nvPr>
        </p:nvSpPr>
        <p:spPr>
          <a:xfrm>
            <a:off x="4645025" y="2268562"/>
            <a:ext cx="4391471" cy="3951288"/>
          </a:xfrm>
        </p:spPr>
        <p:txBody>
          <a:bodyPr>
            <a:normAutofit/>
          </a:bodyPr>
          <a:lstStyle/>
          <a:p>
            <a:r>
              <a:rPr lang="en-GB" sz="2200" dirty="0"/>
              <a:t>Each GPU is a separate OpenCL device</a:t>
            </a:r>
          </a:p>
          <a:p>
            <a:r>
              <a:rPr lang="en-GB" sz="2200" dirty="0"/>
              <a:t>Can use CPU and all GPU devices concurrently through OpenCL</a:t>
            </a:r>
          </a:p>
          <a:p>
            <a:endParaRPr lang="en-GB" sz="2000" dirty="0"/>
          </a:p>
        </p:txBody>
      </p:sp>
      <p:sp>
        <p:nvSpPr>
          <p:cNvPr id="11" name="TextBox 10"/>
          <p:cNvSpPr txBox="1"/>
          <p:nvPr/>
        </p:nvSpPr>
        <p:spPr>
          <a:xfrm>
            <a:off x="1303593" y="5949280"/>
            <a:ext cx="6652783" cy="461665"/>
          </a:xfrm>
          <a:prstGeom prst="rect">
            <a:avLst/>
          </a:prstGeom>
          <a:noFill/>
        </p:spPr>
        <p:txBody>
          <a:bodyPr wrap="none" rtlCol="0">
            <a:spAutoFit/>
          </a:bodyPr>
          <a:lstStyle/>
          <a:p>
            <a:r>
              <a:rPr lang="en-GB" sz="2400" b="1" u="sng" dirty="0">
                <a:solidFill>
                  <a:schemeClr val="accent1"/>
                </a:solidFill>
              </a:rPr>
              <a:t>CU</a:t>
            </a:r>
            <a:r>
              <a:rPr lang="en-GB" sz="2400" b="1" dirty="0">
                <a:solidFill>
                  <a:schemeClr val="accent1"/>
                </a:solidFill>
              </a:rPr>
              <a:t> = Compute Unit; </a:t>
            </a:r>
            <a:r>
              <a:rPr lang="en-GB" sz="2400" b="1" u="sng" dirty="0">
                <a:solidFill>
                  <a:schemeClr val="accent1"/>
                </a:solidFill>
              </a:rPr>
              <a:t>PE</a:t>
            </a:r>
            <a:r>
              <a:rPr lang="en-GB" sz="2400" b="1" dirty="0">
                <a:solidFill>
                  <a:schemeClr val="accent1"/>
                </a:solidFill>
              </a:rPr>
              <a:t> = Processing Element</a:t>
            </a:r>
          </a:p>
        </p:txBody>
      </p:sp>
      <p:sp>
        <p:nvSpPr>
          <p:cNvPr id="2" name="Slide Number Placeholder 1">
            <a:extLst>
              <a:ext uri="{FF2B5EF4-FFF2-40B4-BE49-F238E27FC236}">
                <a16:creationId xmlns:a16="http://schemas.microsoft.com/office/drawing/2014/main" id="{613B8456-C4BE-9441-AD53-B57F14F59D4C}"/>
              </a:ext>
            </a:extLst>
          </p:cNvPr>
          <p:cNvSpPr>
            <a:spLocks noGrp="1"/>
          </p:cNvSpPr>
          <p:nvPr>
            <p:ph type="sldNum" sz="quarter" idx="12"/>
          </p:nvPr>
        </p:nvSpPr>
        <p:spPr/>
        <p:txBody>
          <a:bodyPr/>
          <a:lstStyle/>
          <a:p>
            <a:fld id="{10338BC4-165C-45BE-83FF-C9C7D8E962C5}" type="slidenum">
              <a:rPr lang="en-GB" smtClean="0"/>
              <a:pPr/>
              <a:t>32</a:t>
            </a:fld>
            <a:endParaRPr lang="en-GB"/>
          </a:p>
        </p:txBody>
      </p:sp>
    </p:spTree>
    <p:extLst>
      <p:ext uri="{BB962C8B-B14F-4D97-AF65-F5344CB8AC3E}">
        <p14:creationId xmlns:p14="http://schemas.microsoft.com/office/powerpoint/2010/main" val="31099813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pPr>
              <a:defRPr/>
            </a:pPr>
            <a:fld id="{4F47CF95-CA0B-488D-91DE-2BBA7CC92468}" type="slidenum">
              <a:rPr lang="zh-CN" altLang="en-US" smtClean="0"/>
              <a:pPr>
                <a:defRPr/>
              </a:pPr>
              <a:t>33</a:t>
            </a:fld>
            <a:endParaRPr lang="en-US" altLang="zh-CN"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72692" y="510823"/>
            <a:ext cx="2631535" cy="3508714"/>
          </a:xfrm>
          <a:prstGeom prst="rect">
            <a:avLst/>
          </a:prstGeom>
        </p:spPr>
      </p:pic>
      <p:grpSp>
        <p:nvGrpSpPr>
          <p:cNvPr id="5" name="Group 4"/>
          <p:cNvGrpSpPr/>
          <p:nvPr/>
        </p:nvGrpSpPr>
        <p:grpSpPr>
          <a:xfrm>
            <a:off x="5207319" y="4019535"/>
            <a:ext cx="3771893" cy="2227838"/>
            <a:chOff x="3970111" y="504344"/>
            <a:chExt cx="5904656" cy="3487542"/>
          </a:xfrm>
        </p:grpSpPr>
        <p:pic>
          <p:nvPicPr>
            <p:cNvPr id="6" name="Picture 5" descr="logo-ltr.tif"/>
            <p:cNvPicPr>
              <a:picLocks noChangeAspect="1"/>
            </p:cNvPicPr>
            <p:nvPr/>
          </p:nvPicPr>
          <p:blipFill>
            <a:blip r:embed="rId4">
              <a:extLst>
                <a:ext uri="{28A0092B-C50C-407E-A947-70E740481C1C}">
                  <a14:useLocalDpi xmlns:a14="http://schemas.microsoft.com/office/drawing/2010/main"/>
                </a:ext>
              </a:extLst>
            </a:blip>
            <a:srcRect/>
            <a:stretch>
              <a:fillRect/>
            </a:stretch>
          </p:blipFill>
          <p:spPr bwMode="auto">
            <a:xfrm>
              <a:off x="3970111" y="672999"/>
              <a:ext cx="2808312" cy="8138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 name="Picture 6"/>
            <p:cNvPicPr>
              <a:picLocks noChangeAspect="1"/>
            </p:cNvPicPr>
            <p:nvPr/>
          </p:nvPicPr>
          <p:blipFill>
            <a:blip r:embed="rId5"/>
            <a:stretch>
              <a:fillRect/>
            </a:stretch>
          </p:blipFill>
          <p:spPr>
            <a:xfrm>
              <a:off x="8434608" y="1712050"/>
              <a:ext cx="1080120" cy="1080120"/>
            </a:xfrm>
            <a:prstGeom prst="rect">
              <a:avLst/>
            </a:prstGeom>
            <a:ln>
              <a:noFill/>
            </a:ln>
          </p:spPr>
        </p:pic>
        <p:pic>
          <p:nvPicPr>
            <p:cNvPr id="8" name="Picture 7"/>
            <p:cNvPicPr>
              <a:picLocks noChangeAspect="1"/>
            </p:cNvPicPr>
            <p:nvPr/>
          </p:nvPicPr>
          <p:blipFill>
            <a:blip r:embed="rId6"/>
            <a:stretch>
              <a:fillRect/>
            </a:stretch>
          </p:blipFill>
          <p:spPr>
            <a:xfrm>
              <a:off x="5842319" y="3324357"/>
              <a:ext cx="2448272" cy="459347"/>
            </a:xfrm>
            <a:prstGeom prst="rect">
              <a:avLst/>
            </a:prstGeom>
            <a:ln>
              <a:noFill/>
            </a:ln>
          </p:spPr>
        </p:pic>
        <p:pic>
          <p:nvPicPr>
            <p:cNvPr id="9" name="Picture 8"/>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3970111" y="3116177"/>
              <a:ext cx="1596883" cy="875709"/>
            </a:xfrm>
            <a:prstGeom prst="rect">
              <a:avLst/>
            </a:prstGeom>
            <a:ln>
              <a:noFill/>
            </a:ln>
          </p:spPr>
        </p:pic>
        <p:pic>
          <p:nvPicPr>
            <p:cNvPr id="10" name="Picture 9"/>
            <p:cNvPicPr>
              <a:picLocks noChangeAspect="1"/>
            </p:cNvPicPr>
            <p:nvPr/>
          </p:nvPicPr>
          <p:blipFill>
            <a:blip r:embed="rId8"/>
            <a:stretch>
              <a:fillRect/>
            </a:stretch>
          </p:blipFill>
          <p:spPr>
            <a:xfrm>
              <a:off x="8434606" y="3262237"/>
              <a:ext cx="1440161" cy="513625"/>
            </a:xfrm>
            <a:prstGeom prst="rect">
              <a:avLst/>
            </a:prstGeom>
            <a:ln>
              <a:noFill/>
            </a:ln>
          </p:spPr>
        </p:pic>
        <p:pic>
          <p:nvPicPr>
            <p:cNvPr id="11" name="Picture 10"/>
            <p:cNvPicPr>
              <a:picLocks noChangeAspect="1"/>
            </p:cNvPicPr>
            <p:nvPr/>
          </p:nvPicPr>
          <p:blipFill>
            <a:blip r:embed="rId9"/>
            <a:stretch>
              <a:fillRect/>
            </a:stretch>
          </p:blipFill>
          <p:spPr>
            <a:xfrm>
              <a:off x="4006624" y="1937145"/>
              <a:ext cx="2195735" cy="902612"/>
            </a:xfrm>
            <a:prstGeom prst="rect">
              <a:avLst/>
            </a:prstGeom>
            <a:ln>
              <a:noFill/>
            </a:ln>
          </p:spPr>
        </p:pic>
        <p:pic>
          <p:nvPicPr>
            <p:cNvPr id="12" name="Picture 11"/>
            <p:cNvPicPr>
              <a:picLocks noChangeAspect="1"/>
            </p:cNvPicPr>
            <p:nvPr/>
          </p:nvPicPr>
          <p:blipFill>
            <a:blip r:embed="rId10"/>
            <a:stretch>
              <a:fillRect/>
            </a:stretch>
          </p:blipFill>
          <p:spPr>
            <a:xfrm>
              <a:off x="7479477" y="504344"/>
              <a:ext cx="2304728" cy="1151144"/>
            </a:xfrm>
            <a:prstGeom prst="rect">
              <a:avLst/>
            </a:prstGeom>
            <a:ln>
              <a:noFill/>
            </a:ln>
          </p:spPr>
        </p:pic>
        <p:pic>
          <p:nvPicPr>
            <p:cNvPr id="13" name="Picture 12"/>
            <p:cNvPicPr>
              <a:picLocks noChangeAspect="1"/>
            </p:cNvPicPr>
            <p:nvPr/>
          </p:nvPicPr>
          <p:blipFill>
            <a:blip r:embed="rId11"/>
            <a:stretch>
              <a:fillRect/>
            </a:stretch>
          </p:blipFill>
          <p:spPr>
            <a:xfrm>
              <a:off x="6651580" y="1729137"/>
              <a:ext cx="1086644" cy="1045946"/>
            </a:xfrm>
            <a:prstGeom prst="rect">
              <a:avLst/>
            </a:prstGeom>
            <a:ln>
              <a:noFill/>
            </a:ln>
          </p:spPr>
        </p:pic>
      </p:grpSp>
      <p:pic>
        <p:nvPicPr>
          <p:cNvPr id="15" name="Picture 1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8739" y="0"/>
            <a:ext cx="4023361" cy="1804198"/>
          </a:xfrm>
          <a:prstGeom prst="rect">
            <a:avLst/>
          </a:prstGeom>
        </p:spPr>
      </p:pic>
      <p:sp>
        <p:nvSpPr>
          <p:cNvPr id="14" name="TextBox 13"/>
          <p:cNvSpPr txBox="1"/>
          <p:nvPr/>
        </p:nvSpPr>
        <p:spPr>
          <a:xfrm>
            <a:off x="515095" y="1580423"/>
            <a:ext cx="4516345" cy="4401205"/>
          </a:xfrm>
          <a:prstGeom prst="rect">
            <a:avLst/>
          </a:prstGeom>
          <a:noFill/>
        </p:spPr>
        <p:txBody>
          <a:bodyPr wrap="square" rtlCol="0">
            <a:spAutoFit/>
          </a:bodyPr>
          <a:lstStyle/>
          <a:p>
            <a:pPr marL="285750" indent="-285750">
              <a:spcBef>
                <a:spcPts val="600"/>
              </a:spcBef>
              <a:buFont typeface="Arial" charset="0"/>
              <a:buChar char="•"/>
            </a:pPr>
            <a:r>
              <a:rPr lang="en-US" sz="2000" dirty="0"/>
              <a:t>Collaboration between GW4 Alliance (universities of Bristol, Bath, Cardiff, Exeter), the UK Met Office, Cray, and Arm</a:t>
            </a:r>
          </a:p>
          <a:p>
            <a:pPr marL="285750" indent="-285750">
              <a:spcBef>
                <a:spcPts val="600"/>
              </a:spcBef>
              <a:buFont typeface="Arial" charset="0"/>
              <a:buChar char="•"/>
            </a:pPr>
            <a:r>
              <a:rPr lang="en-US" sz="2000" dirty="0"/>
              <a:t>£3 million, funded by EPSRC</a:t>
            </a:r>
          </a:p>
          <a:p>
            <a:pPr marL="285750" indent="-285750">
              <a:spcBef>
                <a:spcPts val="600"/>
              </a:spcBef>
              <a:buFont typeface="Arial" charset="0"/>
              <a:buChar char="•"/>
            </a:pPr>
            <a:r>
              <a:rPr lang="en-US" sz="2000" dirty="0"/>
              <a:t>The first large-scale, Arm-based production supercomputer</a:t>
            </a:r>
          </a:p>
          <a:p>
            <a:pPr marL="285750" indent="-285750">
              <a:spcBef>
                <a:spcPts val="600"/>
              </a:spcBef>
              <a:buFont typeface="Arial" charset="0"/>
              <a:buChar char="•"/>
            </a:pPr>
            <a:r>
              <a:rPr lang="en-US" sz="2000" dirty="0"/>
              <a:t>Also contains 8 Intel Xeon Phi (KNL), 4 Intel Xeon nodes (Broadwell), and 8 </a:t>
            </a:r>
            <a:r>
              <a:rPr lang="en-US" sz="2000" b="1" dirty="0">
                <a:solidFill>
                  <a:srgbClr val="00B050"/>
                </a:solidFill>
              </a:rPr>
              <a:t>NVIDIA P100 GPUs</a:t>
            </a:r>
          </a:p>
          <a:p>
            <a:pPr marL="285750" indent="-285750">
              <a:spcBef>
                <a:spcPts val="600"/>
              </a:spcBef>
              <a:buFont typeface="Arial" charset="0"/>
              <a:buChar char="•"/>
            </a:pPr>
            <a:r>
              <a:rPr lang="en-US" sz="2000" dirty="0"/>
              <a:t>OpenCL is installed for the CPUs and GPUs in Isambard</a:t>
            </a:r>
          </a:p>
        </p:txBody>
      </p:sp>
    </p:spTree>
    <p:extLst>
      <p:ext uri="{BB962C8B-B14F-4D97-AF65-F5344CB8AC3E}">
        <p14:creationId xmlns:p14="http://schemas.microsoft.com/office/powerpoint/2010/main" val="392955709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0850" y="0"/>
            <a:ext cx="8229600" cy="863600"/>
          </a:xfrm>
        </p:spPr>
        <p:txBody>
          <a:bodyPr/>
          <a:lstStyle/>
          <a:p>
            <a:r>
              <a:rPr lang="en-US" dirty="0"/>
              <a:t>Using Isambard (1/2)</a:t>
            </a:r>
          </a:p>
        </p:txBody>
      </p:sp>
      <p:sp>
        <p:nvSpPr>
          <p:cNvPr id="3" name="Slide Number Placeholder 2"/>
          <p:cNvSpPr>
            <a:spLocks noGrp="1"/>
          </p:cNvSpPr>
          <p:nvPr>
            <p:ph type="sldNum" sz="quarter" idx="10"/>
          </p:nvPr>
        </p:nvSpPr>
        <p:spPr>
          <a:xfrm>
            <a:off x="8534400" y="6563812"/>
            <a:ext cx="457200" cy="294188"/>
          </a:xfrm>
        </p:spPr>
        <p:txBody>
          <a:bodyPr/>
          <a:lstStyle/>
          <a:p>
            <a:pPr algn="r">
              <a:defRPr/>
            </a:pPr>
            <a:fld id="{4F47CF95-CA0B-488D-91DE-2BBA7CC92468}" type="slidenum">
              <a:rPr lang="zh-CN" altLang="en-US" sz="1400" smtClean="0"/>
              <a:pPr algn="r">
                <a:defRPr/>
              </a:pPr>
              <a:t>34</a:t>
            </a:fld>
            <a:endParaRPr lang="en-US" altLang="zh-CN" sz="1400"/>
          </a:p>
        </p:txBody>
      </p:sp>
      <p:sp>
        <p:nvSpPr>
          <p:cNvPr id="5" name="TextBox 4"/>
          <p:cNvSpPr txBox="1"/>
          <p:nvPr/>
        </p:nvSpPr>
        <p:spPr>
          <a:xfrm>
            <a:off x="596900" y="863600"/>
            <a:ext cx="7937500" cy="3970318"/>
          </a:xfrm>
          <a:prstGeom prst="rect">
            <a:avLst/>
          </a:prstGeom>
          <a:noFill/>
        </p:spPr>
        <p:txBody>
          <a:bodyPr wrap="square" rtlCol="0">
            <a:spAutoFit/>
          </a:bodyPr>
          <a:lstStyle/>
          <a:p>
            <a:r>
              <a:rPr lang="en-US" b="1" dirty="0">
                <a:solidFill>
                  <a:srgbClr val="C00000"/>
                </a:solidFill>
                <a:latin typeface="Courier New" charset="0"/>
                <a:ea typeface="Courier New" charset="0"/>
                <a:cs typeface="Courier New" charset="0"/>
              </a:rPr>
              <a:t># Log in to the Isambard bastion node</a:t>
            </a:r>
          </a:p>
          <a:p>
            <a:r>
              <a:rPr lang="en-US" b="1" dirty="0">
                <a:solidFill>
                  <a:srgbClr val="C00000"/>
                </a:solidFill>
                <a:latin typeface="Courier New" charset="0"/>
                <a:ea typeface="Courier New" charset="0"/>
                <a:cs typeface="Courier New" charset="0"/>
              </a:rPr>
              <a:t># This node acts as a gateway to the rest of the system</a:t>
            </a:r>
          </a:p>
          <a:p>
            <a:r>
              <a:rPr lang="en-US" b="1" dirty="0">
                <a:solidFill>
                  <a:srgbClr val="C00000"/>
                </a:solidFill>
                <a:latin typeface="Courier New" charset="0"/>
                <a:ea typeface="Courier New" charset="0"/>
                <a:cs typeface="Courier New" charset="0"/>
              </a:rPr>
              <a:t># You will be assigned an </a:t>
            </a:r>
            <a:r>
              <a:rPr lang="en-US" b="1" i="1" dirty="0">
                <a:solidFill>
                  <a:srgbClr val="00B0F0"/>
                </a:solidFill>
                <a:latin typeface="Courier New" charset="0"/>
                <a:ea typeface="Courier New" charset="0"/>
                <a:cs typeface="Courier New" charset="0"/>
              </a:rPr>
              <a:t>account ID (01, 02, </a:t>
            </a:r>
            <a:r>
              <a:rPr lang="mr-IN" b="1" i="1" dirty="0">
                <a:solidFill>
                  <a:srgbClr val="00B0F0"/>
                </a:solidFill>
                <a:latin typeface="Courier New" charset="0"/>
                <a:ea typeface="Courier New" charset="0"/>
                <a:cs typeface="Courier New" charset="0"/>
              </a:rPr>
              <a:t>…</a:t>
            </a:r>
            <a:r>
              <a:rPr lang="en-US" b="1" i="1" dirty="0">
                <a:solidFill>
                  <a:srgbClr val="00B0F0"/>
                </a:solidFill>
                <a:latin typeface="Courier New" charset="0"/>
                <a:ea typeface="Courier New" charset="0"/>
                <a:cs typeface="Courier New" charset="0"/>
              </a:rPr>
              <a:t>)</a:t>
            </a:r>
            <a:r>
              <a:rPr lang="en-US" b="1" dirty="0">
                <a:solidFill>
                  <a:srgbClr val="C00000"/>
                </a:solidFill>
                <a:latin typeface="Courier New" charset="0"/>
                <a:ea typeface="Courier New" charset="0"/>
                <a:cs typeface="Courier New" charset="0"/>
              </a:rPr>
              <a:t> </a:t>
            </a:r>
          </a:p>
          <a:p>
            <a:r>
              <a:rPr lang="en-US" b="1" dirty="0">
                <a:solidFill>
                  <a:srgbClr val="C00000"/>
                </a:solidFill>
                <a:latin typeface="Courier New" charset="0"/>
                <a:ea typeface="Courier New" charset="0"/>
                <a:cs typeface="Courier New" charset="0"/>
              </a:rPr>
              <a:t># Your password is </a:t>
            </a:r>
            <a:r>
              <a:rPr lang="en-GB" b="1" dirty="0">
                <a:solidFill>
                  <a:srgbClr val="00B050"/>
                </a:solidFill>
                <a:latin typeface="Courier New" charset="0"/>
                <a:cs typeface="Courier New" charset="0"/>
              </a:rPr>
              <a:t>openclNOV18</a:t>
            </a:r>
            <a:endParaRPr lang="en-US" b="1" dirty="0">
              <a:solidFill>
                <a:srgbClr val="00B050"/>
              </a:solidFill>
              <a:latin typeface="Courier New" charset="0"/>
              <a:cs typeface="Courier New" charset="0"/>
            </a:endParaRPr>
          </a:p>
          <a:p>
            <a:r>
              <a:rPr lang="en-US" b="1" dirty="0" err="1">
                <a:latin typeface="Courier New" charset="0"/>
                <a:ea typeface="Courier New" charset="0"/>
                <a:cs typeface="Courier New" charset="0"/>
              </a:rPr>
              <a:t>ssh</a:t>
            </a:r>
            <a:r>
              <a:rPr lang="en-US" b="1" dirty="0">
                <a:latin typeface="Courier New" charset="0"/>
                <a:ea typeface="Courier New" charset="0"/>
                <a:cs typeface="Courier New" charset="0"/>
              </a:rPr>
              <a:t> br-train</a:t>
            </a:r>
            <a:r>
              <a:rPr lang="en-US" b="1" i="1" dirty="0">
                <a:solidFill>
                  <a:srgbClr val="00B0F0"/>
                </a:solidFill>
                <a:latin typeface="Courier New" charset="0"/>
                <a:ea typeface="Courier New" charset="0"/>
                <a:cs typeface="Courier New" charset="0"/>
              </a:rPr>
              <a:t>XX</a:t>
            </a:r>
            <a:r>
              <a:rPr lang="en-US" b="1" dirty="0">
                <a:latin typeface="Courier New" charset="0"/>
                <a:ea typeface="Courier New" charset="0"/>
                <a:cs typeface="Courier New" charset="0"/>
              </a:rPr>
              <a:t>@isambard.gw4.ac.uk</a:t>
            </a:r>
          </a:p>
          <a:p>
            <a:endParaRPr lang="en-US" b="1" dirty="0">
              <a:latin typeface="Courier New" charset="0"/>
              <a:ea typeface="Courier New" charset="0"/>
              <a:cs typeface="Courier New" charset="0"/>
            </a:endParaRPr>
          </a:p>
          <a:p>
            <a:r>
              <a:rPr lang="en-US" b="1" dirty="0">
                <a:solidFill>
                  <a:srgbClr val="C00000"/>
                </a:solidFill>
                <a:latin typeface="Courier New" charset="0"/>
                <a:ea typeface="Courier New" charset="0"/>
                <a:cs typeface="Courier New" charset="0"/>
              </a:rPr>
              <a:t># Log in to Isambard Phase 1 from the bastion node</a:t>
            </a:r>
          </a:p>
          <a:p>
            <a:r>
              <a:rPr lang="en-US" b="1" dirty="0" err="1">
                <a:latin typeface="Courier New" charset="0"/>
                <a:ea typeface="Courier New" charset="0"/>
                <a:cs typeface="Courier New" charset="0"/>
              </a:rPr>
              <a:t>ssh</a:t>
            </a:r>
            <a:r>
              <a:rPr lang="en-US" b="1" dirty="0">
                <a:latin typeface="Courier New" charset="0"/>
                <a:ea typeface="Courier New" charset="0"/>
                <a:cs typeface="Courier New" charset="0"/>
              </a:rPr>
              <a:t> phase1</a:t>
            </a:r>
          </a:p>
          <a:p>
            <a:endParaRPr lang="en-US" b="1" dirty="0">
              <a:latin typeface="Courier New" charset="0"/>
              <a:ea typeface="Courier New" charset="0"/>
              <a:cs typeface="Courier New" charset="0"/>
            </a:endParaRPr>
          </a:p>
          <a:p>
            <a:r>
              <a:rPr lang="en-US" b="1" dirty="0">
                <a:solidFill>
                  <a:srgbClr val="C00000"/>
                </a:solidFill>
                <a:latin typeface="Courier New" charset="0"/>
                <a:ea typeface="Courier New" charset="0"/>
                <a:cs typeface="Courier New" charset="0"/>
              </a:rPr>
              <a:t># Change to directory containing the first exercise</a:t>
            </a:r>
          </a:p>
          <a:p>
            <a:r>
              <a:rPr lang="en-US" b="1" dirty="0">
                <a:latin typeface="Courier New" charset="0"/>
                <a:ea typeface="Courier New" charset="0"/>
                <a:cs typeface="Courier New" charset="0"/>
              </a:rPr>
              <a:t>cd </a:t>
            </a:r>
            <a:r>
              <a:rPr lang="en-US" b="1" dirty="0" err="1">
                <a:latin typeface="Courier New" charset="0"/>
                <a:ea typeface="Courier New" charset="0"/>
                <a:cs typeface="Courier New" charset="0"/>
              </a:rPr>
              <a:t>opencl</a:t>
            </a:r>
            <a:r>
              <a:rPr lang="en-US" b="1" dirty="0">
                <a:latin typeface="Courier New" charset="0"/>
                <a:ea typeface="Courier New" charset="0"/>
                <a:cs typeface="Courier New" charset="0"/>
              </a:rPr>
              <a:t>-training/exercises/</a:t>
            </a:r>
            <a:r>
              <a:rPr lang="en-US" b="1" dirty="0" err="1">
                <a:latin typeface="Courier New" charset="0"/>
                <a:ea typeface="Courier New" charset="0"/>
                <a:cs typeface="Courier New" charset="0"/>
              </a:rPr>
              <a:t>DeviceInfo</a:t>
            </a:r>
            <a:endParaRPr lang="en-US" b="1" dirty="0">
              <a:latin typeface="Courier New" charset="0"/>
              <a:ea typeface="Courier New" charset="0"/>
              <a:cs typeface="Courier New" charset="0"/>
            </a:endParaRPr>
          </a:p>
          <a:p>
            <a:endParaRPr lang="en-US" b="1" dirty="0">
              <a:latin typeface="Courier New" charset="0"/>
              <a:ea typeface="Courier New" charset="0"/>
              <a:cs typeface="Courier New" charset="0"/>
            </a:endParaRPr>
          </a:p>
          <a:p>
            <a:r>
              <a:rPr lang="en-US" b="1" dirty="0">
                <a:solidFill>
                  <a:srgbClr val="C00000"/>
                </a:solidFill>
                <a:latin typeface="Courier New" charset="0"/>
                <a:ea typeface="Courier New" charset="0"/>
                <a:cs typeface="Courier New" charset="0"/>
              </a:rPr>
              <a:t># List files</a:t>
            </a:r>
          </a:p>
          <a:p>
            <a:r>
              <a:rPr lang="en-US" b="1" dirty="0">
                <a:latin typeface="Courier New" charset="0"/>
                <a:ea typeface="Courier New" charset="0"/>
                <a:cs typeface="Courier New" charset="0"/>
              </a:rPr>
              <a:t>ls</a:t>
            </a:r>
          </a:p>
        </p:txBody>
      </p:sp>
      <p:sp>
        <p:nvSpPr>
          <p:cNvPr id="6" name="TextBox 5"/>
          <p:cNvSpPr txBox="1"/>
          <p:nvPr/>
        </p:nvSpPr>
        <p:spPr>
          <a:xfrm>
            <a:off x="596900" y="4895751"/>
            <a:ext cx="8364219" cy="1077218"/>
          </a:xfrm>
          <a:prstGeom prst="rect">
            <a:avLst/>
          </a:prstGeom>
          <a:solidFill>
            <a:schemeClr val="accent2">
              <a:lumMod val="20000"/>
              <a:lumOff val="80000"/>
              <a:alpha val="60000"/>
            </a:schemeClr>
          </a:solidFill>
          <a:ln>
            <a:solidFill>
              <a:schemeClr val="tx1"/>
            </a:solidFill>
          </a:ln>
        </p:spPr>
        <p:txBody>
          <a:bodyPr wrap="square" rtlCol="0">
            <a:spAutoFit/>
          </a:bodyPr>
          <a:lstStyle/>
          <a:p>
            <a:r>
              <a:rPr lang="en-US" sz="1600" b="1" dirty="0">
                <a:latin typeface="Courier New" panose="02070309020205020404" pitchFamily="49" charset="0"/>
                <a:ea typeface="Courier New" charset="0"/>
                <a:cs typeface="Courier New" panose="02070309020205020404" pitchFamily="49" charset="0"/>
              </a:rPr>
              <a:t>[br-train01@login-01 exercises]$ ls</a:t>
            </a:r>
          </a:p>
          <a:p>
            <a:endParaRPr lang="en-US" sz="1600" b="1" dirty="0">
              <a:latin typeface="Courier New" panose="02070309020205020404" pitchFamily="49" charset="0"/>
              <a:ea typeface="Courier New" charset="0"/>
              <a:cs typeface="Courier New" panose="02070309020205020404" pitchFamily="49" charset="0"/>
            </a:endParaRPr>
          </a:p>
          <a:p>
            <a:r>
              <a:rPr lang="en-GB" sz="1600" b="1" dirty="0" err="1">
                <a:latin typeface="Courier New" panose="02070309020205020404" pitchFamily="49" charset="0"/>
                <a:cs typeface="Courier New" panose="02070309020205020404" pitchFamily="49" charset="0"/>
              </a:rPr>
              <a:t>deviceinfo.c</a:t>
            </a:r>
            <a:r>
              <a:rPr lang="en-GB" sz="1600" b="1" dirty="0">
                <a:latin typeface="Courier New" panose="02070309020205020404" pitchFamily="49" charset="0"/>
                <a:cs typeface="Courier New" panose="02070309020205020404" pitchFamily="49" charset="0"/>
              </a:rPr>
              <a:t>  </a:t>
            </a:r>
            <a:r>
              <a:rPr lang="en-GB" sz="1600" b="1" dirty="0" err="1">
                <a:latin typeface="Courier New" panose="02070309020205020404" pitchFamily="49" charset="0"/>
                <a:cs typeface="Courier New" panose="02070309020205020404" pitchFamily="49" charset="0"/>
              </a:rPr>
              <a:t>deviceinfo.cpp</a:t>
            </a:r>
            <a:r>
              <a:rPr lang="en-GB" sz="1600" b="1" dirty="0">
                <a:latin typeface="Courier New" panose="02070309020205020404" pitchFamily="49" charset="0"/>
                <a:cs typeface="Courier New" panose="02070309020205020404" pitchFamily="49" charset="0"/>
              </a:rPr>
              <a:t>  </a:t>
            </a:r>
            <a:r>
              <a:rPr lang="en-GB" sz="1600" b="1" dirty="0" err="1">
                <a:latin typeface="Courier New" panose="02070309020205020404" pitchFamily="49" charset="0"/>
                <a:cs typeface="Courier New" panose="02070309020205020404" pitchFamily="49" charset="0"/>
              </a:rPr>
              <a:t>DeviceInfo.vcxproj</a:t>
            </a:r>
            <a:r>
              <a:rPr lang="en-GB" sz="1600" b="1" dirty="0">
                <a:latin typeface="Courier New" panose="02070309020205020404" pitchFamily="49" charset="0"/>
                <a:cs typeface="Courier New" panose="02070309020205020404" pitchFamily="49" charset="0"/>
              </a:rPr>
              <a:t>  </a:t>
            </a:r>
            <a:r>
              <a:rPr lang="en-GB" sz="1600" b="1" dirty="0" err="1">
                <a:latin typeface="Courier New" panose="02070309020205020404" pitchFamily="49" charset="0"/>
                <a:cs typeface="Courier New" panose="02070309020205020404" pitchFamily="49" charset="0"/>
              </a:rPr>
              <a:t>DeviceInfo.vcxproj.filters</a:t>
            </a:r>
            <a:r>
              <a:rPr lang="en-GB" sz="1600" b="1" dirty="0">
                <a:latin typeface="Courier New" panose="02070309020205020404" pitchFamily="49" charset="0"/>
                <a:cs typeface="Courier New" panose="02070309020205020404" pitchFamily="49" charset="0"/>
              </a:rPr>
              <a:t>  </a:t>
            </a:r>
            <a:r>
              <a:rPr lang="en-GB" sz="1600" b="1" dirty="0" err="1">
                <a:latin typeface="Courier New" panose="02070309020205020404" pitchFamily="49" charset="0"/>
                <a:cs typeface="Courier New" panose="02070309020205020404" pitchFamily="49" charset="0"/>
              </a:rPr>
              <a:t>Makefile</a:t>
            </a:r>
            <a:r>
              <a:rPr lang="en-GB" sz="1600" b="1" dirty="0">
                <a:latin typeface="Courier New" panose="02070309020205020404" pitchFamily="49" charset="0"/>
                <a:cs typeface="Courier New" panose="02070309020205020404" pitchFamily="49" charset="0"/>
              </a:rPr>
              <a:t>  </a:t>
            </a:r>
            <a:r>
              <a:rPr lang="en-GB" sz="1600" b="1" dirty="0" err="1">
                <a:latin typeface="Courier New" panose="02070309020205020404" pitchFamily="49" charset="0"/>
                <a:cs typeface="Courier New" panose="02070309020205020404" pitchFamily="49" charset="0"/>
              </a:rPr>
              <a:t>submit_deviceinfo</a:t>
            </a:r>
            <a:r>
              <a:rPr lang="en-GB" sz="1050" b="1" dirty="0">
                <a:latin typeface="Courier New" panose="02070309020205020404" pitchFamily="49" charset="0"/>
                <a:cs typeface="Courier New" panose="02070309020205020404" pitchFamily="49" charset="0"/>
              </a:rPr>
              <a:t> </a:t>
            </a:r>
            <a:r>
              <a:rPr lang="en-GB" sz="1100" b="1" dirty="0">
                <a:latin typeface="Courier New" panose="02070309020205020404" pitchFamily="49" charset="0"/>
                <a:cs typeface="Courier New" panose="02070309020205020404" pitchFamily="49" charset="0"/>
              </a:rPr>
              <a:t>    </a:t>
            </a:r>
          </a:p>
        </p:txBody>
      </p:sp>
      <p:sp>
        <p:nvSpPr>
          <p:cNvPr id="19" name="Rectangle 18">
            <a:extLst>
              <a:ext uri="{FF2B5EF4-FFF2-40B4-BE49-F238E27FC236}">
                <a16:creationId xmlns:a16="http://schemas.microsoft.com/office/drawing/2014/main" id="{F746289A-1B6C-FD4B-809E-324DC0EAF9FE}"/>
              </a:ext>
            </a:extLst>
          </p:cNvPr>
          <p:cNvSpPr/>
          <p:nvPr/>
        </p:nvSpPr>
        <p:spPr bwMode="auto">
          <a:xfrm>
            <a:off x="3347864" y="5697519"/>
            <a:ext cx="2160240" cy="179754"/>
          </a:xfrm>
          <a:prstGeom prst="rect">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sp>
        <p:nvSpPr>
          <p:cNvPr id="21" name="TextBox 20">
            <a:extLst>
              <a:ext uri="{FF2B5EF4-FFF2-40B4-BE49-F238E27FC236}">
                <a16:creationId xmlns:a16="http://schemas.microsoft.com/office/drawing/2014/main" id="{C09E69CE-CB8F-FA45-A481-979BCB2BEAF5}"/>
              </a:ext>
            </a:extLst>
          </p:cNvPr>
          <p:cNvSpPr txBox="1"/>
          <p:nvPr/>
        </p:nvSpPr>
        <p:spPr>
          <a:xfrm>
            <a:off x="5940152" y="6341574"/>
            <a:ext cx="2552700" cy="369332"/>
          </a:xfrm>
          <a:prstGeom prst="rect">
            <a:avLst/>
          </a:prstGeom>
          <a:noFill/>
          <a:ln w="19050">
            <a:solidFill>
              <a:srgbClr val="FF0000"/>
            </a:solidFill>
          </a:ln>
        </p:spPr>
        <p:txBody>
          <a:bodyPr wrap="square" rtlCol="0">
            <a:spAutoFit/>
          </a:bodyPr>
          <a:lstStyle/>
          <a:p>
            <a:r>
              <a:rPr lang="en-US" dirty="0"/>
              <a:t>Job submission script</a:t>
            </a:r>
          </a:p>
        </p:txBody>
      </p:sp>
      <p:cxnSp>
        <p:nvCxnSpPr>
          <p:cNvPr id="22" name="Straight Connector 21">
            <a:extLst>
              <a:ext uri="{FF2B5EF4-FFF2-40B4-BE49-F238E27FC236}">
                <a16:creationId xmlns:a16="http://schemas.microsoft.com/office/drawing/2014/main" id="{1BC30691-4B5F-6141-A88A-7795330F91C0}"/>
              </a:ext>
            </a:extLst>
          </p:cNvPr>
          <p:cNvCxnSpPr>
            <a:cxnSpLocks/>
          </p:cNvCxnSpPr>
          <p:nvPr/>
        </p:nvCxnSpPr>
        <p:spPr bwMode="auto">
          <a:xfrm flipH="1" flipV="1">
            <a:off x="5508104" y="5877273"/>
            <a:ext cx="432048" cy="464302"/>
          </a:xfrm>
          <a:prstGeom prst="line">
            <a:avLst/>
          </a:prstGeom>
          <a:noFill/>
          <a:ln w="19050" cap="flat" cmpd="sng" algn="ctr">
            <a:solidFill>
              <a:srgbClr val="FF0000"/>
            </a:solidFill>
            <a:prstDash val="solid"/>
            <a:round/>
            <a:headEnd type="none" w="med" len="med"/>
            <a:tailEnd type="none" w="med" len="med"/>
          </a:ln>
          <a:effectLst/>
        </p:spPr>
      </p:cxnSp>
      <p:sp>
        <p:nvSpPr>
          <p:cNvPr id="27" name="Rectangle 26">
            <a:extLst>
              <a:ext uri="{FF2B5EF4-FFF2-40B4-BE49-F238E27FC236}">
                <a16:creationId xmlns:a16="http://schemas.microsoft.com/office/drawing/2014/main" id="{B039A2AE-5AFB-B348-A8AF-BDF7CEAF0F49}"/>
              </a:ext>
            </a:extLst>
          </p:cNvPr>
          <p:cNvSpPr/>
          <p:nvPr/>
        </p:nvSpPr>
        <p:spPr bwMode="auto">
          <a:xfrm>
            <a:off x="630980" y="5434360"/>
            <a:ext cx="1564756" cy="254000"/>
          </a:xfrm>
          <a:prstGeom prst="rect">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sp>
        <p:nvSpPr>
          <p:cNvPr id="29" name="TextBox 28">
            <a:extLst>
              <a:ext uri="{FF2B5EF4-FFF2-40B4-BE49-F238E27FC236}">
                <a16:creationId xmlns:a16="http://schemas.microsoft.com/office/drawing/2014/main" id="{8B99DE1B-7CA9-4940-8065-7317E0586C31}"/>
              </a:ext>
            </a:extLst>
          </p:cNvPr>
          <p:cNvSpPr txBox="1"/>
          <p:nvPr/>
        </p:nvSpPr>
        <p:spPr>
          <a:xfrm>
            <a:off x="2012043" y="6341574"/>
            <a:ext cx="2553607" cy="369332"/>
          </a:xfrm>
          <a:prstGeom prst="rect">
            <a:avLst/>
          </a:prstGeom>
          <a:noFill/>
          <a:ln w="19050">
            <a:solidFill>
              <a:srgbClr val="FF0000"/>
            </a:solidFill>
          </a:ln>
        </p:spPr>
        <p:txBody>
          <a:bodyPr wrap="square" rtlCol="0">
            <a:spAutoFit/>
          </a:bodyPr>
          <a:lstStyle/>
          <a:p>
            <a:r>
              <a:rPr lang="en-US" dirty="0"/>
              <a:t>Exercise starting code</a:t>
            </a:r>
          </a:p>
        </p:txBody>
      </p:sp>
      <p:cxnSp>
        <p:nvCxnSpPr>
          <p:cNvPr id="31" name="Straight Connector 30">
            <a:extLst>
              <a:ext uri="{FF2B5EF4-FFF2-40B4-BE49-F238E27FC236}">
                <a16:creationId xmlns:a16="http://schemas.microsoft.com/office/drawing/2014/main" id="{49214B15-F331-0240-A032-E69204BB6B55}"/>
              </a:ext>
            </a:extLst>
          </p:cNvPr>
          <p:cNvCxnSpPr>
            <a:cxnSpLocks/>
          </p:cNvCxnSpPr>
          <p:nvPr/>
        </p:nvCxnSpPr>
        <p:spPr bwMode="auto">
          <a:xfrm flipH="1">
            <a:off x="2012043" y="5697519"/>
            <a:ext cx="183693" cy="644055"/>
          </a:xfrm>
          <a:prstGeom prst="line">
            <a:avLst/>
          </a:prstGeom>
          <a:noFill/>
          <a:ln w="19050" cap="flat" cmpd="sng" algn="ctr">
            <a:solidFill>
              <a:srgbClr val="FF0000"/>
            </a:solidFill>
            <a:prstDash val="solid"/>
            <a:round/>
            <a:headEnd type="none" w="med" len="med"/>
            <a:tailEnd type="none" w="med" len="med"/>
          </a:ln>
          <a:effectLst/>
        </p:spPr>
      </p:cxnSp>
    </p:spTree>
    <p:extLst>
      <p:ext uri="{BB962C8B-B14F-4D97-AF65-F5344CB8AC3E}">
        <p14:creationId xmlns:p14="http://schemas.microsoft.com/office/powerpoint/2010/main" val="395750692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a:xfrm>
            <a:off x="8542723" y="6592441"/>
            <a:ext cx="558800" cy="330468"/>
          </a:xfrm>
        </p:spPr>
        <p:txBody>
          <a:bodyPr/>
          <a:lstStyle/>
          <a:p>
            <a:pPr algn="r">
              <a:defRPr/>
            </a:pPr>
            <a:fld id="{4F47CF95-CA0B-488D-91DE-2BBA7CC92468}" type="slidenum">
              <a:rPr lang="zh-CN" altLang="en-US" sz="1200" smtClean="0"/>
              <a:pPr algn="r">
                <a:defRPr/>
              </a:pPr>
              <a:t>35</a:t>
            </a:fld>
            <a:endParaRPr lang="en-US" altLang="zh-CN" sz="1200"/>
          </a:p>
        </p:txBody>
      </p:sp>
      <p:sp>
        <p:nvSpPr>
          <p:cNvPr id="5" name="TextBox 4"/>
          <p:cNvSpPr txBox="1"/>
          <p:nvPr/>
        </p:nvSpPr>
        <p:spPr>
          <a:xfrm>
            <a:off x="279400" y="1102976"/>
            <a:ext cx="8712200" cy="5524589"/>
          </a:xfrm>
          <a:prstGeom prst="rect">
            <a:avLst/>
          </a:prstGeom>
          <a:solidFill>
            <a:schemeClr val="bg1"/>
          </a:solidFill>
        </p:spPr>
        <p:txBody>
          <a:bodyPr wrap="square" rtlCol="0">
            <a:spAutoFit/>
          </a:bodyPr>
          <a:lstStyle/>
          <a:p>
            <a:endParaRPr lang="en-US" b="1" dirty="0">
              <a:latin typeface="Verdana" charset="0"/>
              <a:ea typeface="Verdana" charset="0"/>
              <a:cs typeface="Verdana" charset="0"/>
            </a:endParaRPr>
          </a:p>
          <a:p>
            <a:r>
              <a:rPr lang="en-US" b="1" dirty="0">
                <a:solidFill>
                  <a:srgbClr val="C00000"/>
                </a:solidFill>
                <a:latin typeface="Courier New" charset="0"/>
                <a:ea typeface="Courier New" charset="0"/>
                <a:cs typeface="Courier New" charset="0"/>
              </a:rPr>
              <a:t># Build exercise</a:t>
            </a:r>
          </a:p>
          <a:p>
            <a:r>
              <a:rPr lang="en-US" b="1" dirty="0">
                <a:latin typeface="Courier New" charset="0"/>
                <a:ea typeface="Courier New" charset="0"/>
                <a:cs typeface="Courier New" charset="0"/>
              </a:rPr>
              <a:t>make</a:t>
            </a:r>
          </a:p>
          <a:p>
            <a:endParaRPr lang="en-US" b="1" dirty="0">
              <a:latin typeface="Courier New" charset="0"/>
              <a:ea typeface="Courier New" charset="0"/>
              <a:cs typeface="Courier New" charset="0"/>
            </a:endParaRPr>
          </a:p>
          <a:p>
            <a:r>
              <a:rPr lang="en-US" b="1" dirty="0">
                <a:solidFill>
                  <a:srgbClr val="C00000"/>
                </a:solidFill>
                <a:latin typeface="Courier New" charset="0"/>
                <a:ea typeface="Courier New" charset="0"/>
                <a:cs typeface="Courier New" charset="0"/>
              </a:rPr>
              <a:t># Submit job</a:t>
            </a:r>
          </a:p>
          <a:p>
            <a:r>
              <a:rPr lang="en-US" b="1" dirty="0" err="1">
                <a:latin typeface="Courier New" charset="0"/>
                <a:ea typeface="Courier New" charset="0"/>
                <a:cs typeface="Courier New" charset="0"/>
              </a:rPr>
              <a:t>qsub</a:t>
            </a:r>
            <a:r>
              <a:rPr lang="en-US" b="1" dirty="0">
                <a:latin typeface="Courier New" charset="0"/>
                <a:ea typeface="Courier New" charset="0"/>
                <a:cs typeface="Courier New" charset="0"/>
              </a:rPr>
              <a:t> </a:t>
            </a:r>
            <a:r>
              <a:rPr lang="en-US" b="1" dirty="0" err="1">
                <a:latin typeface="Courier New" charset="0"/>
                <a:ea typeface="Courier New" charset="0"/>
                <a:cs typeface="Courier New" charset="0"/>
              </a:rPr>
              <a:t>submit_deviceinfo</a:t>
            </a:r>
            <a:endParaRPr lang="en-US" b="1" dirty="0">
              <a:latin typeface="Courier New" charset="0"/>
              <a:ea typeface="Courier New" charset="0"/>
              <a:cs typeface="Courier New" charset="0"/>
            </a:endParaRPr>
          </a:p>
          <a:p>
            <a:endParaRPr lang="en-US" b="1" dirty="0">
              <a:latin typeface="Courier New" charset="0"/>
              <a:ea typeface="Courier New" charset="0"/>
              <a:cs typeface="Courier New" charset="0"/>
            </a:endParaRPr>
          </a:p>
          <a:p>
            <a:r>
              <a:rPr lang="en-US" b="1" dirty="0">
                <a:solidFill>
                  <a:srgbClr val="C00000"/>
                </a:solidFill>
                <a:latin typeface="Courier New" charset="0"/>
                <a:ea typeface="Courier New" charset="0"/>
                <a:cs typeface="Courier New" charset="0"/>
              </a:rPr>
              <a:t># Check job status</a:t>
            </a:r>
          </a:p>
          <a:p>
            <a:r>
              <a:rPr lang="en-US" b="1" dirty="0" err="1">
                <a:latin typeface="Courier New" charset="0"/>
                <a:ea typeface="Courier New" charset="0"/>
                <a:cs typeface="Courier New" charset="0"/>
              </a:rPr>
              <a:t>qstat</a:t>
            </a:r>
            <a:r>
              <a:rPr lang="en-US" b="1" dirty="0">
                <a:latin typeface="Courier New" charset="0"/>
                <a:ea typeface="Courier New" charset="0"/>
                <a:cs typeface="Courier New" charset="0"/>
              </a:rPr>
              <a:t> </a:t>
            </a:r>
            <a:r>
              <a:rPr lang="en-GB" b="1" dirty="0">
                <a:latin typeface="Courier New" charset="0"/>
                <a:ea typeface="Courier New" charset="0"/>
                <a:cs typeface="Courier New" charset="0"/>
              </a:rPr>
              <a:t>-</a:t>
            </a:r>
            <a:r>
              <a:rPr lang="en-US" b="1" dirty="0">
                <a:latin typeface="Courier New" charset="0"/>
                <a:ea typeface="Courier New" charset="0"/>
                <a:cs typeface="Courier New" charset="0"/>
              </a:rPr>
              <a:t>u $USER</a:t>
            </a:r>
          </a:p>
          <a:p>
            <a:r>
              <a:rPr lang="en-GB" sz="1500" b="1" dirty="0">
                <a:latin typeface="Courier New" charset="0"/>
                <a:ea typeface="Courier New" charset="0"/>
                <a:cs typeface="Courier New" charset="0"/>
              </a:rPr>
              <a:t>                                                                             </a:t>
            </a:r>
            <a:r>
              <a:rPr lang="mr-IN" sz="1500" b="1" dirty="0">
                <a:latin typeface="Courier New" charset="0"/>
                <a:ea typeface="Courier New" charset="0"/>
                <a:cs typeface="Courier New" charset="0"/>
              </a:rPr>
              <a:t> </a:t>
            </a:r>
            <a:r>
              <a:rPr lang="en-GB" sz="1500" b="1" dirty="0">
                <a:latin typeface="Courier New" charset="0"/>
                <a:ea typeface="Courier New" charset="0"/>
                <a:cs typeface="Courier New" charset="0"/>
              </a:rPr>
              <a:t>          </a:t>
            </a:r>
          </a:p>
          <a:p>
            <a:endParaRPr lang="en-US" sz="1400" b="1" dirty="0">
              <a:latin typeface="Courier New" charset="0"/>
              <a:ea typeface="Courier New" charset="0"/>
              <a:cs typeface="Courier New" charset="0"/>
            </a:endParaRPr>
          </a:p>
          <a:p>
            <a:endParaRPr lang="en-US" b="1" dirty="0">
              <a:latin typeface="Courier New" charset="0"/>
              <a:ea typeface="Courier New" charset="0"/>
              <a:cs typeface="Courier New" charset="0"/>
            </a:endParaRPr>
          </a:p>
          <a:p>
            <a:endParaRPr lang="en-US" b="1" dirty="0">
              <a:latin typeface="Courier New" charset="0"/>
              <a:ea typeface="Courier New" charset="0"/>
              <a:cs typeface="Courier New" charset="0"/>
            </a:endParaRPr>
          </a:p>
          <a:p>
            <a:endParaRPr lang="en-US" b="1" dirty="0">
              <a:latin typeface="Courier New" charset="0"/>
              <a:ea typeface="Courier New" charset="0"/>
              <a:cs typeface="Courier New" charset="0"/>
            </a:endParaRPr>
          </a:p>
          <a:p>
            <a:endParaRPr lang="en-US" b="1" dirty="0">
              <a:latin typeface="Courier New" charset="0"/>
              <a:ea typeface="Courier New" charset="0"/>
              <a:cs typeface="Courier New" charset="0"/>
            </a:endParaRPr>
          </a:p>
          <a:p>
            <a:r>
              <a:rPr lang="en-US" b="1" dirty="0">
                <a:solidFill>
                  <a:srgbClr val="C00000"/>
                </a:solidFill>
                <a:latin typeface="Courier New" charset="0"/>
                <a:ea typeface="Courier New" charset="0"/>
                <a:cs typeface="Courier New" charset="0"/>
              </a:rPr>
              <a:t># Check output from job</a:t>
            </a:r>
          </a:p>
          <a:p>
            <a:r>
              <a:rPr lang="en-US" b="1" dirty="0">
                <a:solidFill>
                  <a:srgbClr val="C00000"/>
                </a:solidFill>
                <a:latin typeface="Courier New" charset="0"/>
                <a:ea typeface="Courier New" charset="0"/>
                <a:cs typeface="Courier New" charset="0"/>
              </a:rPr>
              <a:t># Output file will have the job identifier in name</a:t>
            </a:r>
          </a:p>
          <a:p>
            <a:r>
              <a:rPr lang="en-US" b="1" dirty="0">
                <a:solidFill>
                  <a:srgbClr val="C00000"/>
                </a:solidFill>
                <a:latin typeface="Courier New" charset="0"/>
                <a:ea typeface="Courier New" charset="0"/>
                <a:cs typeface="Courier New" charset="0"/>
              </a:rPr>
              <a:t># This will be different each time you run a job</a:t>
            </a:r>
          </a:p>
          <a:p>
            <a:r>
              <a:rPr lang="en-US" b="1" dirty="0">
                <a:latin typeface="Courier New" charset="0"/>
                <a:ea typeface="Courier New" charset="0"/>
                <a:cs typeface="Courier New" charset="0"/>
              </a:rPr>
              <a:t>cat </a:t>
            </a:r>
            <a:r>
              <a:rPr lang="en-US" b="1" dirty="0" err="1">
                <a:latin typeface="Courier New" charset="0"/>
                <a:ea typeface="Courier New" charset="0"/>
                <a:cs typeface="Courier New" charset="0"/>
              </a:rPr>
              <a:t>deviceinfo.o</a:t>
            </a:r>
            <a:r>
              <a:rPr lang="en-US" b="1" i="1" dirty="0" err="1">
                <a:solidFill>
                  <a:srgbClr val="00B050"/>
                </a:solidFill>
                <a:latin typeface="Courier New" charset="0"/>
                <a:ea typeface="Courier New" charset="0"/>
                <a:cs typeface="Courier New" charset="0"/>
              </a:rPr>
              <a:t>XXXX</a:t>
            </a:r>
            <a:endParaRPr lang="en-US" b="1" i="1" dirty="0">
              <a:solidFill>
                <a:srgbClr val="00B050"/>
              </a:solidFill>
              <a:latin typeface="Courier New" charset="0"/>
              <a:ea typeface="Courier New" charset="0"/>
              <a:cs typeface="Courier New" charset="0"/>
            </a:endParaRPr>
          </a:p>
          <a:p>
            <a:endParaRPr lang="en-US" b="1" dirty="0">
              <a:latin typeface="Verdana" charset="0"/>
              <a:ea typeface="Verdana" charset="0"/>
              <a:cs typeface="Verdana" charset="0"/>
            </a:endParaRPr>
          </a:p>
        </p:txBody>
      </p:sp>
      <p:sp>
        <p:nvSpPr>
          <p:cNvPr id="4" name="TextBox 3"/>
          <p:cNvSpPr txBox="1"/>
          <p:nvPr/>
        </p:nvSpPr>
        <p:spPr>
          <a:xfrm>
            <a:off x="6012160" y="1600925"/>
            <a:ext cx="2890540" cy="1754326"/>
          </a:xfrm>
          <a:prstGeom prst="rect">
            <a:avLst/>
          </a:prstGeom>
          <a:noFill/>
          <a:ln w="19050">
            <a:solidFill>
              <a:srgbClr val="FF0000"/>
            </a:solidFill>
          </a:ln>
        </p:spPr>
        <p:txBody>
          <a:bodyPr wrap="square" rtlCol="0">
            <a:spAutoFit/>
          </a:bodyPr>
          <a:lstStyle/>
          <a:p>
            <a:r>
              <a:rPr lang="en-US"/>
              <a:t>Job status:</a:t>
            </a:r>
          </a:p>
          <a:p>
            <a:r>
              <a:rPr lang="en-US"/>
              <a:t>  </a:t>
            </a:r>
            <a:r>
              <a:rPr lang="en-US" b="1">
                <a:solidFill>
                  <a:srgbClr val="00B0F0"/>
                </a:solidFill>
              </a:rPr>
              <a:t>Q</a:t>
            </a:r>
            <a:r>
              <a:rPr lang="en-US"/>
              <a:t> = </a:t>
            </a:r>
            <a:r>
              <a:rPr lang="en-US" b="1"/>
              <a:t>Q</a:t>
            </a:r>
            <a:r>
              <a:rPr lang="en-US"/>
              <a:t>ueued</a:t>
            </a:r>
          </a:p>
          <a:p>
            <a:r>
              <a:rPr lang="en-US"/>
              <a:t>  </a:t>
            </a:r>
            <a:r>
              <a:rPr lang="en-US" b="1">
                <a:solidFill>
                  <a:srgbClr val="00B0F0"/>
                </a:solidFill>
              </a:rPr>
              <a:t>R</a:t>
            </a:r>
            <a:r>
              <a:rPr lang="en-US"/>
              <a:t> = </a:t>
            </a:r>
            <a:r>
              <a:rPr lang="en-US" b="1"/>
              <a:t>R</a:t>
            </a:r>
            <a:r>
              <a:rPr lang="en-US"/>
              <a:t>unning</a:t>
            </a:r>
          </a:p>
          <a:p>
            <a:r>
              <a:rPr lang="en-US"/>
              <a:t>  </a:t>
            </a:r>
            <a:r>
              <a:rPr lang="en-US" b="1">
                <a:solidFill>
                  <a:srgbClr val="00B0F0"/>
                </a:solidFill>
              </a:rPr>
              <a:t>C</a:t>
            </a:r>
            <a:r>
              <a:rPr lang="en-US"/>
              <a:t> = </a:t>
            </a:r>
            <a:r>
              <a:rPr lang="en-US" b="1"/>
              <a:t>C</a:t>
            </a:r>
            <a:r>
              <a:rPr lang="en-US"/>
              <a:t>omplete</a:t>
            </a:r>
          </a:p>
          <a:p>
            <a:r>
              <a:rPr lang="en-US"/>
              <a:t>(job will disappear shortly after completion)</a:t>
            </a:r>
          </a:p>
        </p:txBody>
      </p:sp>
      <p:sp>
        <p:nvSpPr>
          <p:cNvPr id="7" name="TextBox 6"/>
          <p:cNvSpPr txBox="1"/>
          <p:nvPr/>
        </p:nvSpPr>
        <p:spPr>
          <a:xfrm>
            <a:off x="109959" y="3945940"/>
            <a:ext cx="8776762" cy="954107"/>
          </a:xfrm>
          <a:prstGeom prst="rect">
            <a:avLst/>
          </a:prstGeom>
          <a:solidFill>
            <a:schemeClr val="accent2">
              <a:lumMod val="20000"/>
              <a:lumOff val="80000"/>
              <a:alpha val="60000"/>
            </a:schemeClr>
          </a:solidFill>
          <a:ln>
            <a:solidFill>
              <a:schemeClr val="tx1"/>
            </a:solidFill>
          </a:ln>
        </p:spPr>
        <p:txBody>
          <a:bodyPr wrap="none" rtlCol="0">
            <a:spAutoFit/>
          </a:bodyPr>
          <a:lstStyle/>
          <a:p>
            <a:r>
              <a:rPr lang="en-GB" sz="1400" b="1" dirty="0">
                <a:latin typeface="Courier New" charset="0"/>
                <a:ea typeface="Courier New" charset="0"/>
                <a:cs typeface="Courier New" charset="0"/>
              </a:rPr>
              <a:t>                                                            </a:t>
            </a:r>
            <a:r>
              <a:rPr lang="mr-IN" sz="1400" b="1" dirty="0" err="1">
                <a:latin typeface="Courier New" charset="0"/>
                <a:ea typeface="Courier New" charset="0"/>
                <a:cs typeface="Courier New" charset="0"/>
              </a:rPr>
              <a:t>Req'd</a:t>
            </a:r>
            <a:r>
              <a:rPr lang="mr-IN" sz="1400" b="1" dirty="0">
                <a:latin typeface="Courier New" charset="0"/>
                <a:ea typeface="Courier New" charset="0"/>
                <a:cs typeface="Courier New" charset="0"/>
              </a:rPr>
              <a:t> </a:t>
            </a:r>
            <a:r>
              <a:rPr lang="en-GB" sz="1400" b="1" dirty="0">
                <a:latin typeface="Courier New" charset="0"/>
                <a:ea typeface="Courier New" charset="0"/>
                <a:cs typeface="Courier New" charset="0"/>
              </a:rPr>
              <a:t> </a:t>
            </a:r>
            <a:r>
              <a:rPr lang="mr-IN" sz="1400" b="1" dirty="0" err="1">
                <a:latin typeface="Courier New" charset="0"/>
                <a:ea typeface="Courier New" charset="0"/>
                <a:cs typeface="Courier New" charset="0"/>
              </a:rPr>
              <a:t>Req'd</a:t>
            </a:r>
            <a:r>
              <a:rPr lang="mr-IN" sz="1400" b="1" dirty="0">
                <a:latin typeface="Courier New" charset="0"/>
                <a:ea typeface="Courier New" charset="0"/>
                <a:cs typeface="Courier New" charset="0"/>
              </a:rPr>
              <a:t>  </a:t>
            </a:r>
            <a:r>
              <a:rPr lang="en-GB" sz="1400" b="1" dirty="0">
                <a:latin typeface="Courier New" charset="0"/>
                <a:ea typeface="Courier New" charset="0"/>
                <a:cs typeface="Courier New" charset="0"/>
              </a:rPr>
              <a:t> </a:t>
            </a:r>
            <a:r>
              <a:rPr lang="mr-IN" sz="1400" b="1" dirty="0" err="1">
                <a:latin typeface="Courier New" charset="0"/>
                <a:ea typeface="Courier New" charset="0"/>
                <a:cs typeface="Courier New" charset="0"/>
              </a:rPr>
              <a:t>Elap</a:t>
            </a:r>
            <a:endParaRPr lang="en-GB" sz="1400" b="1" dirty="0">
              <a:latin typeface="Courier New" charset="0"/>
              <a:ea typeface="Courier New" charset="0"/>
              <a:cs typeface="Courier New" charset="0"/>
            </a:endParaRPr>
          </a:p>
          <a:p>
            <a:r>
              <a:rPr lang="mr-IN" sz="1400" b="1" dirty="0" err="1">
                <a:latin typeface="Courier New" charset="0"/>
                <a:ea typeface="Courier New" charset="0"/>
                <a:cs typeface="Courier New" charset="0"/>
              </a:rPr>
              <a:t>Job</a:t>
            </a:r>
            <a:r>
              <a:rPr lang="mr-IN" sz="1400" b="1" dirty="0">
                <a:latin typeface="Courier New" charset="0"/>
                <a:ea typeface="Courier New" charset="0"/>
                <a:cs typeface="Courier New" charset="0"/>
              </a:rPr>
              <a:t> ID          </a:t>
            </a:r>
            <a:r>
              <a:rPr lang="mr-IN" sz="1400" b="1" dirty="0" err="1">
                <a:latin typeface="Courier New" charset="0"/>
                <a:ea typeface="Courier New" charset="0"/>
                <a:cs typeface="Courier New" charset="0"/>
              </a:rPr>
              <a:t>Username</a:t>
            </a:r>
            <a:r>
              <a:rPr lang="mr-IN" sz="1400" b="1" dirty="0">
                <a:latin typeface="Courier New" charset="0"/>
                <a:ea typeface="Courier New" charset="0"/>
                <a:cs typeface="Courier New" charset="0"/>
              </a:rPr>
              <a:t> </a:t>
            </a:r>
            <a:r>
              <a:rPr lang="mr-IN" sz="1400" b="1" dirty="0" err="1">
                <a:latin typeface="Courier New" charset="0"/>
                <a:ea typeface="Courier New" charset="0"/>
                <a:cs typeface="Courier New" charset="0"/>
              </a:rPr>
              <a:t>Queue</a:t>
            </a:r>
            <a:r>
              <a:rPr lang="mr-IN" sz="1400" b="1" dirty="0">
                <a:latin typeface="Courier New" charset="0"/>
                <a:ea typeface="Courier New" charset="0"/>
                <a:cs typeface="Courier New" charset="0"/>
              </a:rPr>
              <a:t>    </a:t>
            </a:r>
            <a:r>
              <a:rPr lang="mr-IN" sz="1400" b="1" dirty="0" err="1">
                <a:latin typeface="Courier New" charset="0"/>
                <a:ea typeface="Courier New" charset="0"/>
                <a:cs typeface="Courier New" charset="0"/>
              </a:rPr>
              <a:t>Jobname</a:t>
            </a:r>
            <a:r>
              <a:rPr lang="mr-IN" sz="1400" b="1" dirty="0">
                <a:latin typeface="Courier New" charset="0"/>
                <a:ea typeface="Courier New" charset="0"/>
                <a:cs typeface="Courier New" charset="0"/>
              </a:rPr>
              <a:t>    </a:t>
            </a:r>
            <a:r>
              <a:rPr lang="mr-IN" sz="1400" b="1" dirty="0" err="1">
                <a:latin typeface="Courier New" charset="0"/>
                <a:ea typeface="Courier New" charset="0"/>
                <a:cs typeface="Courier New" charset="0"/>
              </a:rPr>
              <a:t>SessID</a:t>
            </a:r>
            <a:r>
              <a:rPr lang="mr-IN" sz="1400" b="1" dirty="0">
                <a:latin typeface="Courier New" charset="0"/>
                <a:ea typeface="Courier New" charset="0"/>
                <a:cs typeface="Courier New" charset="0"/>
              </a:rPr>
              <a:t> NDS TSK </a:t>
            </a:r>
            <a:r>
              <a:rPr lang="mr-IN" sz="1400" b="1" dirty="0" err="1">
                <a:latin typeface="Courier New" charset="0"/>
                <a:ea typeface="Courier New" charset="0"/>
                <a:cs typeface="Courier New" charset="0"/>
              </a:rPr>
              <a:t>Memory</a:t>
            </a:r>
            <a:r>
              <a:rPr lang="mr-IN" sz="1400" b="1" dirty="0">
                <a:latin typeface="Courier New" charset="0"/>
                <a:ea typeface="Courier New" charset="0"/>
                <a:cs typeface="Courier New" charset="0"/>
              </a:rPr>
              <a:t> Time  </a:t>
            </a:r>
            <a:r>
              <a:rPr lang="mr-IN" sz="1400" b="1" dirty="0" err="1">
                <a:latin typeface="Courier New" charset="0"/>
                <a:ea typeface="Courier New" charset="0"/>
                <a:cs typeface="Courier New" charset="0"/>
              </a:rPr>
              <a:t>S</a:t>
            </a:r>
            <a:r>
              <a:rPr lang="mr-IN" sz="1400" b="1" dirty="0">
                <a:latin typeface="Courier New" charset="0"/>
                <a:ea typeface="Courier New" charset="0"/>
                <a:cs typeface="Courier New" charset="0"/>
              </a:rPr>
              <a:t> Time</a:t>
            </a:r>
            <a:endParaRPr lang="en-GB" sz="1400" b="1" dirty="0">
              <a:latin typeface="Courier New" charset="0"/>
              <a:ea typeface="Courier New" charset="0"/>
              <a:cs typeface="Courier New" charset="0"/>
            </a:endParaRPr>
          </a:p>
          <a:p>
            <a:r>
              <a:rPr lang="mr-IN" sz="1400" b="1" dirty="0">
                <a:latin typeface="Courier New" charset="0"/>
                <a:ea typeface="Courier New" charset="0"/>
                <a:cs typeface="Courier New" charset="0"/>
              </a:rPr>
              <a:t>--------------- -------- -------- ---------- ------ --- --- ------ ----- - -----</a:t>
            </a:r>
            <a:endParaRPr lang="en-GB" sz="1400" b="1" dirty="0">
              <a:latin typeface="Courier New" charset="0"/>
              <a:ea typeface="Courier New" charset="0"/>
              <a:cs typeface="Courier New" charset="0"/>
            </a:endParaRPr>
          </a:p>
          <a:p>
            <a:r>
              <a:rPr lang="mr-IN" sz="1400" b="1" i="1" dirty="0">
                <a:solidFill>
                  <a:srgbClr val="00B050"/>
                </a:solidFill>
                <a:latin typeface="Courier New" charset="0"/>
                <a:ea typeface="Courier New" charset="0"/>
                <a:cs typeface="Courier New" charset="0"/>
              </a:rPr>
              <a:t>9376</a:t>
            </a:r>
            <a:r>
              <a:rPr lang="mr-IN" sz="1400" b="1" dirty="0">
                <a:latin typeface="Courier New" charset="0"/>
                <a:ea typeface="Courier New" charset="0"/>
                <a:cs typeface="Courier New" charset="0"/>
              </a:rPr>
              <a:t>.master.gw4 </a:t>
            </a:r>
            <a:r>
              <a:rPr lang="mr-IN" sz="1400" b="1" dirty="0" err="1">
                <a:latin typeface="Courier New" charset="0"/>
                <a:ea typeface="Courier New" charset="0"/>
                <a:cs typeface="Courier New" charset="0"/>
              </a:rPr>
              <a:t>br</a:t>
            </a:r>
            <a:r>
              <a:rPr lang="mr-IN" sz="1400" b="1" dirty="0">
                <a:latin typeface="Courier New" charset="0"/>
                <a:ea typeface="Courier New" charset="0"/>
                <a:cs typeface="Courier New" charset="0"/>
              </a:rPr>
              <a:t>-</a:t>
            </a:r>
            <a:r>
              <a:rPr lang="en-GB" sz="1400" b="1" dirty="0" err="1">
                <a:latin typeface="Courier New" charset="0"/>
                <a:ea typeface="Courier New" charset="0"/>
                <a:cs typeface="Courier New" charset="0"/>
              </a:rPr>
              <a:t>trai</a:t>
            </a:r>
            <a:r>
              <a:rPr lang="mr-IN" sz="1400" b="1" dirty="0">
                <a:latin typeface="Courier New" charset="0"/>
                <a:ea typeface="Courier New" charset="0"/>
                <a:cs typeface="Courier New" charset="0"/>
              </a:rPr>
              <a:t> </a:t>
            </a:r>
            <a:r>
              <a:rPr lang="en-GB" sz="1400" b="1" dirty="0">
                <a:latin typeface="Courier New" charset="0"/>
                <a:ea typeface="Courier New" charset="0"/>
                <a:cs typeface="Courier New" charset="0"/>
              </a:rPr>
              <a:t> </a:t>
            </a:r>
            <a:r>
              <a:rPr lang="mr-IN" sz="1400" b="1" dirty="0" err="1">
                <a:latin typeface="Courier New" charset="0"/>
                <a:ea typeface="Courier New" charset="0"/>
                <a:cs typeface="Courier New" charset="0"/>
              </a:rPr>
              <a:t>pascalq</a:t>
            </a:r>
            <a:r>
              <a:rPr lang="mr-IN" sz="1400" b="1" dirty="0">
                <a:latin typeface="Courier New" charset="0"/>
                <a:ea typeface="Courier New" charset="0"/>
                <a:cs typeface="Courier New" charset="0"/>
              </a:rPr>
              <a:t>  </a:t>
            </a:r>
            <a:r>
              <a:rPr lang="en-US" sz="1400" b="1" dirty="0" err="1">
                <a:latin typeface="Courier New" charset="0"/>
                <a:ea typeface="Courier New" charset="0"/>
                <a:cs typeface="Courier New" charset="0"/>
              </a:rPr>
              <a:t>deviceinfo</a:t>
            </a:r>
            <a:r>
              <a:rPr lang="mr-IN" sz="1400" b="1" dirty="0">
                <a:latin typeface="Courier New" charset="0"/>
                <a:ea typeface="Courier New" charset="0"/>
                <a:cs typeface="Courier New" charset="0"/>
              </a:rPr>
              <a:t> 154770   1  36    --  00:02 </a:t>
            </a:r>
            <a:r>
              <a:rPr lang="mr-IN" sz="1400" b="1" dirty="0" err="1">
                <a:solidFill>
                  <a:schemeClr val="tx2">
                    <a:lumMod val="60000"/>
                    <a:lumOff val="40000"/>
                  </a:schemeClr>
                </a:solidFill>
                <a:latin typeface="Courier New" charset="0"/>
                <a:ea typeface="Courier New" charset="0"/>
                <a:cs typeface="Courier New" charset="0"/>
              </a:rPr>
              <a:t>R</a:t>
            </a:r>
            <a:r>
              <a:rPr lang="mr-IN" sz="1400" b="1" dirty="0">
                <a:latin typeface="Courier New" charset="0"/>
                <a:ea typeface="Courier New" charset="0"/>
                <a:cs typeface="Courier New" charset="0"/>
              </a:rPr>
              <a:t> 00:00</a:t>
            </a:r>
            <a:endParaRPr lang="en-US" sz="1400" dirty="0"/>
          </a:p>
        </p:txBody>
      </p:sp>
      <p:sp>
        <p:nvSpPr>
          <p:cNvPr id="8" name="Rectangle 7"/>
          <p:cNvSpPr/>
          <p:nvPr/>
        </p:nvSpPr>
        <p:spPr bwMode="auto">
          <a:xfrm>
            <a:off x="7863841" y="3848100"/>
            <a:ext cx="253999" cy="1155700"/>
          </a:xfrm>
          <a:prstGeom prst="rect">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cxnSp>
        <p:nvCxnSpPr>
          <p:cNvPr id="10" name="Straight Connector 9"/>
          <p:cNvCxnSpPr>
            <a:stCxn id="8" idx="0"/>
          </p:cNvCxnSpPr>
          <p:nvPr/>
        </p:nvCxnSpPr>
        <p:spPr bwMode="auto">
          <a:xfrm flipH="1" flipV="1">
            <a:off x="7419340" y="3354680"/>
            <a:ext cx="571501" cy="493420"/>
          </a:xfrm>
          <a:prstGeom prst="line">
            <a:avLst/>
          </a:prstGeom>
          <a:noFill/>
          <a:ln w="19050" cap="flat" cmpd="sng" algn="ctr">
            <a:solidFill>
              <a:srgbClr val="FF0000"/>
            </a:solidFill>
            <a:prstDash val="solid"/>
            <a:round/>
            <a:headEnd type="none" w="med" len="med"/>
            <a:tailEnd type="none" w="med" len="med"/>
          </a:ln>
          <a:effectLst/>
        </p:spPr>
      </p:cxnSp>
      <p:sp>
        <p:nvSpPr>
          <p:cNvPr id="13" name="Freeform 12"/>
          <p:cNvSpPr/>
          <p:nvPr/>
        </p:nvSpPr>
        <p:spPr bwMode="auto">
          <a:xfrm>
            <a:off x="130190" y="4864100"/>
            <a:ext cx="2569602" cy="1920359"/>
          </a:xfrm>
          <a:custGeom>
            <a:avLst/>
            <a:gdLst>
              <a:gd name="connsiteX0" fmla="*/ 1431910 w 1431910"/>
              <a:gd name="connsiteY0" fmla="*/ 1409700 h 1920359"/>
              <a:gd name="connsiteX1" fmla="*/ 60310 w 1431910"/>
              <a:gd name="connsiteY1" fmla="*/ 1841500 h 1920359"/>
              <a:gd name="connsiteX2" fmla="*/ 225410 w 1431910"/>
              <a:gd name="connsiteY2" fmla="*/ 0 h 1920359"/>
              <a:gd name="connsiteX3" fmla="*/ 225410 w 1431910"/>
              <a:gd name="connsiteY3" fmla="*/ 0 h 1920359"/>
              <a:gd name="connsiteX4" fmla="*/ 225410 w 1431910"/>
              <a:gd name="connsiteY4" fmla="*/ 0 h 1920359"/>
              <a:gd name="connsiteX5" fmla="*/ 225410 w 1431910"/>
              <a:gd name="connsiteY5" fmla="*/ 0 h 1920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31910" h="1920359">
                <a:moveTo>
                  <a:pt x="1431910" y="1409700"/>
                </a:moveTo>
                <a:cubicBezTo>
                  <a:pt x="846651" y="1743075"/>
                  <a:pt x="261393" y="2076450"/>
                  <a:pt x="60310" y="1841500"/>
                </a:cubicBezTo>
                <a:cubicBezTo>
                  <a:pt x="-140773" y="1606550"/>
                  <a:pt x="225410" y="0"/>
                  <a:pt x="225410" y="0"/>
                </a:cubicBezTo>
                <a:lnTo>
                  <a:pt x="225410" y="0"/>
                </a:lnTo>
                <a:lnTo>
                  <a:pt x="225410" y="0"/>
                </a:lnTo>
                <a:lnTo>
                  <a:pt x="225410" y="0"/>
                </a:lnTo>
              </a:path>
            </a:pathLst>
          </a:custGeom>
          <a:noFill/>
          <a:ln w="19050" cap="flat" cmpd="sng" algn="ctr">
            <a:solidFill>
              <a:srgbClr val="00B050"/>
            </a:solidFill>
            <a:prstDash val="solid"/>
            <a:round/>
            <a:headEnd type="triangle" w="lg" len="lg"/>
            <a:tailEnd type="triangle" w="lg" len="lg"/>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sp>
        <p:nvSpPr>
          <p:cNvPr id="12" name="Title 1">
            <a:extLst>
              <a:ext uri="{FF2B5EF4-FFF2-40B4-BE49-F238E27FC236}">
                <a16:creationId xmlns:a16="http://schemas.microsoft.com/office/drawing/2014/main" id="{4E48E949-09D6-4947-A95C-08896F1AC4E3}"/>
              </a:ext>
            </a:extLst>
          </p:cNvPr>
          <p:cNvSpPr>
            <a:spLocks noGrp="1"/>
          </p:cNvSpPr>
          <p:nvPr>
            <p:ph type="title"/>
          </p:nvPr>
        </p:nvSpPr>
        <p:spPr>
          <a:xfrm>
            <a:off x="450850" y="0"/>
            <a:ext cx="8229600" cy="863600"/>
          </a:xfrm>
        </p:spPr>
        <p:txBody>
          <a:bodyPr/>
          <a:lstStyle/>
          <a:p>
            <a:r>
              <a:rPr lang="en-US" dirty="0"/>
              <a:t>Using Isambard (2/2)</a:t>
            </a:r>
          </a:p>
        </p:txBody>
      </p:sp>
    </p:spTree>
    <p:extLst>
      <p:ext uri="{BB962C8B-B14F-4D97-AF65-F5344CB8AC3E}">
        <p14:creationId xmlns:p14="http://schemas.microsoft.com/office/powerpoint/2010/main" val="4642616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r>
              <a:rPr lang="en-GB" dirty="0"/>
              <a:t>Exercise: Platform Information</a:t>
            </a:r>
          </a:p>
        </p:txBody>
      </p:sp>
      <p:sp>
        <p:nvSpPr>
          <p:cNvPr id="8" name="Content Placeholder 7"/>
          <p:cNvSpPr>
            <a:spLocks noGrp="1"/>
          </p:cNvSpPr>
          <p:nvPr>
            <p:ph idx="1"/>
          </p:nvPr>
        </p:nvSpPr>
        <p:spPr>
          <a:xfrm>
            <a:off x="179512" y="1600200"/>
            <a:ext cx="8784976" cy="5141168"/>
          </a:xfrm>
        </p:spPr>
        <p:txBody>
          <a:bodyPr>
            <a:normAutofit fontScale="85000" lnSpcReduction="20000"/>
          </a:bodyPr>
          <a:lstStyle/>
          <a:p>
            <a:pPr>
              <a:lnSpc>
                <a:spcPct val="110000"/>
              </a:lnSpc>
            </a:pPr>
            <a:r>
              <a:rPr lang="en-GB" dirty="0">
                <a:solidFill>
                  <a:schemeClr val="accent2"/>
                </a:solidFill>
              </a:rPr>
              <a:t>Goal: </a:t>
            </a:r>
          </a:p>
          <a:p>
            <a:pPr lvl="1">
              <a:lnSpc>
                <a:spcPct val="110000"/>
              </a:lnSpc>
            </a:pPr>
            <a:r>
              <a:rPr lang="en-GB" dirty="0"/>
              <a:t>Verify that you can run a simple OpenCL program.</a:t>
            </a:r>
          </a:p>
          <a:p>
            <a:pPr>
              <a:lnSpc>
                <a:spcPct val="110000"/>
              </a:lnSpc>
            </a:pPr>
            <a:r>
              <a:rPr lang="en-GB" dirty="0">
                <a:solidFill>
                  <a:schemeClr val="accent2"/>
                </a:solidFill>
              </a:rPr>
              <a:t>Procedure: </a:t>
            </a:r>
          </a:p>
          <a:p>
            <a:pPr lvl="1">
              <a:lnSpc>
                <a:spcPct val="110000"/>
              </a:lnSpc>
            </a:pPr>
            <a:r>
              <a:rPr lang="en-GB" dirty="0"/>
              <a:t>Take the provided </a:t>
            </a:r>
            <a:r>
              <a:rPr lang="en-GB" b="1" dirty="0" err="1">
                <a:solidFill>
                  <a:schemeClr val="accent6"/>
                </a:solidFill>
                <a:latin typeface="Courier New Bold"/>
              </a:rPr>
              <a:t>DeviceInfo</a:t>
            </a:r>
            <a:r>
              <a:rPr lang="en-GB" dirty="0"/>
              <a:t> program, inspect it in the editor of your choice, build the program and run it.</a:t>
            </a:r>
          </a:p>
          <a:p>
            <a:pPr>
              <a:lnSpc>
                <a:spcPct val="110000"/>
              </a:lnSpc>
            </a:pPr>
            <a:r>
              <a:rPr lang="en-GB" dirty="0">
                <a:solidFill>
                  <a:schemeClr val="accent2"/>
                </a:solidFill>
              </a:rPr>
              <a:t>Expected output:</a:t>
            </a:r>
          </a:p>
          <a:p>
            <a:pPr lvl="1">
              <a:lnSpc>
                <a:spcPct val="110000"/>
              </a:lnSpc>
            </a:pPr>
            <a:r>
              <a:rPr lang="en-GB" dirty="0"/>
              <a:t>Information about the installed OpenCL platforms and the devices visible to them.</a:t>
            </a:r>
          </a:p>
          <a:p>
            <a:pPr>
              <a:lnSpc>
                <a:spcPct val="110000"/>
              </a:lnSpc>
            </a:pPr>
            <a:r>
              <a:rPr lang="en-GB" dirty="0">
                <a:solidFill>
                  <a:schemeClr val="accent2"/>
                </a:solidFill>
              </a:rPr>
              <a:t>Extension:</a:t>
            </a:r>
          </a:p>
          <a:p>
            <a:pPr lvl="1">
              <a:lnSpc>
                <a:spcPct val="110000"/>
              </a:lnSpc>
            </a:pPr>
            <a:r>
              <a:rPr lang="en-GB" dirty="0"/>
              <a:t>Run the command </a:t>
            </a:r>
            <a:r>
              <a:rPr lang="en-GB" b="1" dirty="0" err="1">
                <a:solidFill>
                  <a:schemeClr val="accent6"/>
                </a:solidFill>
                <a:latin typeface="Courier New Bold"/>
              </a:rPr>
              <a:t>clinfo</a:t>
            </a:r>
            <a:r>
              <a:rPr lang="en-GB" dirty="0">
                <a:solidFill>
                  <a:schemeClr val="accent6"/>
                </a:solidFill>
              </a:rPr>
              <a:t> </a:t>
            </a:r>
            <a:r>
              <a:rPr lang="en-GB" dirty="0"/>
              <a:t>which comes as part of the AMD SDK but should run on all OpenCL platforms. This outputs all the information the OpenCL runtime can find out about devices and platforms.</a:t>
            </a:r>
          </a:p>
        </p:txBody>
      </p:sp>
      <p:sp>
        <p:nvSpPr>
          <p:cNvPr id="2" name="Slide Number Placeholder 1">
            <a:extLst>
              <a:ext uri="{FF2B5EF4-FFF2-40B4-BE49-F238E27FC236}">
                <a16:creationId xmlns:a16="http://schemas.microsoft.com/office/drawing/2014/main" id="{A2ED3628-C825-D348-AE6B-C1782482E0A4}"/>
              </a:ext>
            </a:extLst>
          </p:cNvPr>
          <p:cNvSpPr>
            <a:spLocks noGrp="1"/>
          </p:cNvSpPr>
          <p:nvPr>
            <p:ph type="sldNum" sz="quarter" idx="12"/>
          </p:nvPr>
        </p:nvSpPr>
        <p:spPr/>
        <p:txBody>
          <a:bodyPr/>
          <a:lstStyle/>
          <a:p>
            <a:fld id="{10338BC4-165C-45BE-83FF-C9C7D8E962C5}" type="slidenum">
              <a:rPr lang="en-GB" smtClean="0"/>
              <a:pPr/>
              <a:t>36</a:t>
            </a:fld>
            <a:endParaRPr lang="en-GB"/>
          </a:p>
        </p:txBody>
      </p:sp>
    </p:spTree>
    <p:extLst>
      <p:ext uri="{BB962C8B-B14F-4D97-AF65-F5344CB8AC3E}">
        <p14:creationId xmlns:p14="http://schemas.microsoft.com/office/powerpoint/2010/main" val="169219932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F9B16A-E4ED-E840-B661-CEE707D70107}"/>
              </a:ext>
            </a:extLst>
          </p:cNvPr>
          <p:cNvSpPr>
            <a:spLocks noGrp="1"/>
          </p:cNvSpPr>
          <p:nvPr>
            <p:ph type="title"/>
          </p:nvPr>
        </p:nvSpPr>
        <p:spPr/>
        <p:txBody>
          <a:bodyPr/>
          <a:lstStyle/>
          <a:p>
            <a:r>
              <a:rPr lang="en-GB" dirty="0"/>
              <a:t>Exercise: Platform Information</a:t>
            </a:r>
          </a:p>
        </p:txBody>
      </p:sp>
      <p:sp>
        <p:nvSpPr>
          <p:cNvPr id="3" name="Content Placeholder 2">
            <a:extLst>
              <a:ext uri="{FF2B5EF4-FFF2-40B4-BE49-F238E27FC236}">
                <a16:creationId xmlns:a16="http://schemas.microsoft.com/office/drawing/2014/main" id="{72F81326-509F-364B-9332-4A3E43DA5643}"/>
              </a:ext>
            </a:extLst>
          </p:cNvPr>
          <p:cNvSpPr>
            <a:spLocks noGrp="1"/>
          </p:cNvSpPr>
          <p:nvPr>
            <p:ph idx="1"/>
          </p:nvPr>
        </p:nvSpPr>
        <p:spPr>
          <a:xfrm>
            <a:off x="457200" y="1600200"/>
            <a:ext cx="8229600" cy="5141168"/>
          </a:xfrm>
        </p:spPr>
        <p:txBody>
          <a:bodyPr>
            <a:normAutofit fontScale="25000" lnSpcReduction="20000"/>
          </a:bodyPr>
          <a:lstStyle/>
          <a:p>
            <a:pPr marL="0" indent="0">
              <a:buNone/>
            </a:pPr>
            <a:r>
              <a:rPr lang="en-GB" sz="4000" dirty="0">
                <a:latin typeface="Courier" pitchFamily="2" charset="0"/>
              </a:rPr>
              <a:t>[br-smcintoshsmith@pascal-002 </a:t>
            </a:r>
            <a:r>
              <a:rPr lang="en-GB" sz="4000" dirty="0" err="1">
                <a:latin typeface="Courier" pitchFamily="2" charset="0"/>
              </a:rPr>
              <a:t>DeviceInfo</a:t>
            </a:r>
            <a:r>
              <a:rPr lang="en-GB" sz="4000" dirty="0">
                <a:latin typeface="Courier" pitchFamily="2" charset="0"/>
              </a:rPr>
              <a:t>]$ more deviceinfo.o16094 </a:t>
            </a:r>
          </a:p>
          <a:p>
            <a:pPr marL="0" indent="0">
              <a:buNone/>
            </a:pPr>
            <a:br>
              <a:rPr lang="en-GB" sz="4000" dirty="0">
                <a:latin typeface="Courier" pitchFamily="2" charset="0"/>
              </a:rPr>
            </a:br>
            <a:endParaRPr lang="en-GB" sz="4000" dirty="0">
              <a:latin typeface="Courier" pitchFamily="2" charset="0"/>
            </a:endParaRPr>
          </a:p>
          <a:p>
            <a:pPr marL="0" indent="0">
              <a:buNone/>
            </a:pPr>
            <a:r>
              <a:rPr lang="en-GB" sz="4000" dirty="0">
                <a:latin typeface="Courier" pitchFamily="2" charset="0"/>
              </a:rPr>
              <a:t>Number of OpenCL platforms: 1</a:t>
            </a:r>
          </a:p>
          <a:p>
            <a:pPr marL="0" indent="0">
              <a:buNone/>
            </a:pPr>
            <a:br>
              <a:rPr lang="en-GB" sz="4000" dirty="0">
                <a:latin typeface="Courier" pitchFamily="2" charset="0"/>
              </a:rPr>
            </a:br>
            <a:endParaRPr lang="en-GB" sz="4000" dirty="0">
              <a:latin typeface="Courier" pitchFamily="2" charset="0"/>
            </a:endParaRPr>
          </a:p>
          <a:p>
            <a:pPr marL="0" indent="0">
              <a:buNone/>
            </a:pPr>
            <a:r>
              <a:rPr lang="en-GB" sz="4000" dirty="0">
                <a:latin typeface="Courier" pitchFamily="2" charset="0"/>
              </a:rPr>
              <a:t>-------------------------</a:t>
            </a:r>
          </a:p>
          <a:p>
            <a:pPr marL="0" indent="0">
              <a:buNone/>
            </a:pPr>
            <a:r>
              <a:rPr lang="en-GB" sz="4000" dirty="0">
                <a:latin typeface="Courier" pitchFamily="2" charset="0"/>
              </a:rPr>
              <a:t>Platform: NVIDIA CUDA</a:t>
            </a:r>
          </a:p>
          <a:p>
            <a:pPr marL="0" indent="0">
              <a:buNone/>
            </a:pPr>
            <a:r>
              <a:rPr lang="en-GB" sz="4000" dirty="0">
                <a:latin typeface="Courier" pitchFamily="2" charset="0"/>
              </a:rPr>
              <a:t>Vendor: NVIDIA Corporation</a:t>
            </a:r>
          </a:p>
          <a:p>
            <a:pPr marL="0" indent="0">
              <a:buNone/>
            </a:pPr>
            <a:r>
              <a:rPr lang="en-GB" sz="4000" dirty="0">
                <a:latin typeface="Courier" pitchFamily="2" charset="0"/>
              </a:rPr>
              <a:t>Version: OpenCL 1.2 CUDA 9.1.84</a:t>
            </a:r>
          </a:p>
          <a:p>
            <a:pPr marL="0" indent="0">
              <a:buNone/>
            </a:pPr>
            <a:r>
              <a:rPr lang="en-GB" sz="4000" dirty="0">
                <a:latin typeface="Courier" pitchFamily="2" charset="0"/>
              </a:rPr>
              <a:t>Number of devices: 2</a:t>
            </a:r>
          </a:p>
          <a:p>
            <a:pPr marL="0" indent="0">
              <a:buNone/>
            </a:pPr>
            <a:r>
              <a:rPr lang="en-GB" sz="4000" dirty="0">
                <a:latin typeface="Courier" pitchFamily="2" charset="0"/>
              </a:rPr>
              <a:t>-------------------------</a:t>
            </a:r>
          </a:p>
          <a:p>
            <a:pPr marL="0" indent="0">
              <a:buNone/>
            </a:pPr>
            <a:r>
              <a:rPr lang="en-GB" sz="4000" dirty="0">
                <a:latin typeface="Courier" pitchFamily="2" charset="0"/>
              </a:rPr>
              <a:t>Name: Tesla P100-PCIE-16GB</a:t>
            </a:r>
          </a:p>
          <a:p>
            <a:pPr marL="0" indent="0">
              <a:buNone/>
            </a:pPr>
            <a:r>
              <a:rPr lang="en-GB" sz="4000" dirty="0">
                <a:latin typeface="Courier" pitchFamily="2" charset="0"/>
              </a:rPr>
              <a:t>Version: OpenCL C 1.2 </a:t>
            </a:r>
          </a:p>
          <a:p>
            <a:pPr marL="0" indent="0">
              <a:buNone/>
            </a:pPr>
            <a:r>
              <a:rPr lang="en-GB" sz="4000" dirty="0">
                <a:latin typeface="Courier" pitchFamily="2" charset="0"/>
              </a:rPr>
              <a:t>Max. Compute Units: 56</a:t>
            </a:r>
          </a:p>
          <a:p>
            <a:pPr marL="0" indent="0">
              <a:buNone/>
            </a:pPr>
            <a:r>
              <a:rPr lang="en-GB" sz="4000" dirty="0">
                <a:latin typeface="Courier" pitchFamily="2" charset="0"/>
              </a:rPr>
              <a:t>Local Memory Size: 48 KB</a:t>
            </a:r>
          </a:p>
          <a:p>
            <a:pPr marL="0" indent="0">
              <a:buNone/>
            </a:pPr>
            <a:r>
              <a:rPr lang="en-GB" sz="4000" dirty="0">
                <a:latin typeface="Courier" pitchFamily="2" charset="0"/>
              </a:rPr>
              <a:t>Global Memory Size: 16280 MB</a:t>
            </a:r>
          </a:p>
          <a:p>
            <a:pPr marL="0" indent="0">
              <a:buNone/>
            </a:pPr>
            <a:r>
              <a:rPr lang="en-GB" sz="4000" dirty="0">
                <a:latin typeface="Courier" pitchFamily="2" charset="0"/>
              </a:rPr>
              <a:t>Max </a:t>
            </a:r>
            <a:r>
              <a:rPr lang="en-GB" sz="4000" dirty="0" err="1">
                <a:latin typeface="Courier" pitchFamily="2" charset="0"/>
              </a:rPr>
              <a:t>Alloc</a:t>
            </a:r>
            <a:r>
              <a:rPr lang="en-GB" sz="4000" dirty="0">
                <a:latin typeface="Courier" pitchFamily="2" charset="0"/>
              </a:rPr>
              <a:t> Size: 4070 MB</a:t>
            </a:r>
          </a:p>
          <a:p>
            <a:pPr marL="0" indent="0">
              <a:buNone/>
            </a:pPr>
            <a:r>
              <a:rPr lang="en-GB" sz="4000" dirty="0">
                <a:latin typeface="Courier" pitchFamily="2" charset="0"/>
              </a:rPr>
              <a:t>Max Work-group Total Size: 1024</a:t>
            </a:r>
          </a:p>
          <a:p>
            <a:pPr marL="0" indent="0">
              <a:buNone/>
            </a:pPr>
            <a:r>
              <a:rPr lang="en-GB" sz="4000" dirty="0">
                <a:latin typeface="Courier" pitchFamily="2" charset="0"/>
              </a:rPr>
              <a:t>Max Work-group Dims: ( 1024 1024 64 )</a:t>
            </a:r>
          </a:p>
          <a:p>
            <a:pPr marL="0" indent="0">
              <a:buNone/>
            </a:pPr>
            <a:r>
              <a:rPr lang="en-GB" sz="4000" dirty="0">
                <a:latin typeface="Courier" pitchFamily="2" charset="0"/>
              </a:rPr>
              <a:t>-------------------------</a:t>
            </a:r>
          </a:p>
          <a:p>
            <a:pPr marL="0" indent="0">
              <a:buNone/>
            </a:pPr>
            <a:r>
              <a:rPr lang="en-GB" sz="4000" dirty="0">
                <a:latin typeface="Courier" pitchFamily="2" charset="0"/>
              </a:rPr>
              <a:t>-------------------------</a:t>
            </a:r>
          </a:p>
          <a:p>
            <a:pPr marL="0" indent="0">
              <a:buNone/>
            </a:pPr>
            <a:r>
              <a:rPr lang="en-GB" sz="4000" dirty="0">
                <a:latin typeface="Courier" pitchFamily="2" charset="0"/>
              </a:rPr>
              <a:t>Name: Tesla P100-PCIE-16GB</a:t>
            </a:r>
          </a:p>
          <a:p>
            <a:pPr marL="0" indent="0">
              <a:buNone/>
            </a:pPr>
            <a:r>
              <a:rPr lang="en-GB" sz="4000" dirty="0">
                <a:latin typeface="Courier" pitchFamily="2" charset="0"/>
              </a:rPr>
              <a:t>Version: OpenCL C 1.2 </a:t>
            </a:r>
          </a:p>
          <a:p>
            <a:pPr marL="0" indent="0">
              <a:buNone/>
            </a:pPr>
            <a:r>
              <a:rPr lang="en-GB" sz="4000" dirty="0">
                <a:latin typeface="Courier" pitchFamily="2" charset="0"/>
              </a:rPr>
              <a:t>Max. Compute Units: 56</a:t>
            </a:r>
          </a:p>
          <a:p>
            <a:pPr marL="0" indent="0">
              <a:buNone/>
            </a:pPr>
            <a:r>
              <a:rPr lang="en-GB" sz="4000" dirty="0">
                <a:latin typeface="Courier" pitchFamily="2" charset="0"/>
              </a:rPr>
              <a:t>Local Memory Size: 48 KB</a:t>
            </a:r>
          </a:p>
          <a:p>
            <a:pPr marL="0" indent="0">
              <a:buNone/>
            </a:pPr>
            <a:r>
              <a:rPr lang="en-GB" sz="4000" dirty="0">
                <a:latin typeface="Courier" pitchFamily="2" charset="0"/>
              </a:rPr>
              <a:t>Global Memory Size: 16280 MB</a:t>
            </a:r>
          </a:p>
          <a:p>
            <a:pPr marL="0" indent="0">
              <a:buNone/>
            </a:pPr>
            <a:r>
              <a:rPr lang="en-GB" sz="4000" dirty="0">
                <a:latin typeface="Courier" pitchFamily="2" charset="0"/>
              </a:rPr>
              <a:t>Max </a:t>
            </a:r>
            <a:r>
              <a:rPr lang="en-GB" sz="4000" dirty="0" err="1">
                <a:latin typeface="Courier" pitchFamily="2" charset="0"/>
              </a:rPr>
              <a:t>Alloc</a:t>
            </a:r>
            <a:r>
              <a:rPr lang="en-GB" sz="4000" dirty="0">
                <a:latin typeface="Courier" pitchFamily="2" charset="0"/>
              </a:rPr>
              <a:t> Size: 4070 MB</a:t>
            </a:r>
          </a:p>
          <a:p>
            <a:pPr marL="0" indent="0">
              <a:buNone/>
            </a:pPr>
            <a:r>
              <a:rPr lang="en-GB" sz="4000" dirty="0">
                <a:latin typeface="Courier" pitchFamily="2" charset="0"/>
              </a:rPr>
              <a:t>Max Work-group Total Size: 1024</a:t>
            </a:r>
          </a:p>
          <a:p>
            <a:pPr marL="0" indent="0">
              <a:buNone/>
            </a:pPr>
            <a:r>
              <a:rPr lang="en-GB" sz="4000" dirty="0">
                <a:latin typeface="Courier" pitchFamily="2" charset="0"/>
              </a:rPr>
              <a:t>Max Work-group Dims: ( 1024 1024 64 )</a:t>
            </a:r>
          </a:p>
          <a:p>
            <a:pPr marL="0" indent="0">
              <a:buNone/>
            </a:pPr>
            <a:r>
              <a:rPr lang="en-GB" sz="4000" dirty="0">
                <a:latin typeface="Courier" pitchFamily="2" charset="0"/>
              </a:rPr>
              <a:t>-------------------------</a:t>
            </a:r>
          </a:p>
          <a:p>
            <a:pPr marL="0" indent="0">
              <a:buNone/>
            </a:pPr>
            <a:br>
              <a:rPr lang="en-GB" sz="4000" dirty="0">
                <a:latin typeface="Courier" pitchFamily="2" charset="0"/>
              </a:rPr>
            </a:br>
            <a:endParaRPr lang="en-GB" sz="4000" dirty="0">
              <a:latin typeface="Courier" pitchFamily="2" charset="0"/>
            </a:endParaRPr>
          </a:p>
          <a:p>
            <a:pPr marL="0" indent="0">
              <a:buNone/>
            </a:pPr>
            <a:r>
              <a:rPr lang="en-GB" sz="4000" dirty="0">
                <a:latin typeface="Courier" pitchFamily="2" charset="0"/>
              </a:rPr>
              <a:t>-------------------------</a:t>
            </a:r>
          </a:p>
          <a:p>
            <a:pPr marL="0" indent="0">
              <a:buNone/>
            </a:pPr>
            <a:endParaRPr lang="en-GB" dirty="0"/>
          </a:p>
        </p:txBody>
      </p:sp>
      <p:sp>
        <p:nvSpPr>
          <p:cNvPr id="5" name="TextBox 4">
            <a:extLst>
              <a:ext uri="{FF2B5EF4-FFF2-40B4-BE49-F238E27FC236}">
                <a16:creationId xmlns:a16="http://schemas.microsoft.com/office/drawing/2014/main" id="{3D3C54A2-9BC1-CE47-8EF8-4F0206E85470}"/>
              </a:ext>
            </a:extLst>
          </p:cNvPr>
          <p:cNvSpPr txBox="1"/>
          <p:nvPr/>
        </p:nvSpPr>
        <p:spPr>
          <a:xfrm>
            <a:off x="7020272" y="3140968"/>
            <a:ext cx="1375698" cy="830997"/>
          </a:xfrm>
          <a:prstGeom prst="rect">
            <a:avLst/>
          </a:prstGeom>
          <a:noFill/>
        </p:spPr>
        <p:txBody>
          <a:bodyPr wrap="none" rtlCol="0">
            <a:spAutoFit/>
          </a:bodyPr>
          <a:lstStyle/>
          <a:p>
            <a:r>
              <a:rPr lang="en-GB" sz="4800" b="1" dirty="0">
                <a:solidFill>
                  <a:srgbClr val="FF0000"/>
                </a:solidFill>
              </a:rPr>
              <a:t>GPU</a:t>
            </a:r>
          </a:p>
        </p:txBody>
      </p:sp>
      <p:sp>
        <p:nvSpPr>
          <p:cNvPr id="4" name="Slide Number Placeholder 3">
            <a:extLst>
              <a:ext uri="{FF2B5EF4-FFF2-40B4-BE49-F238E27FC236}">
                <a16:creationId xmlns:a16="http://schemas.microsoft.com/office/drawing/2014/main" id="{69A7561C-EA53-A74D-96BE-0CDDB0AE8FC9}"/>
              </a:ext>
            </a:extLst>
          </p:cNvPr>
          <p:cNvSpPr>
            <a:spLocks noGrp="1"/>
          </p:cNvSpPr>
          <p:nvPr>
            <p:ph type="sldNum" sz="quarter" idx="12"/>
          </p:nvPr>
        </p:nvSpPr>
        <p:spPr/>
        <p:txBody>
          <a:bodyPr/>
          <a:lstStyle/>
          <a:p>
            <a:fld id="{10338BC4-165C-45BE-83FF-C9C7D8E962C5}" type="slidenum">
              <a:rPr lang="en-GB" smtClean="0"/>
              <a:pPr/>
              <a:t>37</a:t>
            </a:fld>
            <a:endParaRPr lang="en-GB"/>
          </a:p>
        </p:txBody>
      </p:sp>
    </p:spTree>
    <p:extLst>
      <p:ext uri="{BB962C8B-B14F-4D97-AF65-F5344CB8AC3E}">
        <p14:creationId xmlns:p14="http://schemas.microsoft.com/office/powerpoint/2010/main" val="237031694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F9B16A-E4ED-E840-B661-CEE707D70107}"/>
              </a:ext>
            </a:extLst>
          </p:cNvPr>
          <p:cNvSpPr>
            <a:spLocks noGrp="1"/>
          </p:cNvSpPr>
          <p:nvPr>
            <p:ph type="title"/>
          </p:nvPr>
        </p:nvSpPr>
        <p:spPr/>
        <p:txBody>
          <a:bodyPr/>
          <a:lstStyle/>
          <a:p>
            <a:r>
              <a:rPr lang="en-GB" dirty="0"/>
              <a:t>Exercise: Platform Information</a:t>
            </a:r>
          </a:p>
        </p:txBody>
      </p:sp>
      <p:sp>
        <p:nvSpPr>
          <p:cNvPr id="3" name="Content Placeholder 2">
            <a:extLst>
              <a:ext uri="{FF2B5EF4-FFF2-40B4-BE49-F238E27FC236}">
                <a16:creationId xmlns:a16="http://schemas.microsoft.com/office/drawing/2014/main" id="{72F81326-509F-364B-9332-4A3E43DA5643}"/>
              </a:ext>
            </a:extLst>
          </p:cNvPr>
          <p:cNvSpPr>
            <a:spLocks noGrp="1"/>
          </p:cNvSpPr>
          <p:nvPr>
            <p:ph idx="1"/>
          </p:nvPr>
        </p:nvSpPr>
        <p:spPr>
          <a:xfrm>
            <a:off x="457200" y="1600200"/>
            <a:ext cx="8229600" cy="5141168"/>
          </a:xfrm>
        </p:spPr>
        <p:txBody>
          <a:bodyPr>
            <a:normAutofit fontScale="40000" lnSpcReduction="20000"/>
          </a:bodyPr>
          <a:lstStyle/>
          <a:p>
            <a:pPr marL="0" indent="0">
              <a:buNone/>
            </a:pPr>
            <a:r>
              <a:rPr lang="en-GB" dirty="0">
                <a:latin typeface="Courier" pitchFamily="2" charset="0"/>
              </a:rPr>
              <a:t>[br-smcintoshsmith@pascal-002 </a:t>
            </a:r>
            <a:r>
              <a:rPr lang="en-GB" dirty="0" err="1">
                <a:latin typeface="Courier" pitchFamily="2" charset="0"/>
              </a:rPr>
              <a:t>DeviceInfo</a:t>
            </a:r>
            <a:r>
              <a:rPr lang="en-GB" dirty="0">
                <a:latin typeface="Courier" pitchFamily="2" charset="0"/>
              </a:rPr>
              <a:t>]$ more deviceinfo.o16106 </a:t>
            </a:r>
            <a:br>
              <a:rPr lang="en-GB" dirty="0">
                <a:latin typeface="Courier" pitchFamily="2" charset="0"/>
              </a:rPr>
            </a:br>
            <a:endParaRPr lang="en-GB" dirty="0">
              <a:latin typeface="Courier" pitchFamily="2" charset="0"/>
            </a:endParaRPr>
          </a:p>
          <a:p>
            <a:pPr marL="0" indent="0">
              <a:buNone/>
            </a:pPr>
            <a:r>
              <a:rPr lang="en-GB" dirty="0">
                <a:latin typeface="Courier" pitchFamily="2" charset="0"/>
              </a:rPr>
              <a:t>Number of OpenCL platforms: 1</a:t>
            </a:r>
          </a:p>
          <a:p>
            <a:pPr marL="0" indent="0">
              <a:buNone/>
            </a:pPr>
            <a:br>
              <a:rPr lang="en-GB" dirty="0">
                <a:latin typeface="Courier" pitchFamily="2" charset="0"/>
              </a:rPr>
            </a:br>
            <a:endParaRPr lang="en-GB" dirty="0">
              <a:latin typeface="Courier" pitchFamily="2" charset="0"/>
            </a:endParaRPr>
          </a:p>
          <a:p>
            <a:pPr marL="0" indent="0">
              <a:buNone/>
            </a:pPr>
            <a:r>
              <a:rPr lang="en-GB" dirty="0">
                <a:latin typeface="Courier" pitchFamily="2" charset="0"/>
              </a:rPr>
              <a:t>-------------------------</a:t>
            </a:r>
          </a:p>
          <a:p>
            <a:pPr marL="0" indent="0">
              <a:buNone/>
            </a:pPr>
            <a:r>
              <a:rPr lang="en-GB" dirty="0">
                <a:latin typeface="Courier" pitchFamily="2" charset="0"/>
              </a:rPr>
              <a:t>Platform: Intel(R) CPU Runtime for OpenCL(TM) Applications</a:t>
            </a:r>
          </a:p>
          <a:p>
            <a:pPr marL="0" indent="0">
              <a:buNone/>
            </a:pPr>
            <a:r>
              <a:rPr lang="en-GB" dirty="0">
                <a:latin typeface="Courier" pitchFamily="2" charset="0"/>
              </a:rPr>
              <a:t>Vendor: Intel(R) Corporation</a:t>
            </a:r>
          </a:p>
          <a:p>
            <a:pPr marL="0" indent="0">
              <a:buNone/>
            </a:pPr>
            <a:r>
              <a:rPr lang="en-GB" dirty="0">
                <a:latin typeface="Courier" pitchFamily="2" charset="0"/>
              </a:rPr>
              <a:t>Version: OpenCL 2.1 LINUX</a:t>
            </a:r>
          </a:p>
          <a:p>
            <a:pPr marL="0" indent="0">
              <a:buNone/>
            </a:pPr>
            <a:r>
              <a:rPr lang="en-GB" dirty="0">
                <a:latin typeface="Courier" pitchFamily="2" charset="0"/>
              </a:rPr>
              <a:t>Number of devices: 1</a:t>
            </a:r>
          </a:p>
          <a:p>
            <a:pPr marL="0" indent="0">
              <a:buNone/>
            </a:pPr>
            <a:r>
              <a:rPr lang="en-GB" dirty="0">
                <a:latin typeface="Courier" pitchFamily="2" charset="0"/>
              </a:rPr>
              <a:t>-------------------------</a:t>
            </a:r>
          </a:p>
          <a:p>
            <a:pPr marL="0" indent="0">
              <a:buNone/>
            </a:pPr>
            <a:r>
              <a:rPr lang="en-GB" dirty="0">
                <a:latin typeface="Courier" pitchFamily="2" charset="0"/>
              </a:rPr>
              <a:t>Name: Intel(R) Xeon(R) CPU E5-2695 v4 @ 2.10GHz</a:t>
            </a:r>
          </a:p>
          <a:p>
            <a:pPr marL="0" indent="0">
              <a:buNone/>
            </a:pPr>
            <a:r>
              <a:rPr lang="en-GB" dirty="0">
                <a:latin typeface="Courier" pitchFamily="2" charset="0"/>
              </a:rPr>
              <a:t>Version: OpenCL C 2.0 </a:t>
            </a:r>
          </a:p>
          <a:p>
            <a:pPr marL="0" indent="0">
              <a:buNone/>
            </a:pPr>
            <a:r>
              <a:rPr lang="en-GB" dirty="0">
                <a:latin typeface="Courier" pitchFamily="2" charset="0"/>
              </a:rPr>
              <a:t>Max. Compute Units: 36</a:t>
            </a:r>
          </a:p>
          <a:p>
            <a:pPr marL="0" indent="0">
              <a:buNone/>
            </a:pPr>
            <a:r>
              <a:rPr lang="en-GB" dirty="0">
                <a:latin typeface="Courier" pitchFamily="2" charset="0"/>
              </a:rPr>
              <a:t>Local Memory Size: 32 KB</a:t>
            </a:r>
          </a:p>
          <a:p>
            <a:pPr marL="0" indent="0">
              <a:buNone/>
            </a:pPr>
            <a:r>
              <a:rPr lang="en-GB" dirty="0">
                <a:latin typeface="Courier" pitchFamily="2" charset="0"/>
              </a:rPr>
              <a:t>Global Memory Size: 128823 MB</a:t>
            </a:r>
          </a:p>
          <a:p>
            <a:pPr marL="0" indent="0">
              <a:buNone/>
            </a:pPr>
            <a:r>
              <a:rPr lang="en-GB" dirty="0">
                <a:latin typeface="Courier" pitchFamily="2" charset="0"/>
              </a:rPr>
              <a:t>Max </a:t>
            </a:r>
            <a:r>
              <a:rPr lang="en-GB" dirty="0" err="1">
                <a:latin typeface="Courier" pitchFamily="2" charset="0"/>
              </a:rPr>
              <a:t>Alloc</a:t>
            </a:r>
            <a:r>
              <a:rPr lang="en-GB" dirty="0">
                <a:latin typeface="Courier" pitchFamily="2" charset="0"/>
              </a:rPr>
              <a:t> Size: 32205 MB</a:t>
            </a:r>
          </a:p>
          <a:p>
            <a:pPr marL="0" indent="0">
              <a:buNone/>
            </a:pPr>
            <a:r>
              <a:rPr lang="en-GB" dirty="0">
                <a:latin typeface="Courier" pitchFamily="2" charset="0"/>
              </a:rPr>
              <a:t>Max Work-group Total Size: 8192</a:t>
            </a:r>
          </a:p>
          <a:p>
            <a:pPr marL="0" indent="0">
              <a:buNone/>
            </a:pPr>
            <a:r>
              <a:rPr lang="en-GB" dirty="0">
                <a:latin typeface="Courier" pitchFamily="2" charset="0"/>
              </a:rPr>
              <a:t>Max Work-group Dims: ( 8192 8192 8192 )</a:t>
            </a:r>
          </a:p>
          <a:p>
            <a:pPr marL="0" indent="0">
              <a:buNone/>
            </a:pPr>
            <a:r>
              <a:rPr lang="en-GB" dirty="0">
                <a:latin typeface="Courier" pitchFamily="2" charset="0"/>
              </a:rPr>
              <a:t>-------------------------</a:t>
            </a:r>
          </a:p>
          <a:p>
            <a:pPr marL="0" indent="0">
              <a:buNone/>
            </a:pPr>
            <a:br>
              <a:rPr lang="en-GB" dirty="0">
                <a:latin typeface="Courier" pitchFamily="2" charset="0"/>
              </a:rPr>
            </a:br>
            <a:endParaRPr lang="en-GB" dirty="0">
              <a:latin typeface="Courier" pitchFamily="2" charset="0"/>
            </a:endParaRPr>
          </a:p>
          <a:p>
            <a:pPr marL="0" indent="0">
              <a:buNone/>
            </a:pPr>
            <a:r>
              <a:rPr lang="en-GB" dirty="0">
                <a:latin typeface="Courier" pitchFamily="2" charset="0"/>
              </a:rPr>
              <a:t>-------------------------</a:t>
            </a:r>
          </a:p>
        </p:txBody>
      </p:sp>
      <p:sp>
        <p:nvSpPr>
          <p:cNvPr id="4" name="TextBox 3">
            <a:extLst>
              <a:ext uri="{FF2B5EF4-FFF2-40B4-BE49-F238E27FC236}">
                <a16:creationId xmlns:a16="http://schemas.microsoft.com/office/drawing/2014/main" id="{EDA77C4E-1DBC-DE4A-B69C-9E758FDE258A}"/>
              </a:ext>
            </a:extLst>
          </p:cNvPr>
          <p:cNvSpPr txBox="1"/>
          <p:nvPr/>
        </p:nvSpPr>
        <p:spPr>
          <a:xfrm>
            <a:off x="7020272" y="3140968"/>
            <a:ext cx="1338828" cy="830997"/>
          </a:xfrm>
          <a:prstGeom prst="rect">
            <a:avLst/>
          </a:prstGeom>
          <a:noFill/>
        </p:spPr>
        <p:txBody>
          <a:bodyPr wrap="none" rtlCol="0">
            <a:spAutoFit/>
          </a:bodyPr>
          <a:lstStyle/>
          <a:p>
            <a:r>
              <a:rPr lang="en-GB" sz="4800" b="1" dirty="0">
                <a:solidFill>
                  <a:srgbClr val="FF0000"/>
                </a:solidFill>
              </a:rPr>
              <a:t>CPU</a:t>
            </a:r>
          </a:p>
        </p:txBody>
      </p:sp>
      <p:sp>
        <p:nvSpPr>
          <p:cNvPr id="5" name="Slide Number Placeholder 4">
            <a:extLst>
              <a:ext uri="{FF2B5EF4-FFF2-40B4-BE49-F238E27FC236}">
                <a16:creationId xmlns:a16="http://schemas.microsoft.com/office/drawing/2014/main" id="{3B290FB9-C5A6-4A4E-AA89-75922A1F8CF6}"/>
              </a:ext>
            </a:extLst>
          </p:cNvPr>
          <p:cNvSpPr>
            <a:spLocks noGrp="1"/>
          </p:cNvSpPr>
          <p:nvPr>
            <p:ph type="sldNum" sz="quarter" idx="12"/>
          </p:nvPr>
        </p:nvSpPr>
        <p:spPr/>
        <p:txBody>
          <a:bodyPr/>
          <a:lstStyle/>
          <a:p>
            <a:fld id="{10338BC4-165C-45BE-83FF-C9C7D8E962C5}" type="slidenum">
              <a:rPr lang="en-GB" smtClean="0"/>
              <a:pPr/>
              <a:t>38</a:t>
            </a:fld>
            <a:endParaRPr lang="en-GB"/>
          </a:p>
        </p:txBody>
      </p:sp>
    </p:spTree>
    <p:extLst>
      <p:ext uri="{BB962C8B-B14F-4D97-AF65-F5344CB8AC3E}">
        <p14:creationId xmlns:p14="http://schemas.microsoft.com/office/powerpoint/2010/main" val="148111124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Exercise 1: Platform Information</a:t>
            </a:r>
          </a:p>
        </p:txBody>
      </p:sp>
      <p:sp>
        <p:nvSpPr>
          <p:cNvPr id="3" name="Content Placeholder 2"/>
          <p:cNvSpPr>
            <a:spLocks noGrp="1"/>
          </p:cNvSpPr>
          <p:nvPr>
            <p:ph idx="1"/>
          </p:nvPr>
        </p:nvSpPr>
        <p:spPr>
          <a:xfrm>
            <a:off x="323528" y="1600200"/>
            <a:ext cx="8640960" cy="4525963"/>
          </a:xfrm>
        </p:spPr>
        <p:txBody>
          <a:bodyPr>
            <a:normAutofit/>
          </a:bodyPr>
          <a:lstStyle/>
          <a:p>
            <a:r>
              <a:rPr lang="en-GB" dirty="0"/>
              <a:t>Open the Visual Studio solution:</a:t>
            </a:r>
          </a:p>
          <a:p>
            <a:pPr marL="457200" lvl="1" indent="0">
              <a:buNone/>
            </a:pPr>
            <a:r>
              <a:rPr lang="en-GB" b="1" dirty="0">
                <a:solidFill>
                  <a:srgbClr val="3366FF"/>
                </a:solidFill>
                <a:latin typeface="Courier New"/>
                <a:cs typeface="Courier New"/>
              </a:rPr>
              <a:t>exercises\Intro-</a:t>
            </a:r>
            <a:r>
              <a:rPr lang="en-GB" b="1" dirty="0" err="1">
                <a:solidFill>
                  <a:srgbClr val="3366FF"/>
                </a:solidFill>
                <a:latin typeface="Courier New"/>
                <a:cs typeface="Courier New"/>
              </a:rPr>
              <a:t>Exercises.sln</a:t>
            </a:r>
            <a:endParaRPr lang="en-GB" b="1" dirty="0">
              <a:solidFill>
                <a:srgbClr val="3366FF"/>
              </a:solidFill>
              <a:latin typeface="Courier New"/>
              <a:cs typeface="Courier New"/>
            </a:endParaRPr>
          </a:p>
          <a:p>
            <a:endParaRPr lang="en-GB" dirty="0"/>
          </a:p>
          <a:p>
            <a:r>
              <a:rPr lang="en-GB" dirty="0"/>
              <a:t>(allow it to upgrade projects if prompted)</a:t>
            </a:r>
          </a:p>
          <a:p>
            <a:r>
              <a:rPr lang="en-GB" dirty="0"/>
              <a:t>Select the </a:t>
            </a:r>
            <a:r>
              <a:rPr lang="en-GB" b="1" dirty="0" err="1">
                <a:solidFill>
                  <a:srgbClr val="3366FF"/>
                </a:solidFill>
                <a:latin typeface="Courier New"/>
                <a:cs typeface="Courier New"/>
              </a:rPr>
              <a:t>DeviceInfo</a:t>
            </a:r>
            <a:r>
              <a:rPr lang="en-GB" dirty="0"/>
              <a:t> project</a:t>
            </a:r>
          </a:p>
          <a:p>
            <a:r>
              <a:rPr lang="en-GB" dirty="0"/>
              <a:t>Build and run the project</a:t>
            </a:r>
          </a:p>
          <a:p>
            <a:r>
              <a:rPr lang="en-GB" dirty="0"/>
              <a:t>Check that it finds your OpenCL device(s)</a:t>
            </a:r>
          </a:p>
        </p:txBody>
      </p:sp>
      <p:sp>
        <p:nvSpPr>
          <p:cNvPr id="4" name="Slide Number Placeholder 3">
            <a:extLst>
              <a:ext uri="{FF2B5EF4-FFF2-40B4-BE49-F238E27FC236}">
                <a16:creationId xmlns:a16="http://schemas.microsoft.com/office/drawing/2014/main" id="{163574E7-8F8D-8E45-9B7D-F193862BC922}"/>
              </a:ext>
            </a:extLst>
          </p:cNvPr>
          <p:cNvSpPr>
            <a:spLocks noGrp="1"/>
          </p:cNvSpPr>
          <p:nvPr>
            <p:ph type="sldNum" sz="quarter" idx="12"/>
          </p:nvPr>
        </p:nvSpPr>
        <p:spPr/>
        <p:txBody>
          <a:bodyPr/>
          <a:lstStyle/>
          <a:p>
            <a:fld id="{10338BC4-165C-45BE-83FF-C9C7D8E962C5}" type="slidenum">
              <a:rPr lang="en-GB" smtClean="0"/>
              <a:pPr/>
              <a:t>39</a:t>
            </a:fld>
            <a:endParaRPr lang="en-GB"/>
          </a:p>
        </p:txBody>
      </p:sp>
    </p:spTree>
    <p:extLst>
      <p:ext uri="{BB962C8B-B14F-4D97-AF65-F5344CB8AC3E}">
        <p14:creationId xmlns:p14="http://schemas.microsoft.com/office/powerpoint/2010/main" val="17200346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a:xfrm>
            <a:off x="683568" y="116632"/>
            <a:ext cx="8229600" cy="1143000"/>
          </a:xfrm>
        </p:spPr>
        <p:txBody>
          <a:bodyPr/>
          <a:lstStyle/>
          <a:p>
            <a:r>
              <a:rPr lang="en-GB" dirty="0">
                <a:latin typeface="Calibri" charset="0"/>
                <a:ea typeface="ＭＳ Ｐゴシック" charset="0"/>
                <a:cs typeface="ＭＳ Ｐゴシック" charset="0"/>
              </a:rPr>
              <a:t>Dr Tom Deakin</a:t>
            </a:r>
          </a:p>
        </p:txBody>
      </p:sp>
      <p:sp>
        <p:nvSpPr>
          <p:cNvPr id="3" name="Content Placeholder 2"/>
          <p:cNvSpPr>
            <a:spLocks noGrp="1"/>
          </p:cNvSpPr>
          <p:nvPr>
            <p:ph idx="4294967295"/>
          </p:nvPr>
        </p:nvSpPr>
        <p:spPr>
          <a:xfrm>
            <a:off x="2057400" y="1878012"/>
            <a:ext cx="7086600" cy="4733023"/>
          </a:xfrm>
        </p:spPr>
        <p:txBody>
          <a:bodyPr>
            <a:normAutofit fontScale="77500" lnSpcReduction="20000"/>
          </a:bodyPr>
          <a:lstStyle/>
          <a:p>
            <a:pPr>
              <a:lnSpc>
                <a:spcPct val="110000"/>
              </a:lnSpc>
              <a:buFont typeface="Arial" charset="0"/>
              <a:buNone/>
            </a:pPr>
            <a:r>
              <a:rPr lang="en-GB" sz="2700" dirty="0">
                <a:latin typeface="Calibri" charset="0"/>
                <a:ea typeface="ＭＳ Ｐゴシック" charset="0"/>
                <a:cs typeface="ＭＳ Ｐゴシック" charset="0"/>
              </a:rPr>
              <a:t>Graduated from University of Bristol in 2018 with a PhD in high performance computing, and in 2012 with an </a:t>
            </a:r>
            <a:r>
              <a:rPr lang="en-GB" sz="2700" dirty="0" err="1">
                <a:latin typeface="Calibri" charset="0"/>
                <a:ea typeface="ＭＳ Ｐゴシック" charset="0"/>
                <a:cs typeface="ＭＳ Ｐゴシック" charset="0"/>
              </a:rPr>
              <a:t>MSci</a:t>
            </a:r>
            <a:r>
              <a:rPr lang="en-GB" sz="2700" dirty="0">
                <a:latin typeface="Calibri" charset="0"/>
                <a:ea typeface="ＭＳ Ｐゴシック" charset="0"/>
                <a:cs typeface="ＭＳ Ｐゴシック" charset="0"/>
              </a:rPr>
              <a:t> in Computer Science and Mathematics.</a:t>
            </a:r>
          </a:p>
          <a:p>
            <a:pPr>
              <a:lnSpc>
                <a:spcPct val="110000"/>
              </a:lnSpc>
              <a:buFont typeface="Arial" charset="0"/>
              <a:buNone/>
            </a:pPr>
            <a:endParaRPr lang="en-GB" sz="2700" dirty="0">
              <a:latin typeface="Calibri" charset="0"/>
              <a:ea typeface="ＭＳ Ｐゴシック" charset="0"/>
              <a:cs typeface="ＭＳ Ｐゴシック" charset="0"/>
            </a:endParaRPr>
          </a:p>
          <a:p>
            <a:pPr>
              <a:lnSpc>
                <a:spcPct val="110000"/>
              </a:lnSpc>
              <a:buFont typeface="Arial" charset="0"/>
              <a:buNone/>
            </a:pPr>
            <a:r>
              <a:rPr lang="en-GB" sz="2700" dirty="0">
                <a:latin typeface="Calibri" charset="0"/>
                <a:ea typeface="ＭＳ Ｐゴシック" charset="0"/>
                <a:cs typeface="ＭＳ Ｐゴシック" charset="0"/>
              </a:rPr>
              <a:t>Author of the </a:t>
            </a:r>
            <a:r>
              <a:rPr lang="en-GB" sz="2700" dirty="0" err="1">
                <a:latin typeface="Calibri" charset="0"/>
                <a:ea typeface="ＭＳ Ｐゴシック" charset="0"/>
                <a:cs typeface="ＭＳ Ｐゴシック" charset="0"/>
              </a:rPr>
              <a:t>BabelStream</a:t>
            </a:r>
            <a:r>
              <a:rPr lang="en-GB" sz="2700" dirty="0">
                <a:latin typeface="Calibri" charset="0"/>
                <a:ea typeface="ＭＳ Ｐゴシック" charset="0"/>
                <a:cs typeface="ＭＳ Ｐゴシック" charset="0"/>
              </a:rPr>
              <a:t> benchmark (previously GPU-STREAM), and the Mega-{</a:t>
            </a:r>
            <a:r>
              <a:rPr lang="en-GB" sz="2700" dirty="0" err="1">
                <a:latin typeface="Calibri" charset="0"/>
                <a:ea typeface="ＭＳ Ｐゴシック" charset="0"/>
                <a:cs typeface="ＭＳ Ｐゴシック" charset="0"/>
              </a:rPr>
              <a:t>Sweep|Stream</a:t>
            </a:r>
            <a:r>
              <a:rPr lang="en-GB" sz="2700" dirty="0">
                <a:latin typeface="Calibri" charset="0"/>
                <a:ea typeface="ＭＳ Ｐゴシック" charset="0"/>
                <a:cs typeface="ＭＳ Ｐゴシック" charset="0"/>
              </a:rPr>
              <a:t>} benchmarks. Contributor to LANL’s SNAP mini-app.</a:t>
            </a:r>
          </a:p>
          <a:p>
            <a:pPr>
              <a:lnSpc>
                <a:spcPct val="110000"/>
              </a:lnSpc>
              <a:buFont typeface="Arial" charset="0"/>
              <a:buNone/>
            </a:pPr>
            <a:endParaRPr lang="en-GB" sz="2700" dirty="0">
              <a:latin typeface="Calibri" charset="0"/>
              <a:ea typeface="ＭＳ Ｐゴシック" charset="0"/>
              <a:cs typeface="ＭＳ Ｐゴシック" charset="0"/>
            </a:endParaRPr>
          </a:p>
          <a:p>
            <a:pPr>
              <a:lnSpc>
                <a:spcPct val="110000"/>
              </a:lnSpc>
              <a:buNone/>
            </a:pPr>
            <a:r>
              <a:rPr lang="en-GB" sz="2700" dirty="0">
                <a:latin typeface="Calibri" charset="0"/>
                <a:ea typeface="ＭＳ Ｐゴシック" charset="0"/>
                <a:cs typeface="ＭＳ Ｐゴシック" charset="0"/>
              </a:rPr>
              <a:t>Joined Simon McIntosh-Smith’s research group as a PhD student in Sep 2014 to investigate deterministic neutral particle transport methods. Sponsored by AWE.</a:t>
            </a:r>
          </a:p>
          <a:p>
            <a:pPr>
              <a:lnSpc>
                <a:spcPct val="110000"/>
              </a:lnSpc>
              <a:buNone/>
            </a:pPr>
            <a:endParaRPr lang="en-GB" sz="2700" dirty="0">
              <a:latin typeface="Calibri" charset="0"/>
              <a:ea typeface="ＭＳ Ｐゴシック" charset="0"/>
              <a:cs typeface="ＭＳ Ｐゴシック" charset="0"/>
            </a:endParaRPr>
          </a:p>
          <a:p>
            <a:pPr>
              <a:lnSpc>
                <a:spcPct val="110000"/>
              </a:lnSpc>
              <a:buFont typeface="Arial" charset="0"/>
              <a:buNone/>
            </a:pPr>
            <a:r>
              <a:rPr lang="en-GB" sz="2700" dirty="0">
                <a:latin typeface="Calibri" charset="0"/>
                <a:ea typeface="ＭＳ Ｐゴシック" charset="0"/>
                <a:cs typeface="ＭＳ Ｐゴシック" charset="0"/>
              </a:rPr>
              <a:t>Has ported numerous applications to OpenCL, and contributes to the OpenCL and OpenMP standards.</a:t>
            </a:r>
            <a:endParaRPr lang="en-US" sz="2700" dirty="0">
              <a:latin typeface="Calibri" charset="0"/>
              <a:ea typeface="ＭＳ Ｐゴシック" charset="0"/>
              <a:cs typeface="ＭＳ Ｐゴシック" charset="0"/>
            </a:endParaRPr>
          </a:p>
        </p:txBody>
      </p:sp>
      <p:pic>
        <p:nvPicPr>
          <p:cNvPr id="4" name="Picture 3"/>
          <p:cNvPicPr>
            <a:picLocks noChangeAspect="1"/>
          </p:cNvPicPr>
          <p:nvPr/>
        </p:nvPicPr>
        <p:blipFill>
          <a:blip r:embed="rId3"/>
          <a:stretch>
            <a:fillRect/>
          </a:stretch>
        </p:blipFill>
        <p:spPr>
          <a:xfrm>
            <a:off x="705680" y="1954000"/>
            <a:ext cx="650572" cy="662732"/>
          </a:xfrm>
          <a:prstGeom prst="rect">
            <a:avLst/>
          </a:prstGeom>
        </p:spPr>
      </p:pic>
      <p:pic>
        <p:nvPicPr>
          <p:cNvPr id="5" name="Picture 4">
            <a:extLst>
              <a:ext uri="{FF2B5EF4-FFF2-40B4-BE49-F238E27FC236}">
                <a16:creationId xmlns:a16="http://schemas.microsoft.com/office/drawing/2014/main" id="{88A95EF7-18BE-E044-A39C-79AD990D34F6}"/>
              </a:ext>
            </a:extLst>
          </p:cNvPr>
          <p:cNvPicPr>
            <a:picLocks noChangeAspect="1"/>
          </p:cNvPicPr>
          <p:nvPr/>
        </p:nvPicPr>
        <p:blipFill>
          <a:blip r:embed="rId4"/>
          <a:stretch>
            <a:fillRect/>
          </a:stretch>
        </p:blipFill>
        <p:spPr>
          <a:xfrm>
            <a:off x="770601" y="3012259"/>
            <a:ext cx="520729" cy="1268760"/>
          </a:xfrm>
          <a:prstGeom prst="rect">
            <a:avLst/>
          </a:prstGeom>
        </p:spPr>
      </p:pic>
      <p:pic>
        <p:nvPicPr>
          <p:cNvPr id="1025" name="Picture 1" descr="page119image11277344">
            <a:extLst>
              <a:ext uri="{FF2B5EF4-FFF2-40B4-BE49-F238E27FC236}">
                <a16:creationId xmlns:a16="http://schemas.microsoft.com/office/drawing/2014/main" id="{9C008A41-3E80-3742-9164-ABC86DE4758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9552" y="4869160"/>
            <a:ext cx="936104" cy="93610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D7EEBA27-48A5-0B4A-A44D-48673F3D8AB4}"/>
              </a:ext>
            </a:extLst>
          </p:cNvPr>
          <p:cNvPicPr>
            <a:picLocks noChangeAspect="1"/>
          </p:cNvPicPr>
          <p:nvPr/>
        </p:nvPicPr>
        <p:blipFill>
          <a:blip r:embed="rId6"/>
          <a:stretch>
            <a:fillRect/>
          </a:stretch>
        </p:blipFill>
        <p:spPr>
          <a:xfrm>
            <a:off x="7740352" y="0"/>
            <a:ext cx="1403648" cy="1869162"/>
          </a:xfrm>
          <a:prstGeom prst="rect">
            <a:avLst/>
          </a:prstGeom>
        </p:spPr>
      </p:pic>
      <p:sp>
        <p:nvSpPr>
          <p:cNvPr id="2" name="Slide Number Placeholder 1">
            <a:extLst>
              <a:ext uri="{FF2B5EF4-FFF2-40B4-BE49-F238E27FC236}">
                <a16:creationId xmlns:a16="http://schemas.microsoft.com/office/drawing/2014/main" id="{1F0E308D-C4BA-214C-A365-E8B97CC7EA1A}"/>
              </a:ext>
            </a:extLst>
          </p:cNvPr>
          <p:cNvSpPr>
            <a:spLocks noGrp="1"/>
          </p:cNvSpPr>
          <p:nvPr>
            <p:ph type="sldNum" sz="quarter" idx="12"/>
          </p:nvPr>
        </p:nvSpPr>
        <p:spPr/>
        <p:txBody>
          <a:bodyPr/>
          <a:lstStyle/>
          <a:p>
            <a:fld id="{10338BC4-165C-45BE-83FF-C9C7D8E962C5}" type="slidenum">
              <a:rPr lang="en-GB" smtClean="0"/>
              <a:pPr/>
              <a:t>4</a:t>
            </a:fld>
            <a:endParaRPr lang="en-GB"/>
          </a:p>
        </p:txBody>
      </p:sp>
    </p:spTree>
    <p:extLst>
      <p:ext uri="{BB962C8B-B14F-4D97-AF65-F5344CB8AC3E}">
        <p14:creationId xmlns:p14="http://schemas.microsoft.com/office/powerpoint/2010/main" val="428903970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Important </a:t>
            </a:r>
            <a:r>
              <a:rPr lang="en-GB" dirty="0" err="1"/>
              <a:t>OpenCL</a:t>
            </a:r>
            <a:r>
              <a:rPr lang="en-GB" dirty="0"/>
              <a:t> concepts</a:t>
            </a:r>
          </a:p>
        </p:txBody>
      </p:sp>
      <p:sp>
        <p:nvSpPr>
          <p:cNvPr id="2" name="Text Placeholder 1"/>
          <p:cNvSpPr>
            <a:spLocks noGrp="1"/>
          </p:cNvSpPr>
          <p:nvPr>
            <p:ph type="body" idx="1"/>
          </p:nvPr>
        </p:nvSpPr>
        <p:spPr/>
        <p:txBody>
          <a:bodyPr/>
          <a:lstStyle/>
          <a:p>
            <a:endParaRPr lang="en-GB"/>
          </a:p>
        </p:txBody>
      </p:sp>
      <p:sp>
        <p:nvSpPr>
          <p:cNvPr id="3" name="Slide Number Placeholder 2">
            <a:extLst>
              <a:ext uri="{FF2B5EF4-FFF2-40B4-BE49-F238E27FC236}">
                <a16:creationId xmlns:a16="http://schemas.microsoft.com/office/drawing/2014/main" id="{DB5B5DFD-EE23-6F4D-B756-F1868B5D2E86}"/>
              </a:ext>
            </a:extLst>
          </p:cNvPr>
          <p:cNvSpPr>
            <a:spLocks noGrp="1"/>
          </p:cNvSpPr>
          <p:nvPr>
            <p:ph type="sldNum" sz="quarter" idx="12"/>
          </p:nvPr>
        </p:nvSpPr>
        <p:spPr/>
        <p:txBody>
          <a:bodyPr/>
          <a:lstStyle/>
          <a:p>
            <a:fld id="{10338BC4-165C-45BE-83FF-C9C7D8E962C5}" type="slidenum">
              <a:rPr lang="en-GB" smtClean="0"/>
              <a:pPr/>
              <a:t>40</a:t>
            </a:fld>
            <a:endParaRPr lang="en-GB"/>
          </a:p>
        </p:txBody>
      </p:sp>
    </p:spTree>
    <p:extLst>
      <p:ext uri="{BB962C8B-B14F-4D97-AF65-F5344CB8AC3E}">
        <p14:creationId xmlns:p14="http://schemas.microsoft.com/office/powerpoint/2010/main" val="151429580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Title 136"/>
          <p:cNvSpPr>
            <a:spLocks noGrp="1"/>
          </p:cNvSpPr>
          <p:nvPr>
            <p:ph type="title"/>
          </p:nvPr>
        </p:nvSpPr>
        <p:spPr>
          <a:xfrm>
            <a:off x="457200" y="274638"/>
            <a:ext cx="8229600" cy="850106"/>
          </a:xfrm>
        </p:spPr>
        <p:txBody>
          <a:bodyPr/>
          <a:lstStyle/>
          <a:p>
            <a:r>
              <a:rPr lang="en-GB" dirty="0"/>
              <a:t>OpenCL Platform Model</a:t>
            </a:r>
          </a:p>
        </p:txBody>
      </p:sp>
      <p:sp>
        <p:nvSpPr>
          <p:cNvPr id="138" name="Content Placeholder 137"/>
          <p:cNvSpPr>
            <a:spLocks noGrp="1"/>
          </p:cNvSpPr>
          <p:nvPr>
            <p:ph idx="1"/>
          </p:nvPr>
        </p:nvSpPr>
        <p:spPr>
          <a:xfrm>
            <a:off x="0" y="4509120"/>
            <a:ext cx="9144000" cy="2348880"/>
          </a:xfrm>
        </p:spPr>
        <p:txBody>
          <a:bodyPr>
            <a:normAutofit fontScale="85000" lnSpcReduction="10000"/>
          </a:bodyPr>
          <a:lstStyle/>
          <a:p>
            <a:r>
              <a:rPr lang="en-GB" dirty="0"/>
              <a:t>One </a:t>
            </a:r>
            <a:r>
              <a:rPr lang="en-GB" b="1" i="1" dirty="0">
                <a:solidFill>
                  <a:schemeClr val="accent2"/>
                </a:solidFill>
              </a:rPr>
              <a:t>Host</a:t>
            </a:r>
            <a:r>
              <a:rPr lang="en-GB" dirty="0">
                <a:solidFill>
                  <a:schemeClr val="accent2"/>
                </a:solidFill>
              </a:rPr>
              <a:t> </a:t>
            </a:r>
            <a:r>
              <a:rPr lang="en-GB" dirty="0"/>
              <a:t>and one or more </a:t>
            </a:r>
            <a:r>
              <a:rPr lang="en-GB" b="1" i="1" dirty="0">
                <a:solidFill>
                  <a:schemeClr val="accent2"/>
                </a:solidFill>
              </a:rPr>
              <a:t>OpenCL Devices</a:t>
            </a:r>
          </a:p>
          <a:p>
            <a:pPr marL="628650" lvl="1" indent="-266700"/>
            <a:r>
              <a:rPr lang="en-GB" dirty="0"/>
              <a:t>Each OpenCL Device is composed of one or more</a:t>
            </a:r>
            <a:br>
              <a:rPr lang="en-GB" dirty="0"/>
            </a:br>
            <a:r>
              <a:rPr lang="en-GB" b="1" i="1" dirty="0">
                <a:solidFill>
                  <a:schemeClr val="accent2"/>
                </a:solidFill>
              </a:rPr>
              <a:t>Compute Units</a:t>
            </a:r>
          </a:p>
          <a:p>
            <a:pPr marL="1071563" lvl="2" indent="-268288"/>
            <a:r>
              <a:rPr lang="en-GB" dirty="0"/>
              <a:t>Each Compute Unit is divided into one or more </a:t>
            </a:r>
            <a:r>
              <a:rPr lang="en-GB" b="1" i="1" dirty="0">
                <a:solidFill>
                  <a:schemeClr val="accent2"/>
                </a:solidFill>
              </a:rPr>
              <a:t>Processing Elements</a:t>
            </a:r>
          </a:p>
          <a:p>
            <a:r>
              <a:rPr lang="en-GB" dirty="0"/>
              <a:t>Memory divided into </a:t>
            </a:r>
            <a:r>
              <a:rPr lang="en-GB" b="1" i="1" dirty="0">
                <a:solidFill>
                  <a:schemeClr val="accent2"/>
                </a:solidFill>
              </a:rPr>
              <a:t>host memory </a:t>
            </a:r>
            <a:r>
              <a:rPr lang="en-GB" dirty="0"/>
              <a:t>and </a:t>
            </a:r>
            <a:r>
              <a:rPr lang="en-GB" b="1" i="1" dirty="0">
                <a:solidFill>
                  <a:srgbClr val="EA157A"/>
                </a:solidFill>
              </a:rPr>
              <a:t>device memory</a:t>
            </a:r>
          </a:p>
        </p:txBody>
      </p:sp>
      <p:grpSp>
        <p:nvGrpSpPr>
          <p:cNvPr id="5" name="Group 292"/>
          <p:cNvGrpSpPr>
            <a:grpSpLocks/>
          </p:cNvGrpSpPr>
          <p:nvPr/>
        </p:nvGrpSpPr>
        <p:grpSpPr bwMode="auto">
          <a:xfrm>
            <a:off x="1403648" y="1254090"/>
            <a:ext cx="5790449" cy="3059014"/>
            <a:chOff x="1974" y="1823"/>
            <a:chExt cx="3300" cy="1706"/>
          </a:xfrm>
        </p:grpSpPr>
        <p:sp>
          <p:nvSpPr>
            <p:cNvPr id="6" name="Text Box 51"/>
            <p:cNvSpPr txBox="1">
              <a:spLocks noChangeArrowheads="1"/>
            </p:cNvSpPr>
            <p:nvPr/>
          </p:nvSpPr>
          <p:spPr bwMode="auto">
            <a:xfrm>
              <a:off x="1974" y="2375"/>
              <a:ext cx="897" cy="395"/>
            </a:xfrm>
            <a:prstGeom prst="rect">
              <a:avLst/>
            </a:prstGeom>
            <a:noFill/>
            <a:ln w="9525">
              <a:noFill/>
              <a:miter lim="800000"/>
              <a:headEnd/>
              <a:tailEnd/>
            </a:ln>
            <a:effectLst/>
          </p:spPr>
          <p:txBody>
            <a:bodyPr wrap="square">
              <a:spAutoFit/>
            </a:body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sz="2000" b="1" i="0" u="none" strike="noStrike" kern="0" cap="none" spc="0" normalizeH="0" baseline="0" noProof="0" dirty="0">
                  <a:ln>
                    <a:noFill/>
                  </a:ln>
                  <a:effectLst/>
                  <a:uLnTx/>
                  <a:uFillTx/>
                  <a:latin typeface="+mn-lt"/>
                </a:rPr>
                <a:t>Processing Element</a:t>
              </a:r>
            </a:p>
          </p:txBody>
        </p:sp>
        <p:sp>
          <p:nvSpPr>
            <p:cNvPr id="7" name="Text Box 53"/>
            <p:cNvSpPr txBox="1">
              <a:spLocks noChangeArrowheads="1"/>
            </p:cNvSpPr>
            <p:nvPr/>
          </p:nvSpPr>
          <p:spPr bwMode="auto">
            <a:xfrm>
              <a:off x="3653" y="3271"/>
              <a:ext cx="1280" cy="223"/>
            </a:xfrm>
            <a:prstGeom prst="rect">
              <a:avLst/>
            </a:prstGeom>
            <a:noFill/>
            <a:ln w="9525">
              <a:noFill/>
              <a:miter lim="800000"/>
              <a:headEnd/>
              <a:tailEnd/>
            </a:ln>
            <a:effectLst/>
          </p:spPr>
          <p:txBody>
            <a:bodyPr wrap="square">
              <a:spAutoFit/>
            </a:body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sz="2000" b="1" i="0" u="none" strike="noStrike" kern="0" cap="none" spc="0" normalizeH="0" baseline="0" noProof="0" dirty="0">
                  <a:ln>
                    <a:noFill/>
                  </a:ln>
                  <a:effectLst/>
                  <a:uLnTx/>
                  <a:uFillTx/>
                  <a:latin typeface="+mn-lt"/>
                </a:rPr>
                <a:t>OpenCL Device</a:t>
              </a:r>
            </a:p>
          </p:txBody>
        </p:sp>
        <p:grpSp>
          <p:nvGrpSpPr>
            <p:cNvPr id="8" name="Group 287"/>
            <p:cNvGrpSpPr>
              <a:grpSpLocks/>
            </p:cNvGrpSpPr>
            <p:nvPr/>
          </p:nvGrpSpPr>
          <p:grpSpPr bwMode="auto">
            <a:xfrm>
              <a:off x="2955" y="1823"/>
              <a:ext cx="2319" cy="1327"/>
              <a:chOff x="2955" y="1823"/>
              <a:chExt cx="2319" cy="1327"/>
            </a:xfrm>
          </p:grpSpPr>
          <p:grpSp>
            <p:nvGrpSpPr>
              <p:cNvPr id="13" name="Group 215"/>
              <p:cNvGrpSpPr>
                <a:grpSpLocks/>
              </p:cNvGrpSpPr>
              <p:nvPr/>
            </p:nvGrpSpPr>
            <p:grpSpPr bwMode="auto">
              <a:xfrm>
                <a:off x="3660" y="1823"/>
                <a:ext cx="892" cy="588"/>
                <a:chOff x="4314" y="1823"/>
                <a:chExt cx="892" cy="588"/>
              </a:xfrm>
            </p:grpSpPr>
            <p:sp>
              <p:nvSpPr>
                <p:cNvPr id="115" name="Rectangle 140"/>
                <p:cNvSpPr>
                  <a:spLocks noChangeArrowheads="1"/>
                </p:cNvSpPr>
                <p:nvPr/>
              </p:nvSpPr>
              <p:spPr bwMode="auto">
                <a:xfrm>
                  <a:off x="4314" y="1823"/>
                  <a:ext cx="892" cy="588"/>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nvGrpSpPr>
                <p:cNvPr id="116" name="Group 141"/>
                <p:cNvGrpSpPr>
                  <a:grpSpLocks/>
                </p:cNvGrpSpPr>
                <p:nvPr/>
              </p:nvGrpSpPr>
              <p:grpSpPr bwMode="auto">
                <a:xfrm>
                  <a:off x="4608" y="1824"/>
                  <a:ext cx="550" cy="346"/>
                  <a:chOff x="3958" y="2316"/>
                  <a:chExt cx="550" cy="346"/>
                </a:xfrm>
              </p:grpSpPr>
              <p:sp>
                <p:nvSpPr>
                  <p:cNvPr id="131" name="Rectangle 142"/>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2" name="Rectangle 143"/>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3" name="Rectangle 144"/>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4" name="Rectangle 145"/>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5" name="Rectangle 146"/>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6" name="Text Box 147"/>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grpSp>
              <p:nvGrpSpPr>
                <p:cNvPr id="117" name="Group 148"/>
                <p:cNvGrpSpPr>
                  <a:grpSpLocks/>
                </p:cNvGrpSpPr>
                <p:nvPr/>
              </p:nvGrpSpPr>
              <p:grpSpPr bwMode="auto">
                <a:xfrm>
                  <a:off x="4480" y="1911"/>
                  <a:ext cx="550" cy="346"/>
                  <a:chOff x="3958" y="2316"/>
                  <a:chExt cx="550" cy="346"/>
                </a:xfrm>
              </p:grpSpPr>
              <p:sp>
                <p:nvSpPr>
                  <p:cNvPr id="125" name="Rectangle 149"/>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6" name="Rectangle 150"/>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7" name="Rectangle 151"/>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8" name="Rectangle 152"/>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9" name="Rectangle 153"/>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0" name="Text Box 154"/>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grpSp>
              <p:nvGrpSpPr>
                <p:cNvPr id="118" name="Group 155"/>
                <p:cNvGrpSpPr>
                  <a:grpSpLocks/>
                </p:cNvGrpSpPr>
                <p:nvPr/>
              </p:nvGrpSpPr>
              <p:grpSpPr bwMode="auto">
                <a:xfrm>
                  <a:off x="4368" y="2016"/>
                  <a:ext cx="550" cy="346"/>
                  <a:chOff x="3958" y="2316"/>
                  <a:chExt cx="550" cy="346"/>
                </a:xfrm>
              </p:grpSpPr>
              <p:sp>
                <p:nvSpPr>
                  <p:cNvPr id="119" name="Rectangle 156"/>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0" name="Rectangle 157"/>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1" name="Rectangle 158"/>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2" name="Rectangle 159"/>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3" name="Rectangle 160"/>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4" name="Text Box 161"/>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grpSp>
          <p:sp>
            <p:nvSpPr>
              <p:cNvPr id="14" name="Line 162"/>
              <p:cNvSpPr>
                <a:spLocks noChangeShapeType="1"/>
              </p:cNvSpPr>
              <p:nvPr/>
            </p:nvSpPr>
            <p:spPr bwMode="auto">
              <a:xfrm>
                <a:off x="4556" y="2117"/>
                <a:ext cx="96" cy="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nvGrpSpPr>
              <p:cNvPr id="15" name="Group 251"/>
              <p:cNvGrpSpPr>
                <a:grpSpLocks/>
              </p:cNvGrpSpPr>
              <p:nvPr/>
            </p:nvGrpSpPr>
            <p:grpSpPr bwMode="auto">
              <a:xfrm>
                <a:off x="3351" y="2157"/>
                <a:ext cx="986" cy="588"/>
                <a:chOff x="4080" y="2102"/>
                <a:chExt cx="986" cy="588"/>
              </a:xfrm>
            </p:grpSpPr>
            <p:grpSp>
              <p:nvGrpSpPr>
                <p:cNvPr id="84" name="Group 252"/>
                <p:cNvGrpSpPr>
                  <a:grpSpLocks/>
                </p:cNvGrpSpPr>
                <p:nvPr/>
              </p:nvGrpSpPr>
              <p:grpSpPr bwMode="auto">
                <a:xfrm>
                  <a:off x="4176" y="2304"/>
                  <a:ext cx="550" cy="346"/>
                  <a:chOff x="3958" y="2316"/>
                  <a:chExt cx="550" cy="346"/>
                </a:xfrm>
              </p:grpSpPr>
              <p:sp>
                <p:nvSpPr>
                  <p:cNvPr id="109" name="Rectangle 253"/>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0" name="Rectangle 254"/>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1" name="Rectangle 255"/>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2" name="Rectangle 256"/>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3" name="Rectangle 257"/>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4" name="Text Box 258"/>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sp>
              <p:nvSpPr>
                <p:cNvPr id="85" name="Line 259"/>
                <p:cNvSpPr>
                  <a:spLocks noChangeShapeType="1"/>
                </p:cNvSpPr>
                <p:nvPr/>
              </p:nvSpPr>
              <p:spPr bwMode="auto">
                <a:xfrm>
                  <a:off x="4778" y="2618"/>
                  <a:ext cx="96" cy="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6" name="Rectangle 260"/>
                <p:cNvSpPr>
                  <a:spLocks noChangeArrowheads="1"/>
                </p:cNvSpPr>
                <p:nvPr/>
              </p:nvSpPr>
              <p:spPr bwMode="auto">
                <a:xfrm>
                  <a:off x="4080" y="2102"/>
                  <a:ext cx="892" cy="588"/>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nvGrpSpPr>
                <p:cNvPr id="87" name="Group 261"/>
                <p:cNvGrpSpPr>
                  <a:grpSpLocks/>
                </p:cNvGrpSpPr>
                <p:nvPr/>
              </p:nvGrpSpPr>
              <p:grpSpPr bwMode="auto">
                <a:xfrm>
                  <a:off x="4368" y="2112"/>
                  <a:ext cx="550" cy="346"/>
                  <a:chOff x="3958" y="2316"/>
                  <a:chExt cx="550" cy="346"/>
                </a:xfrm>
              </p:grpSpPr>
              <p:sp>
                <p:nvSpPr>
                  <p:cNvPr id="103" name="Rectangle 262"/>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4" name="Rectangle 263"/>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5" name="Rectangle 264"/>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6" name="Rectangle 265"/>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7" name="Rectangle 266"/>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8" name="Text Box 267"/>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grpSp>
              <p:nvGrpSpPr>
                <p:cNvPr id="88" name="Group 268"/>
                <p:cNvGrpSpPr>
                  <a:grpSpLocks/>
                </p:cNvGrpSpPr>
                <p:nvPr/>
              </p:nvGrpSpPr>
              <p:grpSpPr bwMode="auto">
                <a:xfrm>
                  <a:off x="4246" y="2190"/>
                  <a:ext cx="550" cy="346"/>
                  <a:chOff x="3958" y="2316"/>
                  <a:chExt cx="550" cy="346"/>
                </a:xfrm>
              </p:grpSpPr>
              <p:sp>
                <p:nvSpPr>
                  <p:cNvPr id="97" name="Rectangle 269"/>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8" name="Rectangle 270"/>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9" name="Rectangle 271"/>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0" name="Rectangle 272"/>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1" name="Rectangle 273"/>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2" name="Text Box 274"/>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grpSp>
              <p:nvGrpSpPr>
                <p:cNvPr id="89" name="Group 275"/>
                <p:cNvGrpSpPr>
                  <a:grpSpLocks/>
                </p:cNvGrpSpPr>
                <p:nvPr/>
              </p:nvGrpSpPr>
              <p:grpSpPr bwMode="auto">
                <a:xfrm>
                  <a:off x="4128" y="2294"/>
                  <a:ext cx="550" cy="346"/>
                  <a:chOff x="3958" y="2316"/>
                  <a:chExt cx="550" cy="346"/>
                </a:xfrm>
              </p:grpSpPr>
              <p:sp>
                <p:nvSpPr>
                  <p:cNvPr id="91" name="Rectangle 276"/>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2" name="Rectangle 277"/>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3" name="Rectangle 278"/>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4" name="Rectangle 279"/>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5" name="Rectangle 280"/>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6" name="Text Box 281"/>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sp>
              <p:nvSpPr>
                <p:cNvPr id="90" name="Line 282"/>
                <p:cNvSpPr>
                  <a:spLocks noChangeShapeType="1"/>
                </p:cNvSpPr>
                <p:nvPr/>
              </p:nvSpPr>
              <p:spPr bwMode="auto">
                <a:xfrm>
                  <a:off x="4970" y="2396"/>
                  <a:ext cx="96" cy="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16" name="Group 219"/>
              <p:cNvGrpSpPr>
                <a:grpSpLocks/>
              </p:cNvGrpSpPr>
              <p:nvPr/>
            </p:nvGrpSpPr>
            <p:grpSpPr bwMode="auto">
              <a:xfrm>
                <a:off x="3168" y="2346"/>
                <a:ext cx="986" cy="588"/>
                <a:chOff x="4080" y="2102"/>
                <a:chExt cx="986" cy="588"/>
              </a:xfrm>
            </p:grpSpPr>
            <p:grpSp>
              <p:nvGrpSpPr>
                <p:cNvPr id="53" name="Group 220"/>
                <p:cNvGrpSpPr>
                  <a:grpSpLocks/>
                </p:cNvGrpSpPr>
                <p:nvPr/>
              </p:nvGrpSpPr>
              <p:grpSpPr bwMode="auto">
                <a:xfrm>
                  <a:off x="4176" y="2304"/>
                  <a:ext cx="550" cy="346"/>
                  <a:chOff x="3958" y="2316"/>
                  <a:chExt cx="550" cy="346"/>
                </a:xfrm>
              </p:grpSpPr>
              <p:sp>
                <p:nvSpPr>
                  <p:cNvPr id="78" name="Rectangle 221"/>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9" name="Rectangle 222"/>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0" name="Rectangle 223"/>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1" name="Rectangle 224"/>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2" name="Rectangle 225"/>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3" name="Text Box 226"/>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sp>
              <p:nvSpPr>
                <p:cNvPr id="54" name="Line 227"/>
                <p:cNvSpPr>
                  <a:spLocks noChangeShapeType="1"/>
                </p:cNvSpPr>
                <p:nvPr/>
              </p:nvSpPr>
              <p:spPr bwMode="auto">
                <a:xfrm>
                  <a:off x="4778" y="2618"/>
                  <a:ext cx="96" cy="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5" name="Rectangle 228"/>
                <p:cNvSpPr>
                  <a:spLocks noChangeArrowheads="1"/>
                </p:cNvSpPr>
                <p:nvPr/>
              </p:nvSpPr>
              <p:spPr bwMode="auto">
                <a:xfrm>
                  <a:off x="4080" y="2102"/>
                  <a:ext cx="892" cy="588"/>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nvGrpSpPr>
                <p:cNvPr id="56" name="Group 229"/>
                <p:cNvGrpSpPr>
                  <a:grpSpLocks/>
                </p:cNvGrpSpPr>
                <p:nvPr/>
              </p:nvGrpSpPr>
              <p:grpSpPr bwMode="auto">
                <a:xfrm>
                  <a:off x="4368" y="2112"/>
                  <a:ext cx="550" cy="346"/>
                  <a:chOff x="3958" y="2316"/>
                  <a:chExt cx="550" cy="346"/>
                </a:xfrm>
              </p:grpSpPr>
              <p:sp>
                <p:nvSpPr>
                  <p:cNvPr id="72" name="Rectangle 230"/>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3" name="Rectangle 231"/>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4" name="Rectangle 232"/>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5" name="Rectangle 233"/>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6" name="Rectangle 234"/>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7" name="Text Box 235"/>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grpSp>
              <p:nvGrpSpPr>
                <p:cNvPr id="57" name="Group 236"/>
                <p:cNvGrpSpPr>
                  <a:grpSpLocks/>
                </p:cNvGrpSpPr>
                <p:nvPr/>
              </p:nvGrpSpPr>
              <p:grpSpPr bwMode="auto">
                <a:xfrm>
                  <a:off x="4246" y="2190"/>
                  <a:ext cx="550" cy="346"/>
                  <a:chOff x="3958" y="2316"/>
                  <a:chExt cx="550" cy="346"/>
                </a:xfrm>
              </p:grpSpPr>
              <p:sp>
                <p:nvSpPr>
                  <p:cNvPr id="66" name="Rectangle 237"/>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7" name="Rectangle 238"/>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8" name="Rectangle 239"/>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9" name="Rectangle 240"/>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0" name="Rectangle 241"/>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1" name="Text Box 242"/>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grpSp>
              <p:nvGrpSpPr>
                <p:cNvPr id="58" name="Group 243"/>
                <p:cNvGrpSpPr>
                  <a:grpSpLocks/>
                </p:cNvGrpSpPr>
                <p:nvPr/>
              </p:nvGrpSpPr>
              <p:grpSpPr bwMode="auto">
                <a:xfrm>
                  <a:off x="4128" y="2294"/>
                  <a:ext cx="550" cy="346"/>
                  <a:chOff x="3958" y="2316"/>
                  <a:chExt cx="550" cy="346"/>
                </a:xfrm>
              </p:grpSpPr>
              <p:sp>
                <p:nvSpPr>
                  <p:cNvPr id="60" name="Rectangle 244"/>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1" name="Rectangle 245"/>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2" name="Rectangle 246"/>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3" name="Rectangle 247"/>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4" name="Rectangle 248"/>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5" name="Text Box 249"/>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sp>
              <p:nvSpPr>
                <p:cNvPr id="59" name="Line 250"/>
                <p:cNvSpPr>
                  <a:spLocks noChangeShapeType="1"/>
                </p:cNvSpPr>
                <p:nvPr/>
              </p:nvSpPr>
              <p:spPr bwMode="auto">
                <a:xfrm>
                  <a:off x="4970" y="2396"/>
                  <a:ext cx="96" cy="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17" name="Group 216"/>
              <p:cNvGrpSpPr>
                <a:grpSpLocks/>
              </p:cNvGrpSpPr>
              <p:nvPr/>
            </p:nvGrpSpPr>
            <p:grpSpPr bwMode="auto">
              <a:xfrm>
                <a:off x="2955" y="2562"/>
                <a:ext cx="986" cy="588"/>
                <a:chOff x="4080" y="2102"/>
                <a:chExt cx="986" cy="588"/>
              </a:xfrm>
            </p:grpSpPr>
            <p:grpSp>
              <p:nvGrpSpPr>
                <p:cNvPr id="22" name="Group 69"/>
                <p:cNvGrpSpPr>
                  <a:grpSpLocks/>
                </p:cNvGrpSpPr>
                <p:nvPr/>
              </p:nvGrpSpPr>
              <p:grpSpPr bwMode="auto">
                <a:xfrm>
                  <a:off x="4176" y="2304"/>
                  <a:ext cx="550" cy="346"/>
                  <a:chOff x="3958" y="2316"/>
                  <a:chExt cx="550" cy="346"/>
                </a:xfrm>
              </p:grpSpPr>
              <p:sp>
                <p:nvSpPr>
                  <p:cNvPr id="47" name="Rectangle 56"/>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8" name="Rectangle 57"/>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9" name="Rectangle 58"/>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0" name="Rectangle 59"/>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1" name="Rectangle 61"/>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 Box 68"/>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sp>
              <p:nvSpPr>
                <p:cNvPr id="23" name="Line 86"/>
                <p:cNvSpPr>
                  <a:spLocks noChangeShapeType="1"/>
                </p:cNvSpPr>
                <p:nvPr/>
              </p:nvSpPr>
              <p:spPr bwMode="auto">
                <a:xfrm>
                  <a:off x="4778" y="2618"/>
                  <a:ext cx="96" cy="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Rectangle 115"/>
                <p:cNvSpPr>
                  <a:spLocks noChangeArrowheads="1"/>
                </p:cNvSpPr>
                <p:nvPr/>
              </p:nvSpPr>
              <p:spPr bwMode="auto">
                <a:xfrm>
                  <a:off x="4080" y="2102"/>
                  <a:ext cx="892" cy="588"/>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nvGrpSpPr>
                <p:cNvPr id="25" name="Group 116"/>
                <p:cNvGrpSpPr>
                  <a:grpSpLocks/>
                </p:cNvGrpSpPr>
                <p:nvPr/>
              </p:nvGrpSpPr>
              <p:grpSpPr bwMode="auto">
                <a:xfrm>
                  <a:off x="4368" y="2112"/>
                  <a:ext cx="550" cy="346"/>
                  <a:chOff x="3958" y="2316"/>
                  <a:chExt cx="550" cy="346"/>
                </a:xfrm>
              </p:grpSpPr>
              <p:sp>
                <p:nvSpPr>
                  <p:cNvPr id="41" name="Rectangle 117"/>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2" name="Rectangle 118"/>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3" name="Rectangle 119"/>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4" name="Rectangle 120"/>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5" name="Rectangle 121"/>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ext Box 122"/>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grpSp>
              <p:nvGrpSpPr>
                <p:cNvPr id="26" name="Group 123"/>
                <p:cNvGrpSpPr>
                  <a:grpSpLocks/>
                </p:cNvGrpSpPr>
                <p:nvPr/>
              </p:nvGrpSpPr>
              <p:grpSpPr bwMode="auto">
                <a:xfrm>
                  <a:off x="4246" y="2190"/>
                  <a:ext cx="550" cy="346"/>
                  <a:chOff x="3958" y="2316"/>
                  <a:chExt cx="550" cy="346"/>
                </a:xfrm>
              </p:grpSpPr>
              <p:sp>
                <p:nvSpPr>
                  <p:cNvPr id="35" name="Rectangle 124"/>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6" name="Rectangle 125"/>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 name="Rectangle 126"/>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8" name="Rectangle 127"/>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9" name="Rectangle 128"/>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0" name="Text Box 129"/>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dirty="0">
                        <a:ln>
                          <a:noFill/>
                        </a:ln>
                        <a:solidFill>
                          <a:sysClr val="windowText" lastClr="000000"/>
                        </a:solidFill>
                        <a:effectLst/>
                        <a:uLnTx/>
                        <a:uFillTx/>
                      </a:rPr>
                      <a:t>…</a:t>
                    </a:r>
                  </a:p>
                </p:txBody>
              </p:sp>
            </p:grpSp>
            <p:grpSp>
              <p:nvGrpSpPr>
                <p:cNvPr id="27" name="Group 130"/>
                <p:cNvGrpSpPr>
                  <a:grpSpLocks/>
                </p:cNvGrpSpPr>
                <p:nvPr/>
              </p:nvGrpSpPr>
              <p:grpSpPr bwMode="auto">
                <a:xfrm>
                  <a:off x="4128" y="2294"/>
                  <a:ext cx="550" cy="346"/>
                  <a:chOff x="3958" y="2316"/>
                  <a:chExt cx="550" cy="346"/>
                </a:xfrm>
              </p:grpSpPr>
              <p:sp>
                <p:nvSpPr>
                  <p:cNvPr id="29" name="Rectangle 131"/>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0" name="Rectangle 132"/>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1" name="Rectangle 133"/>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2" name="Rectangle 134"/>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3" name="Rectangle 135"/>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4" name="Text Box 136"/>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sp>
              <p:nvSpPr>
                <p:cNvPr id="28" name="Line 137"/>
                <p:cNvSpPr>
                  <a:spLocks noChangeShapeType="1"/>
                </p:cNvSpPr>
                <p:nvPr/>
              </p:nvSpPr>
              <p:spPr bwMode="auto">
                <a:xfrm>
                  <a:off x="4970" y="2396"/>
                  <a:ext cx="96" cy="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18" name="Line 214"/>
              <p:cNvSpPr>
                <a:spLocks noChangeShapeType="1"/>
              </p:cNvSpPr>
              <p:nvPr/>
            </p:nvSpPr>
            <p:spPr bwMode="auto">
              <a:xfrm flipV="1">
                <a:off x="3936" y="2112"/>
                <a:ext cx="720" cy="75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9" name="Rectangle 283"/>
              <p:cNvSpPr>
                <a:spLocks noChangeArrowheads="1"/>
              </p:cNvSpPr>
              <p:nvPr/>
            </p:nvSpPr>
            <p:spPr bwMode="auto">
              <a:xfrm>
                <a:off x="4650" y="2403"/>
                <a:ext cx="624" cy="474"/>
              </a:xfrm>
              <a:prstGeom prst="rect">
                <a:avLst/>
              </a:prstGeom>
              <a:solidFill>
                <a:srgbClr val="FFFFFF"/>
              </a:solidFill>
              <a:ln w="19050">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0" name="Text Box 284"/>
              <p:cNvSpPr txBox="1">
                <a:spLocks noChangeArrowheads="1"/>
              </p:cNvSpPr>
              <p:nvPr/>
            </p:nvSpPr>
            <p:spPr bwMode="auto">
              <a:xfrm>
                <a:off x="4686" y="2499"/>
                <a:ext cx="546" cy="257"/>
              </a:xfrm>
              <a:prstGeom prst="rect">
                <a:avLst/>
              </a:prstGeom>
              <a:noFill/>
              <a:ln w="38100">
                <a:noFill/>
                <a:miter lim="800000"/>
                <a:headEnd/>
                <a:tailEnd/>
              </a:ln>
              <a:effectLst/>
            </p:spPr>
            <p:txBody>
              <a:bodyPr>
                <a:spAutoFit/>
              </a:body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sz="2400" b="1" i="0" u="none" strike="noStrike" kern="0" cap="none" spc="0" normalizeH="0" baseline="0" noProof="0" dirty="0">
                    <a:ln>
                      <a:noFill/>
                    </a:ln>
                    <a:effectLst/>
                    <a:uLnTx/>
                    <a:uFillTx/>
                    <a:latin typeface="+mn-lt"/>
                  </a:rPr>
                  <a:t>Host</a:t>
                </a:r>
              </a:p>
            </p:txBody>
          </p:sp>
          <p:sp>
            <p:nvSpPr>
              <p:cNvPr id="21" name="Line 286"/>
              <p:cNvSpPr>
                <a:spLocks noChangeShapeType="1"/>
              </p:cNvSpPr>
              <p:nvPr/>
            </p:nvSpPr>
            <p:spPr bwMode="auto">
              <a:xfrm>
                <a:off x="4230" y="2550"/>
                <a:ext cx="426" cy="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9" name="Text Box 288"/>
            <p:cNvSpPr txBox="1">
              <a:spLocks noChangeArrowheads="1"/>
            </p:cNvSpPr>
            <p:nvPr/>
          </p:nvSpPr>
          <p:spPr bwMode="auto">
            <a:xfrm>
              <a:off x="2425" y="3306"/>
              <a:ext cx="1093" cy="223"/>
            </a:xfrm>
            <a:prstGeom prst="rect">
              <a:avLst/>
            </a:prstGeom>
            <a:noFill/>
            <a:ln w="9525">
              <a:noFill/>
              <a:miter lim="800000"/>
              <a:headEnd/>
              <a:tailEnd/>
            </a:ln>
            <a:effectLst/>
          </p:spPr>
          <p:txBody>
            <a:bodyPr wrap="square">
              <a:spAutoFit/>
            </a:body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sz="2000" b="1" i="0" u="none" strike="noStrike" kern="0" cap="none" spc="0" normalizeH="0" baseline="0" noProof="0" dirty="0">
                  <a:ln>
                    <a:noFill/>
                  </a:ln>
                  <a:effectLst/>
                  <a:uLnTx/>
                  <a:uFillTx/>
                  <a:latin typeface="+mn-lt"/>
                </a:rPr>
                <a:t>Compute Unit</a:t>
              </a:r>
            </a:p>
          </p:txBody>
        </p:sp>
        <p:sp>
          <p:nvSpPr>
            <p:cNvPr id="10" name="Line 289"/>
            <p:cNvSpPr>
              <a:spLocks noChangeShapeType="1"/>
            </p:cNvSpPr>
            <p:nvPr/>
          </p:nvSpPr>
          <p:spPr bwMode="auto">
            <a:xfrm flipV="1">
              <a:off x="3024" y="3084"/>
              <a:ext cx="336" cy="252"/>
            </a:xfrm>
            <a:prstGeom prst="line">
              <a:avLst/>
            </a:prstGeom>
            <a:noFill/>
            <a:ln w="952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Line 290"/>
            <p:cNvSpPr>
              <a:spLocks noChangeShapeType="1"/>
            </p:cNvSpPr>
            <p:nvPr/>
          </p:nvSpPr>
          <p:spPr bwMode="auto">
            <a:xfrm flipH="1" flipV="1">
              <a:off x="3840" y="3102"/>
              <a:ext cx="432" cy="150"/>
            </a:xfrm>
            <a:prstGeom prst="line">
              <a:avLst/>
            </a:prstGeom>
            <a:noFill/>
            <a:ln w="952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 name="Line 291"/>
            <p:cNvSpPr>
              <a:spLocks noChangeShapeType="1"/>
            </p:cNvSpPr>
            <p:nvPr/>
          </p:nvSpPr>
          <p:spPr bwMode="auto">
            <a:xfrm>
              <a:off x="2748" y="2640"/>
              <a:ext cx="294" cy="354"/>
            </a:xfrm>
            <a:prstGeom prst="line">
              <a:avLst/>
            </a:prstGeom>
            <a:noFill/>
            <a:ln w="952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2" name="Slide Number Placeholder 1">
            <a:extLst>
              <a:ext uri="{FF2B5EF4-FFF2-40B4-BE49-F238E27FC236}">
                <a16:creationId xmlns:a16="http://schemas.microsoft.com/office/drawing/2014/main" id="{032A3979-EFF1-3740-9F1B-B9FBD3183FBB}"/>
              </a:ext>
            </a:extLst>
          </p:cNvPr>
          <p:cNvSpPr>
            <a:spLocks noGrp="1"/>
          </p:cNvSpPr>
          <p:nvPr>
            <p:ph type="sldNum" sz="quarter" idx="12"/>
          </p:nvPr>
        </p:nvSpPr>
        <p:spPr/>
        <p:txBody>
          <a:bodyPr/>
          <a:lstStyle/>
          <a:p>
            <a:fld id="{10338BC4-165C-45BE-83FF-C9C7D8E962C5}" type="slidenum">
              <a:rPr lang="en-GB" smtClean="0"/>
              <a:pPr/>
              <a:t>41</a:t>
            </a:fld>
            <a:endParaRPr lang="en-GB"/>
          </a:p>
        </p:txBody>
      </p:sp>
    </p:spTree>
    <p:extLst>
      <p:ext uri="{BB962C8B-B14F-4D97-AF65-F5344CB8AC3E}">
        <p14:creationId xmlns:p14="http://schemas.microsoft.com/office/powerpoint/2010/main" val="185016256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07504" y="14282"/>
            <a:ext cx="8928992" cy="1143000"/>
          </a:xfrm>
        </p:spPr>
        <p:txBody>
          <a:bodyPr/>
          <a:lstStyle/>
          <a:p>
            <a:r>
              <a:rPr lang="en-GB" dirty="0"/>
              <a:t>The </a:t>
            </a:r>
            <a:r>
              <a:rPr lang="en-GB" dirty="0">
                <a:solidFill>
                  <a:schemeClr val="accent6"/>
                </a:solidFill>
              </a:rPr>
              <a:t>BIG </a:t>
            </a:r>
            <a:r>
              <a:rPr lang="en-GB" dirty="0"/>
              <a:t>idea behind OpenCL</a:t>
            </a:r>
          </a:p>
        </p:txBody>
      </p:sp>
      <p:sp>
        <p:nvSpPr>
          <p:cNvPr id="5" name="Content Placeholder 4"/>
          <p:cNvSpPr>
            <a:spLocks noGrp="1"/>
          </p:cNvSpPr>
          <p:nvPr>
            <p:ph idx="1"/>
          </p:nvPr>
        </p:nvSpPr>
        <p:spPr>
          <a:xfrm>
            <a:off x="107504" y="980728"/>
            <a:ext cx="8928992" cy="1584175"/>
          </a:xfrm>
        </p:spPr>
        <p:txBody>
          <a:bodyPr>
            <a:normAutofit fontScale="92500" lnSpcReduction="20000"/>
          </a:bodyPr>
          <a:lstStyle/>
          <a:p>
            <a:r>
              <a:rPr lang="en-GB" dirty="0"/>
              <a:t>Replace loops with functions (a </a:t>
            </a:r>
            <a:r>
              <a:rPr lang="en-GB" dirty="0">
                <a:solidFill>
                  <a:schemeClr val="accent6"/>
                </a:solidFill>
              </a:rPr>
              <a:t>kernel</a:t>
            </a:r>
            <a:r>
              <a:rPr lang="en-GB" dirty="0"/>
              <a:t>) executing at each point in a problem domain</a:t>
            </a:r>
          </a:p>
          <a:p>
            <a:pPr lvl="1"/>
            <a:r>
              <a:rPr lang="en-GB" dirty="0"/>
              <a:t>E.g., process an </a:t>
            </a:r>
            <a:r>
              <a:rPr lang="en-GB" i="1" dirty="0"/>
              <a:t>n</a:t>
            </a:r>
            <a:r>
              <a:rPr lang="en-GB" dirty="0"/>
              <a:t> element array with one kernel invocation per element</a:t>
            </a:r>
          </a:p>
        </p:txBody>
      </p:sp>
      <p:sp>
        <p:nvSpPr>
          <p:cNvPr id="6" name="Text Placeholder 6"/>
          <p:cNvSpPr txBox="1">
            <a:spLocks/>
          </p:cNvSpPr>
          <p:nvPr/>
        </p:nvSpPr>
        <p:spPr>
          <a:xfrm>
            <a:off x="396552" y="2564904"/>
            <a:ext cx="3669803" cy="639762"/>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GB" sz="2400" dirty="0">
                <a:solidFill>
                  <a:schemeClr val="accent2"/>
                </a:solidFill>
              </a:rPr>
              <a:t>Traditional loops</a:t>
            </a:r>
          </a:p>
        </p:txBody>
      </p:sp>
      <p:sp>
        <p:nvSpPr>
          <p:cNvPr id="7" name="Text Placeholder 8"/>
          <p:cNvSpPr txBox="1">
            <a:spLocks/>
          </p:cNvSpPr>
          <p:nvPr/>
        </p:nvSpPr>
        <p:spPr>
          <a:xfrm>
            <a:off x="3924944" y="2564904"/>
            <a:ext cx="4319464" cy="639762"/>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GB" sz="2400" dirty="0">
                <a:solidFill>
                  <a:schemeClr val="accent2"/>
                </a:solidFill>
              </a:rPr>
              <a:t>Data Parallel OpenCL</a:t>
            </a:r>
          </a:p>
        </p:txBody>
      </p:sp>
      <p:sp>
        <p:nvSpPr>
          <p:cNvPr id="8" name="Content Placeholder 4"/>
          <p:cNvSpPr txBox="1">
            <a:spLocks/>
          </p:cNvSpPr>
          <p:nvPr/>
        </p:nvSpPr>
        <p:spPr>
          <a:xfrm>
            <a:off x="395536" y="3082702"/>
            <a:ext cx="3672408" cy="3486905"/>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GB" sz="1800" b="1" dirty="0">
                <a:solidFill>
                  <a:schemeClr val="accent3">
                    <a:lumMod val="75000"/>
                  </a:schemeClr>
                </a:solidFill>
                <a:latin typeface="Courier New Bold"/>
              </a:rPr>
              <a:t>void</a:t>
            </a:r>
            <a:r>
              <a:rPr lang="en-GB" sz="1800" b="1" dirty="0">
                <a:latin typeface="Courier New Bold"/>
              </a:rPr>
              <a:t> </a:t>
            </a:r>
          </a:p>
          <a:p>
            <a:pPr marL="0" indent="0">
              <a:buNone/>
            </a:pPr>
            <a:r>
              <a:rPr lang="en-GB" sz="1800" b="1" dirty="0" err="1">
                <a:solidFill>
                  <a:schemeClr val="tx2">
                    <a:lumMod val="75000"/>
                  </a:schemeClr>
                </a:solidFill>
                <a:latin typeface="Courier New Bold"/>
              </a:rPr>
              <a:t>mul</a:t>
            </a:r>
            <a:r>
              <a:rPr lang="en-GB" sz="1800" b="1" dirty="0">
                <a:latin typeface="Courier New Bold"/>
              </a:rPr>
              <a:t>(</a:t>
            </a:r>
            <a:r>
              <a:rPr lang="en-GB" sz="1800" b="1" dirty="0" err="1">
                <a:solidFill>
                  <a:schemeClr val="accent3">
                    <a:lumMod val="75000"/>
                  </a:schemeClr>
                </a:solidFill>
                <a:latin typeface="Courier New Bold"/>
              </a:rPr>
              <a:t>const</a:t>
            </a:r>
            <a:r>
              <a:rPr lang="en-GB" sz="1800" b="1" dirty="0">
                <a:solidFill>
                  <a:schemeClr val="accent2"/>
                </a:solidFill>
                <a:latin typeface="Courier New Bold"/>
              </a:rPr>
              <a:t> </a:t>
            </a:r>
            <a:r>
              <a:rPr lang="en-GB" sz="1800" b="1" dirty="0" err="1">
                <a:solidFill>
                  <a:schemeClr val="accent3">
                    <a:lumMod val="75000"/>
                  </a:schemeClr>
                </a:solidFill>
                <a:latin typeface="Courier New Bold"/>
              </a:rPr>
              <a:t>int</a:t>
            </a:r>
            <a:r>
              <a:rPr lang="en-GB" sz="1800" b="1" dirty="0">
                <a:solidFill>
                  <a:schemeClr val="accent3">
                    <a:lumMod val="75000"/>
                  </a:schemeClr>
                </a:solidFill>
                <a:latin typeface="Courier New Bold"/>
              </a:rPr>
              <a:t> </a:t>
            </a:r>
            <a:r>
              <a:rPr lang="en-GB" sz="1800" b="1" dirty="0">
                <a:latin typeface="Courier New Bold"/>
              </a:rPr>
              <a:t>n,</a:t>
            </a:r>
          </a:p>
          <a:p>
            <a:pPr marL="0" indent="0">
              <a:buNone/>
            </a:pPr>
            <a:r>
              <a:rPr lang="en-GB" sz="1800" b="1" dirty="0">
                <a:latin typeface="Courier New Bold"/>
              </a:rPr>
              <a:t>    </a:t>
            </a:r>
            <a:r>
              <a:rPr lang="en-GB" sz="1800" b="1" dirty="0" err="1">
                <a:solidFill>
                  <a:schemeClr val="accent3">
                    <a:lumMod val="75000"/>
                  </a:schemeClr>
                </a:solidFill>
                <a:latin typeface="Courier New Bold"/>
              </a:rPr>
              <a:t>const</a:t>
            </a:r>
            <a:r>
              <a:rPr lang="en-GB" sz="1800" b="1" dirty="0">
                <a:solidFill>
                  <a:schemeClr val="accent3">
                    <a:lumMod val="75000"/>
                  </a:schemeClr>
                </a:solidFill>
                <a:latin typeface="Courier New Bold"/>
              </a:rPr>
              <a:t> float</a:t>
            </a:r>
            <a:r>
              <a:rPr lang="en-GB" sz="1800" b="1" dirty="0">
                <a:solidFill>
                  <a:schemeClr val="accent2"/>
                </a:solidFill>
                <a:latin typeface="Courier New Bold"/>
              </a:rPr>
              <a:t> </a:t>
            </a:r>
            <a:r>
              <a:rPr lang="en-GB" sz="1800" b="1" dirty="0">
                <a:latin typeface="Courier New Bold"/>
              </a:rPr>
              <a:t>*a,</a:t>
            </a:r>
          </a:p>
          <a:p>
            <a:pPr marL="0" indent="0">
              <a:buNone/>
            </a:pPr>
            <a:r>
              <a:rPr lang="en-GB" sz="1800" b="1" dirty="0">
                <a:latin typeface="Courier New Bold"/>
              </a:rPr>
              <a:t>    </a:t>
            </a:r>
            <a:r>
              <a:rPr lang="en-GB" sz="1800" b="1" dirty="0" err="1">
                <a:solidFill>
                  <a:schemeClr val="accent3">
                    <a:lumMod val="75000"/>
                  </a:schemeClr>
                </a:solidFill>
                <a:latin typeface="Courier New Bold"/>
              </a:rPr>
              <a:t>const</a:t>
            </a:r>
            <a:r>
              <a:rPr lang="en-GB" sz="1800" b="1" dirty="0">
                <a:solidFill>
                  <a:schemeClr val="accent3">
                    <a:lumMod val="75000"/>
                  </a:schemeClr>
                </a:solidFill>
                <a:latin typeface="Courier New Bold"/>
              </a:rPr>
              <a:t> float </a:t>
            </a:r>
            <a:r>
              <a:rPr lang="en-GB" sz="1800" b="1" dirty="0">
                <a:latin typeface="Courier New Bold"/>
              </a:rPr>
              <a:t>*b,</a:t>
            </a:r>
          </a:p>
          <a:p>
            <a:pPr marL="0" indent="0">
              <a:buNone/>
            </a:pPr>
            <a:r>
              <a:rPr lang="en-GB" sz="1800" b="1" dirty="0">
                <a:latin typeface="Courier New Bold"/>
              </a:rPr>
              <a:t>          </a:t>
            </a:r>
            <a:r>
              <a:rPr lang="en-GB" sz="1800" b="1" dirty="0">
                <a:solidFill>
                  <a:schemeClr val="accent3">
                    <a:lumMod val="75000"/>
                  </a:schemeClr>
                </a:solidFill>
                <a:latin typeface="Courier New Bold"/>
              </a:rPr>
              <a:t>float </a:t>
            </a:r>
            <a:r>
              <a:rPr lang="en-GB" sz="1800" b="1" dirty="0">
                <a:latin typeface="Courier New Bold"/>
              </a:rPr>
              <a:t>*c)</a:t>
            </a:r>
          </a:p>
          <a:p>
            <a:pPr marL="0" indent="0">
              <a:buNone/>
            </a:pPr>
            <a:r>
              <a:rPr lang="en-GB" sz="1800" b="1" dirty="0">
                <a:latin typeface="Courier New Bold"/>
              </a:rPr>
              <a:t>{</a:t>
            </a:r>
          </a:p>
          <a:p>
            <a:pPr marL="0" indent="0">
              <a:buNone/>
            </a:pPr>
            <a:r>
              <a:rPr lang="en-GB" sz="1800" b="1" dirty="0">
                <a:latin typeface="Courier New Bold"/>
              </a:rPr>
              <a:t>  </a:t>
            </a:r>
            <a:r>
              <a:rPr lang="en-GB" sz="1800" b="1" dirty="0" err="1">
                <a:solidFill>
                  <a:schemeClr val="accent3">
                    <a:lumMod val="75000"/>
                  </a:schemeClr>
                </a:solidFill>
                <a:latin typeface="Courier New Bold"/>
              </a:rPr>
              <a:t>int</a:t>
            </a:r>
            <a:r>
              <a:rPr lang="en-GB" sz="1800" b="1" dirty="0">
                <a:solidFill>
                  <a:schemeClr val="accent3">
                    <a:lumMod val="75000"/>
                  </a:schemeClr>
                </a:solidFill>
                <a:latin typeface="Courier New Bold"/>
              </a:rPr>
              <a:t> </a:t>
            </a:r>
            <a:r>
              <a:rPr lang="en-GB" sz="1800" b="1" dirty="0" err="1">
                <a:latin typeface="Courier New Bold"/>
              </a:rPr>
              <a:t>i</a:t>
            </a:r>
            <a:r>
              <a:rPr lang="en-GB" sz="1800" b="1" dirty="0">
                <a:latin typeface="Courier New Bold"/>
              </a:rPr>
              <a:t>;</a:t>
            </a:r>
          </a:p>
          <a:p>
            <a:pPr marL="0" indent="0">
              <a:buNone/>
            </a:pPr>
            <a:r>
              <a:rPr lang="en-GB" sz="1800" b="1" dirty="0">
                <a:latin typeface="Courier New Bold"/>
              </a:rPr>
              <a:t>  </a:t>
            </a:r>
            <a:r>
              <a:rPr lang="en-GB" sz="1800" b="1" dirty="0">
                <a:solidFill>
                  <a:schemeClr val="accent3">
                    <a:lumMod val="75000"/>
                  </a:schemeClr>
                </a:solidFill>
                <a:latin typeface="Courier New Bold"/>
              </a:rPr>
              <a:t>for </a:t>
            </a:r>
            <a:r>
              <a:rPr lang="en-GB" sz="1800" b="1" dirty="0">
                <a:latin typeface="Courier New Bold"/>
              </a:rPr>
              <a:t>(</a:t>
            </a:r>
            <a:r>
              <a:rPr lang="en-GB" sz="1800" b="1" dirty="0" err="1">
                <a:latin typeface="Courier New Bold"/>
              </a:rPr>
              <a:t>i</a:t>
            </a:r>
            <a:r>
              <a:rPr lang="en-GB" sz="1800" b="1" dirty="0">
                <a:latin typeface="Courier New Bold"/>
              </a:rPr>
              <a:t> = 0; </a:t>
            </a:r>
            <a:r>
              <a:rPr lang="en-GB" sz="1800" b="1" dirty="0" err="1">
                <a:latin typeface="Courier New Bold"/>
              </a:rPr>
              <a:t>i</a:t>
            </a:r>
            <a:r>
              <a:rPr lang="en-GB" sz="1800" b="1" dirty="0">
                <a:latin typeface="Courier New Bold"/>
              </a:rPr>
              <a:t> &lt; n; </a:t>
            </a:r>
            <a:r>
              <a:rPr lang="en-GB" sz="1800" b="1" dirty="0" err="1">
                <a:latin typeface="Courier New Bold"/>
              </a:rPr>
              <a:t>i</a:t>
            </a:r>
            <a:r>
              <a:rPr lang="en-GB" sz="1800" b="1" dirty="0">
                <a:latin typeface="Courier New Bold"/>
              </a:rPr>
              <a:t>++)</a:t>
            </a:r>
          </a:p>
          <a:p>
            <a:pPr marL="0" indent="0">
              <a:buNone/>
            </a:pPr>
            <a:r>
              <a:rPr lang="en-GB" sz="1800" b="1" dirty="0">
                <a:latin typeface="Courier New Bold"/>
              </a:rPr>
              <a:t>    c[</a:t>
            </a:r>
            <a:r>
              <a:rPr lang="en-GB" sz="1800" b="1" dirty="0" err="1">
                <a:latin typeface="Courier New Bold"/>
              </a:rPr>
              <a:t>i</a:t>
            </a:r>
            <a:r>
              <a:rPr lang="en-GB" sz="1800" b="1" dirty="0">
                <a:latin typeface="Courier New Bold"/>
              </a:rPr>
              <a:t>] = a[</a:t>
            </a:r>
            <a:r>
              <a:rPr lang="en-GB" sz="1800" b="1" dirty="0" err="1">
                <a:latin typeface="Courier New Bold"/>
              </a:rPr>
              <a:t>i</a:t>
            </a:r>
            <a:r>
              <a:rPr lang="en-GB" sz="1800" b="1" dirty="0">
                <a:latin typeface="Courier New Bold"/>
              </a:rPr>
              <a:t>] * b[</a:t>
            </a:r>
            <a:r>
              <a:rPr lang="en-GB" sz="1800" b="1" dirty="0" err="1">
                <a:latin typeface="Courier New Bold"/>
              </a:rPr>
              <a:t>i</a:t>
            </a:r>
            <a:r>
              <a:rPr lang="en-GB" sz="1800" b="1" dirty="0">
                <a:latin typeface="Courier New Bold"/>
              </a:rPr>
              <a:t>];</a:t>
            </a:r>
          </a:p>
          <a:p>
            <a:pPr marL="0" indent="0">
              <a:buNone/>
            </a:pPr>
            <a:r>
              <a:rPr lang="en-GB" sz="1800" b="1" dirty="0">
                <a:latin typeface="Courier New Bold"/>
              </a:rPr>
              <a:t>}</a:t>
            </a:r>
          </a:p>
        </p:txBody>
      </p:sp>
      <p:sp>
        <p:nvSpPr>
          <p:cNvPr id="10" name="Content Placeholder 4"/>
          <p:cNvSpPr txBox="1">
            <a:spLocks/>
          </p:cNvSpPr>
          <p:nvPr/>
        </p:nvSpPr>
        <p:spPr>
          <a:xfrm>
            <a:off x="4572000" y="3082702"/>
            <a:ext cx="4571999" cy="365866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GB" sz="1800" b="1" dirty="0">
                <a:solidFill>
                  <a:schemeClr val="accent4"/>
                </a:solidFill>
                <a:latin typeface="Courier New Bold"/>
              </a:rPr>
              <a:t>__kernel </a:t>
            </a:r>
            <a:r>
              <a:rPr lang="en-GB" sz="1800" b="1" dirty="0">
                <a:solidFill>
                  <a:schemeClr val="accent3">
                    <a:lumMod val="75000"/>
                  </a:schemeClr>
                </a:solidFill>
                <a:latin typeface="Courier New Bold"/>
              </a:rPr>
              <a:t>void</a:t>
            </a:r>
          </a:p>
          <a:p>
            <a:pPr marL="0" indent="0">
              <a:buNone/>
            </a:pPr>
            <a:r>
              <a:rPr lang="en-GB" sz="1800" b="1" dirty="0" err="1">
                <a:solidFill>
                  <a:schemeClr val="tx2">
                    <a:lumMod val="75000"/>
                  </a:schemeClr>
                </a:solidFill>
                <a:latin typeface="Courier New Bold"/>
              </a:rPr>
              <a:t>mul</a:t>
            </a:r>
            <a:r>
              <a:rPr lang="en-GB" sz="1800" b="1" dirty="0">
                <a:latin typeface="Courier New Bold"/>
              </a:rPr>
              <a:t>(</a:t>
            </a:r>
            <a:r>
              <a:rPr lang="en-GB" sz="1800" b="1" dirty="0">
                <a:solidFill>
                  <a:schemeClr val="accent4"/>
                </a:solidFill>
                <a:latin typeface="Courier New Bold"/>
              </a:rPr>
              <a:t>__global </a:t>
            </a:r>
            <a:r>
              <a:rPr lang="en-GB" sz="1800" b="1" dirty="0" err="1">
                <a:solidFill>
                  <a:schemeClr val="accent3">
                    <a:lumMod val="75000"/>
                  </a:schemeClr>
                </a:solidFill>
                <a:latin typeface="Courier New Bold"/>
              </a:rPr>
              <a:t>const</a:t>
            </a:r>
            <a:r>
              <a:rPr lang="en-GB" sz="1800" b="1" dirty="0">
                <a:solidFill>
                  <a:schemeClr val="accent3">
                    <a:lumMod val="75000"/>
                  </a:schemeClr>
                </a:solidFill>
                <a:latin typeface="Courier New Bold"/>
              </a:rPr>
              <a:t> float</a:t>
            </a:r>
            <a:r>
              <a:rPr lang="en-GB" sz="1800" b="1" dirty="0">
                <a:solidFill>
                  <a:schemeClr val="accent2"/>
                </a:solidFill>
                <a:latin typeface="Courier New Bold"/>
              </a:rPr>
              <a:t> </a:t>
            </a:r>
            <a:r>
              <a:rPr lang="en-GB" sz="1800" b="1" dirty="0">
                <a:latin typeface="Courier New Bold"/>
              </a:rPr>
              <a:t>*a,</a:t>
            </a:r>
          </a:p>
          <a:p>
            <a:pPr marL="0" indent="0">
              <a:buNone/>
            </a:pPr>
            <a:r>
              <a:rPr lang="en-GB" sz="1800" b="1" dirty="0">
                <a:solidFill>
                  <a:schemeClr val="accent4"/>
                </a:solidFill>
                <a:latin typeface="Courier New Bold"/>
              </a:rPr>
              <a:t>    __global </a:t>
            </a:r>
            <a:r>
              <a:rPr lang="en-GB" sz="1800" b="1" dirty="0" err="1">
                <a:solidFill>
                  <a:schemeClr val="accent3">
                    <a:lumMod val="75000"/>
                  </a:schemeClr>
                </a:solidFill>
                <a:latin typeface="Courier New Bold"/>
              </a:rPr>
              <a:t>const</a:t>
            </a:r>
            <a:r>
              <a:rPr lang="en-GB" sz="1800" b="1" dirty="0">
                <a:solidFill>
                  <a:schemeClr val="accent3">
                    <a:lumMod val="75000"/>
                  </a:schemeClr>
                </a:solidFill>
                <a:latin typeface="Courier New Bold"/>
              </a:rPr>
              <a:t> float </a:t>
            </a:r>
            <a:r>
              <a:rPr lang="en-GB" sz="1800" b="1" dirty="0">
                <a:latin typeface="Courier New Bold"/>
              </a:rPr>
              <a:t>*b,</a:t>
            </a:r>
          </a:p>
          <a:p>
            <a:pPr marL="0" indent="0">
              <a:buNone/>
            </a:pPr>
            <a:r>
              <a:rPr lang="en-GB" sz="1800" b="1" dirty="0">
                <a:latin typeface="Courier New Bold"/>
              </a:rPr>
              <a:t>    </a:t>
            </a:r>
            <a:r>
              <a:rPr lang="en-GB" sz="1800" b="1" dirty="0">
                <a:solidFill>
                  <a:schemeClr val="accent4"/>
                </a:solidFill>
                <a:latin typeface="Courier New Bold"/>
              </a:rPr>
              <a:t>__global       </a:t>
            </a:r>
            <a:r>
              <a:rPr lang="en-GB" sz="1800" b="1" dirty="0">
                <a:solidFill>
                  <a:schemeClr val="accent3">
                    <a:lumMod val="75000"/>
                  </a:schemeClr>
                </a:solidFill>
                <a:latin typeface="Courier New Bold"/>
              </a:rPr>
              <a:t>float </a:t>
            </a:r>
            <a:r>
              <a:rPr lang="en-GB" sz="1800" b="1" dirty="0">
                <a:latin typeface="Courier New Bold"/>
              </a:rPr>
              <a:t>*c)</a:t>
            </a:r>
          </a:p>
          <a:p>
            <a:pPr marL="0" indent="0">
              <a:buNone/>
            </a:pPr>
            <a:r>
              <a:rPr lang="en-GB" sz="1800" b="1" dirty="0">
                <a:latin typeface="Courier New Bold"/>
              </a:rPr>
              <a:t>{</a:t>
            </a:r>
          </a:p>
          <a:p>
            <a:pPr marL="0" indent="0">
              <a:buNone/>
            </a:pPr>
            <a:r>
              <a:rPr lang="en-GB" sz="1800" b="1" dirty="0">
                <a:latin typeface="Courier New Bold"/>
              </a:rPr>
              <a:t>  </a:t>
            </a:r>
            <a:r>
              <a:rPr lang="en-GB" sz="1800" b="1" dirty="0" err="1">
                <a:solidFill>
                  <a:schemeClr val="accent3">
                    <a:lumMod val="75000"/>
                  </a:schemeClr>
                </a:solidFill>
                <a:latin typeface="Courier New Bold"/>
              </a:rPr>
              <a:t>int</a:t>
            </a:r>
            <a:r>
              <a:rPr lang="en-GB" sz="1800" b="1" dirty="0">
                <a:solidFill>
                  <a:schemeClr val="accent3">
                    <a:lumMod val="75000"/>
                  </a:schemeClr>
                </a:solidFill>
                <a:latin typeface="Courier New Bold"/>
              </a:rPr>
              <a:t> </a:t>
            </a:r>
            <a:r>
              <a:rPr lang="en-GB" sz="1800" b="1" dirty="0" err="1">
                <a:latin typeface="Courier New Bold"/>
              </a:rPr>
              <a:t>i</a:t>
            </a:r>
            <a:r>
              <a:rPr lang="en-GB" sz="1800" b="1" dirty="0">
                <a:latin typeface="Courier New Bold"/>
              </a:rPr>
              <a:t> = </a:t>
            </a:r>
            <a:r>
              <a:rPr lang="en-GB" sz="1800" b="1" dirty="0" err="1">
                <a:solidFill>
                  <a:schemeClr val="tx2">
                    <a:lumMod val="60000"/>
                    <a:lumOff val="40000"/>
                  </a:schemeClr>
                </a:solidFill>
                <a:latin typeface="Courier New Bold"/>
              </a:rPr>
              <a:t>get_global_id</a:t>
            </a:r>
            <a:r>
              <a:rPr lang="en-GB" sz="1800" b="1" dirty="0">
                <a:latin typeface="Courier New Bold"/>
              </a:rPr>
              <a:t>(0);</a:t>
            </a:r>
          </a:p>
          <a:p>
            <a:pPr marL="0" indent="0">
              <a:buNone/>
            </a:pPr>
            <a:r>
              <a:rPr lang="en-GB" sz="1800" b="1" dirty="0">
                <a:latin typeface="Courier New Bold"/>
              </a:rPr>
              <a:t>  c[</a:t>
            </a:r>
            <a:r>
              <a:rPr lang="en-GB" sz="1800" b="1" dirty="0" err="1">
                <a:latin typeface="Courier New Bold"/>
              </a:rPr>
              <a:t>i</a:t>
            </a:r>
            <a:r>
              <a:rPr lang="en-GB" sz="1800" b="1" dirty="0">
                <a:latin typeface="Courier New Bold"/>
              </a:rPr>
              <a:t>] = a[</a:t>
            </a:r>
            <a:r>
              <a:rPr lang="en-GB" sz="1800" b="1" dirty="0" err="1">
                <a:latin typeface="Courier New Bold"/>
              </a:rPr>
              <a:t>i</a:t>
            </a:r>
            <a:r>
              <a:rPr lang="en-GB" sz="1800" b="1" dirty="0">
                <a:latin typeface="Courier New Bold"/>
              </a:rPr>
              <a:t>] * b[</a:t>
            </a:r>
            <a:r>
              <a:rPr lang="en-GB" sz="1800" b="1" dirty="0" err="1">
                <a:latin typeface="Courier New Bold"/>
              </a:rPr>
              <a:t>i</a:t>
            </a:r>
            <a:r>
              <a:rPr lang="en-GB" sz="1800" b="1" dirty="0">
                <a:latin typeface="Courier New Bold"/>
              </a:rPr>
              <a:t>];</a:t>
            </a:r>
          </a:p>
          <a:p>
            <a:pPr marL="0" indent="0">
              <a:buNone/>
            </a:pPr>
            <a:r>
              <a:rPr lang="en-GB" sz="1800" b="1" dirty="0">
                <a:latin typeface="Courier New Bold"/>
              </a:rPr>
              <a:t>}</a:t>
            </a:r>
          </a:p>
          <a:p>
            <a:pPr marL="0" indent="0">
              <a:buNone/>
            </a:pPr>
            <a:r>
              <a:rPr lang="en-GB" sz="1800" b="1" dirty="0">
                <a:solidFill>
                  <a:schemeClr val="tx1">
                    <a:lumMod val="75000"/>
                  </a:schemeClr>
                </a:solidFill>
                <a:latin typeface="Courier New Bold"/>
              </a:rPr>
              <a:t>// many instances of the kernel,</a:t>
            </a:r>
          </a:p>
          <a:p>
            <a:pPr marL="0" indent="0">
              <a:buNone/>
            </a:pPr>
            <a:r>
              <a:rPr lang="en-GB" sz="1800" b="1" dirty="0">
                <a:solidFill>
                  <a:schemeClr val="tx1">
                    <a:lumMod val="75000"/>
                  </a:schemeClr>
                </a:solidFill>
                <a:latin typeface="Courier New Bold"/>
              </a:rPr>
              <a:t>// called work-items, execute</a:t>
            </a:r>
          </a:p>
          <a:p>
            <a:pPr marL="0" indent="0">
              <a:buNone/>
            </a:pPr>
            <a:r>
              <a:rPr lang="en-GB" sz="1800" b="1" dirty="0">
                <a:solidFill>
                  <a:schemeClr val="tx1">
                    <a:lumMod val="75000"/>
                  </a:schemeClr>
                </a:solidFill>
                <a:latin typeface="Courier New Bold"/>
              </a:rPr>
              <a:t>// in parallel</a:t>
            </a:r>
          </a:p>
        </p:txBody>
      </p:sp>
      <p:sp>
        <p:nvSpPr>
          <p:cNvPr id="2" name="Slide Number Placeholder 1">
            <a:extLst>
              <a:ext uri="{FF2B5EF4-FFF2-40B4-BE49-F238E27FC236}">
                <a16:creationId xmlns:a16="http://schemas.microsoft.com/office/drawing/2014/main" id="{592AB8F1-6091-2442-B035-DCB6732860DF}"/>
              </a:ext>
            </a:extLst>
          </p:cNvPr>
          <p:cNvSpPr>
            <a:spLocks noGrp="1"/>
          </p:cNvSpPr>
          <p:nvPr>
            <p:ph type="sldNum" sz="quarter" idx="12"/>
          </p:nvPr>
        </p:nvSpPr>
        <p:spPr/>
        <p:txBody>
          <a:bodyPr/>
          <a:lstStyle/>
          <a:p>
            <a:fld id="{10338BC4-165C-45BE-83FF-C9C7D8E962C5}" type="slidenum">
              <a:rPr lang="en-GB" smtClean="0"/>
              <a:pPr/>
              <a:t>42</a:t>
            </a:fld>
            <a:endParaRPr lang="en-GB"/>
          </a:p>
        </p:txBody>
      </p:sp>
    </p:spTree>
    <p:extLst>
      <p:ext uri="{BB962C8B-B14F-4D97-AF65-F5344CB8AC3E}">
        <p14:creationId xmlns:p14="http://schemas.microsoft.com/office/powerpoint/2010/main" val="6235877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9937" y="12540"/>
            <a:ext cx="9324528" cy="966738"/>
          </a:xfrm>
        </p:spPr>
        <p:txBody>
          <a:bodyPr>
            <a:normAutofit/>
          </a:bodyPr>
          <a:lstStyle/>
          <a:p>
            <a:r>
              <a:rPr lang="en-GB" sz="3600" dirty="0"/>
              <a:t>An N-dimensional domain of work-items</a:t>
            </a:r>
          </a:p>
        </p:txBody>
      </p:sp>
      <p:sp>
        <p:nvSpPr>
          <p:cNvPr id="3" name="Content Placeholder 2"/>
          <p:cNvSpPr>
            <a:spLocks noGrp="1"/>
          </p:cNvSpPr>
          <p:nvPr>
            <p:ph idx="1"/>
          </p:nvPr>
        </p:nvSpPr>
        <p:spPr>
          <a:xfrm>
            <a:off x="107504" y="908721"/>
            <a:ext cx="8856984" cy="1584175"/>
          </a:xfrm>
        </p:spPr>
        <p:txBody>
          <a:bodyPr>
            <a:normAutofit fontScale="85000" lnSpcReduction="20000"/>
          </a:bodyPr>
          <a:lstStyle/>
          <a:p>
            <a:r>
              <a:rPr lang="en-GB" dirty="0">
                <a:solidFill>
                  <a:schemeClr val="accent2"/>
                </a:solidFill>
              </a:rPr>
              <a:t>Global </a:t>
            </a:r>
            <a:r>
              <a:rPr lang="en-GB" dirty="0"/>
              <a:t>Dimensions:</a:t>
            </a:r>
          </a:p>
          <a:p>
            <a:pPr lvl="1"/>
            <a:r>
              <a:rPr lang="en-GB" dirty="0"/>
              <a:t>1024x1024 (whole problem space)</a:t>
            </a:r>
          </a:p>
          <a:p>
            <a:r>
              <a:rPr lang="en-GB" dirty="0">
                <a:solidFill>
                  <a:schemeClr val="accent2"/>
                </a:solidFill>
              </a:rPr>
              <a:t>Local </a:t>
            </a:r>
            <a:r>
              <a:rPr lang="en-GB" dirty="0"/>
              <a:t>Dimensions:</a:t>
            </a:r>
          </a:p>
          <a:p>
            <a:pPr lvl="1"/>
            <a:r>
              <a:rPr lang="en-GB" dirty="0"/>
              <a:t>128x128 (</a:t>
            </a:r>
            <a:r>
              <a:rPr lang="en-GB" b="1" dirty="0">
                <a:solidFill>
                  <a:schemeClr val="accent2"/>
                </a:solidFill>
              </a:rPr>
              <a:t>work-group</a:t>
            </a:r>
            <a:r>
              <a:rPr lang="en-GB" dirty="0"/>
              <a:t>, executes together)</a:t>
            </a:r>
          </a:p>
        </p:txBody>
      </p:sp>
      <p:sp>
        <p:nvSpPr>
          <p:cNvPr id="4" name="Content Placeholder 2"/>
          <p:cNvSpPr txBox="1">
            <a:spLocks/>
          </p:cNvSpPr>
          <p:nvPr/>
        </p:nvSpPr>
        <p:spPr>
          <a:xfrm>
            <a:off x="107504" y="5589240"/>
            <a:ext cx="8856984" cy="1080119"/>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dirty="0"/>
              <a:t>Choose the dimensions that are “best” for your algorithm</a:t>
            </a:r>
          </a:p>
        </p:txBody>
      </p:sp>
      <p:pic>
        <p:nvPicPr>
          <p:cNvPr id="107" name="Picture 1"/>
          <p:cNvPicPr>
            <a:picLocks noChangeAspect="1" noChangeArrowheads="1"/>
          </p:cNvPicPr>
          <p:nvPr/>
        </p:nvPicPr>
        <p:blipFill>
          <a:blip r:embed="rId2" cstate="print"/>
          <a:srcRect/>
          <a:stretch>
            <a:fillRect/>
          </a:stretch>
        </p:blipFill>
        <p:spPr bwMode="auto">
          <a:xfrm>
            <a:off x="1630383" y="3045280"/>
            <a:ext cx="2046287" cy="2046287"/>
          </a:xfrm>
          <a:prstGeom prst="rect">
            <a:avLst/>
          </a:prstGeom>
          <a:noFill/>
          <a:ln w="25400">
            <a:noFill/>
            <a:miter lim="800000"/>
            <a:headEnd/>
            <a:tailEnd/>
          </a:ln>
        </p:spPr>
      </p:pic>
      <p:sp>
        <p:nvSpPr>
          <p:cNvPr id="108" name="Rectangle 5"/>
          <p:cNvSpPr>
            <a:spLocks/>
          </p:cNvSpPr>
          <p:nvPr/>
        </p:nvSpPr>
        <p:spPr bwMode="auto">
          <a:xfrm>
            <a:off x="1892315" y="3050042"/>
            <a:ext cx="255588" cy="255588"/>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09" name="Line 7"/>
          <p:cNvSpPr>
            <a:spLocks noChangeShapeType="1"/>
          </p:cNvSpPr>
          <p:nvPr/>
        </p:nvSpPr>
        <p:spPr bwMode="auto">
          <a:xfrm rot="10800000" flipH="1">
            <a:off x="1639903" y="2945267"/>
            <a:ext cx="2005012" cy="0"/>
          </a:xfrm>
          <a:prstGeom prst="line">
            <a:avLst/>
          </a:prstGeom>
          <a:noFill/>
          <a:ln w="63500">
            <a:solidFill>
              <a:schemeClr val="tx1"/>
            </a:solidFill>
            <a:miter lim="800000"/>
            <a:headEnd type="triangle" w="med" len="med"/>
            <a:tailEnd type="triangle" w="med" len="med"/>
          </a:ln>
          <a:effectLst>
            <a:outerShdw dist="38099" dir="5400000" algn="ctr" rotWithShape="0">
              <a:schemeClr val="bg2">
                <a:alpha val="20000"/>
              </a:schemeClr>
            </a:outerShdw>
          </a:effectLst>
        </p:spPr>
        <p:txBody>
          <a:bodyPr lIns="0" tIns="0" rIns="0" bIns="0"/>
          <a:lstStyle/>
          <a:p>
            <a:pPr>
              <a:defRPr/>
            </a:pPr>
            <a:endParaRPr lang="en-US">
              <a:latin typeface="+mn-lt"/>
            </a:endParaRPr>
          </a:p>
        </p:txBody>
      </p:sp>
      <p:sp>
        <p:nvSpPr>
          <p:cNvPr id="110" name="Rectangle 8"/>
          <p:cNvSpPr>
            <a:spLocks/>
          </p:cNvSpPr>
          <p:nvPr/>
        </p:nvSpPr>
        <p:spPr bwMode="auto">
          <a:xfrm>
            <a:off x="2424129" y="2564904"/>
            <a:ext cx="427927" cy="228909"/>
          </a:xfrm>
          <a:prstGeom prst="rect">
            <a:avLst/>
          </a:prstGeom>
          <a:noFill/>
          <a:ln w="12700">
            <a:noFill/>
            <a:miter lim="800000"/>
            <a:headEnd/>
            <a:tailEnd/>
          </a:ln>
        </p:spPr>
        <p:txBody>
          <a:bodyPr wrap="none" lIns="0" tIns="0" rIns="0" bIns="0">
            <a:spAutoFit/>
          </a:bodyPr>
          <a:lstStyle/>
          <a:p>
            <a:pPr marL="36513">
              <a:tabLst>
                <a:tab pos="66675" algn="l"/>
                <a:tab pos="752475" algn="l"/>
                <a:tab pos="1438275" algn="l"/>
                <a:tab pos="2122488" algn="l"/>
                <a:tab pos="2806700" algn="l"/>
              </a:tabLst>
            </a:pPr>
            <a:r>
              <a:rPr lang="en-US" dirty="0">
                <a:solidFill>
                  <a:schemeClr val="tx1"/>
                </a:solidFill>
                <a:latin typeface="+mn-lt"/>
              </a:rPr>
              <a:t>1024</a:t>
            </a:r>
          </a:p>
        </p:txBody>
      </p:sp>
      <p:sp>
        <p:nvSpPr>
          <p:cNvPr id="111" name="Line 9"/>
          <p:cNvSpPr>
            <a:spLocks noChangeShapeType="1"/>
          </p:cNvSpPr>
          <p:nvPr/>
        </p:nvSpPr>
        <p:spPr bwMode="auto">
          <a:xfrm rot="10800000">
            <a:off x="1498615" y="3043695"/>
            <a:ext cx="0" cy="2003425"/>
          </a:xfrm>
          <a:prstGeom prst="line">
            <a:avLst/>
          </a:prstGeom>
          <a:noFill/>
          <a:ln w="63500">
            <a:solidFill>
              <a:schemeClr val="tx1"/>
            </a:solidFill>
            <a:miter lim="800000"/>
            <a:headEnd type="triangle" w="med" len="med"/>
            <a:tailEnd type="triangle" w="med" len="med"/>
          </a:ln>
          <a:effectLst>
            <a:outerShdw dist="38099" dir="5400000" algn="ctr" rotWithShape="0">
              <a:schemeClr val="bg2">
                <a:alpha val="20000"/>
              </a:schemeClr>
            </a:outerShdw>
          </a:effectLst>
        </p:spPr>
        <p:txBody>
          <a:bodyPr lIns="0" tIns="0" rIns="0" bIns="0"/>
          <a:lstStyle/>
          <a:p>
            <a:pPr>
              <a:defRPr/>
            </a:pPr>
            <a:endParaRPr lang="en-US">
              <a:latin typeface="+mn-lt"/>
            </a:endParaRPr>
          </a:p>
        </p:txBody>
      </p:sp>
      <p:sp>
        <p:nvSpPr>
          <p:cNvPr id="112" name="Rectangle 10"/>
          <p:cNvSpPr>
            <a:spLocks/>
          </p:cNvSpPr>
          <p:nvPr/>
        </p:nvSpPr>
        <p:spPr bwMode="auto">
          <a:xfrm rot="-5400000">
            <a:off x="1016107" y="4005564"/>
            <a:ext cx="427927" cy="228909"/>
          </a:xfrm>
          <a:prstGeom prst="rect">
            <a:avLst/>
          </a:prstGeom>
          <a:noFill/>
          <a:ln w="12700">
            <a:noFill/>
            <a:miter lim="800000"/>
            <a:headEnd/>
            <a:tailEnd/>
          </a:ln>
        </p:spPr>
        <p:txBody>
          <a:bodyPr wrap="none" lIns="0" tIns="0" rIns="0" bIns="0">
            <a:spAutoFit/>
          </a:bodyPr>
          <a:lstStyle/>
          <a:p>
            <a:pPr marL="36513">
              <a:tabLst>
                <a:tab pos="66675" algn="l"/>
                <a:tab pos="752475" algn="l"/>
                <a:tab pos="1438275" algn="l"/>
                <a:tab pos="2122488" algn="l"/>
                <a:tab pos="2806700" algn="l"/>
              </a:tabLst>
            </a:pPr>
            <a:r>
              <a:rPr lang="en-US" dirty="0">
                <a:solidFill>
                  <a:schemeClr val="tx1"/>
                </a:solidFill>
                <a:latin typeface="+mn-lt"/>
              </a:rPr>
              <a:t>1024</a:t>
            </a:r>
          </a:p>
        </p:txBody>
      </p:sp>
      <p:sp>
        <p:nvSpPr>
          <p:cNvPr id="113" name="Rectangle 11"/>
          <p:cNvSpPr>
            <a:spLocks/>
          </p:cNvSpPr>
          <p:nvPr/>
        </p:nvSpPr>
        <p:spPr bwMode="auto">
          <a:xfrm>
            <a:off x="1635140" y="3050042"/>
            <a:ext cx="257175" cy="255588"/>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grpSp>
        <p:nvGrpSpPr>
          <p:cNvPr id="114" name="Group 12"/>
          <p:cNvGrpSpPr>
            <a:grpSpLocks/>
          </p:cNvGrpSpPr>
          <p:nvPr/>
        </p:nvGrpSpPr>
        <p:grpSpPr bwMode="auto">
          <a:xfrm>
            <a:off x="2147903" y="3050042"/>
            <a:ext cx="1535112" cy="255588"/>
            <a:chOff x="0" y="0"/>
            <a:chExt cx="2256" cy="376"/>
          </a:xfrm>
        </p:grpSpPr>
        <p:sp>
          <p:nvSpPr>
            <p:cNvPr id="115" name="Rectangle 13"/>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16" name="Rectangle 14"/>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17" name="Rectangle 15"/>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18" name="Rectangle 16"/>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19" name="Rectangle 17"/>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20" name="Rectangle 18"/>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grpSp>
      <p:grpSp>
        <p:nvGrpSpPr>
          <p:cNvPr id="121" name="Group 19"/>
          <p:cNvGrpSpPr>
            <a:grpSpLocks/>
          </p:cNvGrpSpPr>
          <p:nvPr/>
        </p:nvGrpSpPr>
        <p:grpSpPr bwMode="auto">
          <a:xfrm>
            <a:off x="1635145" y="3305630"/>
            <a:ext cx="2047875" cy="1790700"/>
            <a:chOff x="0" y="0"/>
            <a:chExt cx="3008" cy="2632"/>
          </a:xfrm>
        </p:grpSpPr>
        <p:grpSp>
          <p:nvGrpSpPr>
            <p:cNvPr id="122" name="Group 20"/>
            <p:cNvGrpSpPr>
              <a:grpSpLocks/>
            </p:cNvGrpSpPr>
            <p:nvPr/>
          </p:nvGrpSpPr>
          <p:grpSpPr bwMode="auto">
            <a:xfrm>
              <a:off x="0" y="0"/>
              <a:ext cx="3008" cy="1504"/>
              <a:chOff x="0" y="0"/>
              <a:chExt cx="3008" cy="1504"/>
            </a:xfrm>
          </p:grpSpPr>
          <p:grpSp>
            <p:nvGrpSpPr>
              <p:cNvPr id="154" name="Group 21"/>
              <p:cNvGrpSpPr>
                <a:grpSpLocks/>
              </p:cNvGrpSpPr>
              <p:nvPr/>
            </p:nvGrpSpPr>
            <p:grpSpPr bwMode="auto">
              <a:xfrm>
                <a:off x="0" y="0"/>
                <a:ext cx="3008" cy="752"/>
                <a:chOff x="0" y="0"/>
                <a:chExt cx="3008" cy="752"/>
              </a:xfrm>
            </p:grpSpPr>
            <p:grpSp>
              <p:nvGrpSpPr>
                <p:cNvPr id="176" name="Group 22"/>
                <p:cNvGrpSpPr>
                  <a:grpSpLocks/>
                </p:cNvGrpSpPr>
                <p:nvPr/>
              </p:nvGrpSpPr>
              <p:grpSpPr bwMode="auto">
                <a:xfrm>
                  <a:off x="0" y="0"/>
                  <a:ext cx="3008" cy="376"/>
                  <a:chOff x="0" y="0"/>
                  <a:chExt cx="3008" cy="376"/>
                </a:xfrm>
              </p:grpSpPr>
              <p:sp>
                <p:nvSpPr>
                  <p:cNvPr id="187" name="Rectangle 23"/>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88" name="Rectangle 24"/>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grpSp>
                <p:nvGrpSpPr>
                  <p:cNvPr id="189" name="Group 25"/>
                  <p:cNvGrpSpPr>
                    <a:grpSpLocks/>
                  </p:cNvGrpSpPr>
                  <p:nvPr/>
                </p:nvGrpSpPr>
                <p:grpSpPr bwMode="auto">
                  <a:xfrm>
                    <a:off x="752" y="0"/>
                    <a:ext cx="2256" cy="376"/>
                    <a:chOff x="0" y="0"/>
                    <a:chExt cx="2256" cy="376"/>
                  </a:xfrm>
                </p:grpSpPr>
                <p:sp>
                  <p:nvSpPr>
                    <p:cNvPr id="190" name="Rectangle 26"/>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91" name="Rectangle 27"/>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92" name="Rectangle 28"/>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93" name="Rectangle 29"/>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94" name="Rectangle 30"/>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95" name="Rectangle 31"/>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grpSp>
            </p:grpSp>
            <p:grpSp>
              <p:nvGrpSpPr>
                <p:cNvPr id="177" name="Group 32"/>
                <p:cNvGrpSpPr>
                  <a:grpSpLocks/>
                </p:cNvGrpSpPr>
                <p:nvPr/>
              </p:nvGrpSpPr>
              <p:grpSpPr bwMode="auto">
                <a:xfrm>
                  <a:off x="0" y="376"/>
                  <a:ext cx="3008" cy="376"/>
                  <a:chOff x="0" y="0"/>
                  <a:chExt cx="3008" cy="376"/>
                </a:xfrm>
              </p:grpSpPr>
              <p:sp>
                <p:nvSpPr>
                  <p:cNvPr id="178" name="Rectangle 33"/>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79" name="Rectangle 34"/>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grpSp>
                <p:nvGrpSpPr>
                  <p:cNvPr id="180" name="Group 35"/>
                  <p:cNvGrpSpPr>
                    <a:grpSpLocks/>
                  </p:cNvGrpSpPr>
                  <p:nvPr/>
                </p:nvGrpSpPr>
                <p:grpSpPr bwMode="auto">
                  <a:xfrm>
                    <a:off x="752" y="0"/>
                    <a:ext cx="2256" cy="376"/>
                    <a:chOff x="0" y="0"/>
                    <a:chExt cx="2256" cy="376"/>
                  </a:xfrm>
                </p:grpSpPr>
                <p:sp>
                  <p:nvSpPr>
                    <p:cNvPr id="181" name="Rectangle 36"/>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82" name="Rectangle 37"/>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83" name="Rectangle 38"/>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84" name="Rectangle 39"/>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85" name="Rectangle 40"/>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86" name="Rectangle 41"/>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grpSp>
            </p:grpSp>
          </p:grpSp>
          <p:grpSp>
            <p:nvGrpSpPr>
              <p:cNvPr id="155" name="Group 42"/>
              <p:cNvGrpSpPr>
                <a:grpSpLocks/>
              </p:cNvGrpSpPr>
              <p:nvPr/>
            </p:nvGrpSpPr>
            <p:grpSpPr bwMode="auto">
              <a:xfrm>
                <a:off x="0" y="752"/>
                <a:ext cx="3008" cy="752"/>
                <a:chOff x="0" y="0"/>
                <a:chExt cx="3008" cy="752"/>
              </a:xfrm>
            </p:grpSpPr>
            <p:grpSp>
              <p:nvGrpSpPr>
                <p:cNvPr id="156" name="Group 43"/>
                <p:cNvGrpSpPr>
                  <a:grpSpLocks/>
                </p:cNvGrpSpPr>
                <p:nvPr/>
              </p:nvGrpSpPr>
              <p:grpSpPr bwMode="auto">
                <a:xfrm>
                  <a:off x="0" y="0"/>
                  <a:ext cx="3008" cy="376"/>
                  <a:chOff x="0" y="0"/>
                  <a:chExt cx="3008" cy="376"/>
                </a:xfrm>
              </p:grpSpPr>
              <p:sp>
                <p:nvSpPr>
                  <p:cNvPr id="167" name="Rectangle 44"/>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68" name="Rectangle 45"/>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grpSp>
                <p:nvGrpSpPr>
                  <p:cNvPr id="169" name="Group 46"/>
                  <p:cNvGrpSpPr>
                    <a:grpSpLocks/>
                  </p:cNvGrpSpPr>
                  <p:nvPr/>
                </p:nvGrpSpPr>
                <p:grpSpPr bwMode="auto">
                  <a:xfrm>
                    <a:off x="752" y="0"/>
                    <a:ext cx="2256" cy="376"/>
                    <a:chOff x="0" y="0"/>
                    <a:chExt cx="2256" cy="376"/>
                  </a:xfrm>
                </p:grpSpPr>
                <p:sp>
                  <p:nvSpPr>
                    <p:cNvPr id="170" name="Rectangle 47"/>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71" name="Rectangle 48"/>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72" name="Rectangle 49"/>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73" name="Rectangle 50"/>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74" name="Rectangle 51"/>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75" name="Rectangle 52"/>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grpSp>
            </p:grpSp>
            <p:grpSp>
              <p:nvGrpSpPr>
                <p:cNvPr id="157" name="Group 53"/>
                <p:cNvGrpSpPr>
                  <a:grpSpLocks/>
                </p:cNvGrpSpPr>
                <p:nvPr/>
              </p:nvGrpSpPr>
              <p:grpSpPr bwMode="auto">
                <a:xfrm>
                  <a:off x="0" y="376"/>
                  <a:ext cx="3008" cy="376"/>
                  <a:chOff x="0" y="0"/>
                  <a:chExt cx="3008" cy="376"/>
                </a:xfrm>
              </p:grpSpPr>
              <p:sp>
                <p:nvSpPr>
                  <p:cNvPr id="158" name="Rectangle 54"/>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59" name="Rectangle 55"/>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grpSp>
                <p:nvGrpSpPr>
                  <p:cNvPr id="160" name="Group 56"/>
                  <p:cNvGrpSpPr>
                    <a:grpSpLocks/>
                  </p:cNvGrpSpPr>
                  <p:nvPr/>
                </p:nvGrpSpPr>
                <p:grpSpPr bwMode="auto">
                  <a:xfrm>
                    <a:off x="752" y="0"/>
                    <a:ext cx="2256" cy="376"/>
                    <a:chOff x="0" y="0"/>
                    <a:chExt cx="2256" cy="376"/>
                  </a:xfrm>
                </p:grpSpPr>
                <p:sp>
                  <p:nvSpPr>
                    <p:cNvPr id="161" name="Rectangle 57"/>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62" name="Rectangle 58"/>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63" name="Rectangle 59"/>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64" name="Rectangle 60"/>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65" name="Rectangle 61"/>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66" name="Rectangle 62"/>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grpSp>
            </p:grpSp>
          </p:grpSp>
        </p:grpSp>
        <p:grpSp>
          <p:nvGrpSpPr>
            <p:cNvPr id="123" name="Group 63"/>
            <p:cNvGrpSpPr>
              <a:grpSpLocks/>
            </p:cNvGrpSpPr>
            <p:nvPr/>
          </p:nvGrpSpPr>
          <p:grpSpPr bwMode="auto">
            <a:xfrm>
              <a:off x="0" y="1504"/>
              <a:ext cx="3008" cy="752"/>
              <a:chOff x="0" y="0"/>
              <a:chExt cx="3008" cy="752"/>
            </a:xfrm>
          </p:grpSpPr>
          <p:grpSp>
            <p:nvGrpSpPr>
              <p:cNvPr id="134" name="Group 64"/>
              <p:cNvGrpSpPr>
                <a:grpSpLocks/>
              </p:cNvGrpSpPr>
              <p:nvPr/>
            </p:nvGrpSpPr>
            <p:grpSpPr bwMode="auto">
              <a:xfrm>
                <a:off x="0" y="0"/>
                <a:ext cx="3008" cy="376"/>
                <a:chOff x="0" y="0"/>
                <a:chExt cx="3008" cy="376"/>
              </a:xfrm>
            </p:grpSpPr>
            <p:sp>
              <p:nvSpPr>
                <p:cNvPr id="145" name="Rectangle 65"/>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46" name="Rectangle 66"/>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grpSp>
              <p:nvGrpSpPr>
                <p:cNvPr id="147" name="Group 67"/>
                <p:cNvGrpSpPr>
                  <a:grpSpLocks/>
                </p:cNvGrpSpPr>
                <p:nvPr/>
              </p:nvGrpSpPr>
              <p:grpSpPr bwMode="auto">
                <a:xfrm>
                  <a:off x="752" y="0"/>
                  <a:ext cx="2256" cy="376"/>
                  <a:chOff x="0" y="0"/>
                  <a:chExt cx="2256" cy="376"/>
                </a:xfrm>
              </p:grpSpPr>
              <p:sp>
                <p:nvSpPr>
                  <p:cNvPr id="148" name="Rectangle 68"/>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49" name="Rectangle 69"/>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50" name="Rectangle 70"/>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51" name="Rectangle 71"/>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52" name="Rectangle 72"/>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53" name="Rectangle 73"/>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grpSp>
          </p:grpSp>
          <p:grpSp>
            <p:nvGrpSpPr>
              <p:cNvPr id="135" name="Group 74"/>
              <p:cNvGrpSpPr>
                <a:grpSpLocks/>
              </p:cNvGrpSpPr>
              <p:nvPr/>
            </p:nvGrpSpPr>
            <p:grpSpPr bwMode="auto">
              <a:xfrm>
                <a:off x="0" y="376"/>
                <a:ext cx="3008" cy="376"/>
                <a:chOff x="0" y="0"/>
                <a:chExt cx="3008" cy="376"/>
              </a:xfrm>
            </p:grpSpPr>
            <p:sp>
              <p:nvSpPr>
                <p:cNvPr id="136" name="Rectangle 75"/>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37" name="Rectangle 76"/>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grpSp>
              <p:nvGrpSpPr>
                <p:cNvPr id="138" name="Group 77"/>
                <p:cNvGrpSpPr>
                  <a:grpSpLocks/>
                </p:cNvGrpSpPr>
                <p:nvPr/>
              </p:nvGrpSpPr>
              <p:grpSpPr bwMode="auto">
                <a:xfrm>
                  <a:off x="752" y="0"/>
                  <a:ext cx="2256" cy="376"/>
                  <a:chOff x="0" y="0"/>
                  <a:chExt cx="2256" cy="376"/>
                </a:xfrm>
              </p:grpSpPr>
              <p:sp>
                <p:nvSpPr>
                  <p:cNvPr id="139" name="Rectangle 78"/>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40" name="Rectangle 79"/>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41" name="Rectangle 80"/>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42" name="Rectangle 81"/>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43" name="Rectangle 82"/>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44" name="Rectangle 83"/>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grpSp>
          </p:grpSp>
        </p:grpSp>
        <p:grpSp>
          <p:nvGrpSpPr>
            <p:cNvPr id="124" name="Group 84"/>
            <p:cNvGrpSpPr>
              <a:grpSpLocks/>
            </p:cNvGrpSpPr>
            <p:nvPr/>
          </p:nvGrpSpPr>
          <p:grpSpPr bwMode="auto">
            <a:xfrm>
              <a:off x="0" y="2256"/>
              <a:ext cx="3008" cy="376"/>
              <a:chOff x="0" y="0"/>
              <a:chExt cx="3008" cy="376"/>
            </a:xfrm>
          </p:grpSpPr>
          <p:sp>
            <p:nvSpPr>
              <p:cNvPr id="125" name="Rectangle 85"/>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26" name="Rectangle 86"/>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grpSp>
            <p:nvGrpSpPr>
              <p:cNvPr id="127" name="Group 87"/>
              <p:cNvGrpSpPr>
                <a:grpSpLocks/>
              </p:cNvGrpSpPr>
              <p:nvPr/>
            </p:nvGrpSpPr>
            <p:grpSpPr bwMode="auto">
              <a:xfrm>
                <a:off x="752" y="0"/>
                <a:ext cx="2256" cy="376"/>
                <a:chOff x="0" y="0"/>
                <a:chExt cx="2256" cy="376"/>
              </a:xfrm>
            </p:grpSpPr>
            <p:sp>
              <p:nvSpPr>
                <p:cNvPr id="128" name="Rectangle 88"/>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29" name="Rectangle 89"/>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30" name="Rectangle 90"/>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31" name="Rectangle 91"/>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32" name="Rectangle 92"/>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33" name="Rectangle 93"/>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grpSp>
        </p:grpSp>
      </p:grpSp>
      <p:sp>
        <p:nvSpPr>
          <p:cNvPr id="196" name="Rectangle 169"/>
          <p:cNvSpPr>
            <a:spLocks/>
          </p:cNvSpPr>
          <p:nvPr/>
        </p:nvSpPr>
        <p:spPr bwMode="auto">
          <a:xfrm>
            <a:off x="3176629" y="4062867"/>
            <a:ext cx="255587" cy="255588"/>
          </a:xfrm>
          <a:prstGeom prst="rect">
            <a:avLst/>
          </a:prstGeom>
          <a:noFill/>
          <a:ln w="50800">
            <a:solidFill>
              <a:srgbClr val="FFFF66"/>
            </a:solidFill>
            <a:miter lim="800000"/>
            <a:headEnd/>
            <a:tailEnd/>
          </a:ln>
        </p:spPr>
        <p:txBody>
          <a:bodyPr lIns="0" tIns="0" rIns="0" bIns="0"/>
          <a:lstStyle/>
          <a:p>
            <a:endParaRPr lang="en-US">
              <a:solidFill>
                <a:schemeClr val="tx1"/>
              </a:solidFill>
              <a:latin typeface="+mn-lt"/>
            </a:endParaRPr>
          </a:p>
        </p:txBody>
      </p:sp>
      <p:sp>
        <p:nvSpPr>
          <p:cNvPr id="197" name="Rectangle 170"/>
          <p:cNvSpPr>
            <a:spLocks/>
          </p:cNvSpPr>
          <p:nvPr/>
        </p:nvSpPr>
        <p:spPr bwMode="auto">
          <a:xfrm>
            <a:off x="2152665" y="4318455"/>
            <a:ext cx="255588" cy="255587"/>
          </a:xfrm>
          <a:prstGeom prst="rect">
            <a:avLst/>
          </a:prstGeom>
          <a:noFill/>
          <a:ln w="50800">
            <a:solidFill>
              <a:srgbClr val="FFFF66"/>
            </a:solidFill>
            <a:miter lim="800000"/>
            <a:headEnd/>
            <a:tailEnd/>
          </a:ln>
        </p:spPr>
        <p:txBody>
          <a:bodyPr lIns="0" tIns="0" rIns="0" bIns="0"/>
          <a:lstStyle/>
          <a:p>
            <a:endParaRPr lang="en-US">
              <a:solidFill>
                <a:schemeClr val="tx1"/>
              </a:solidFill>
              <a:latin typeface="+mn-lt"/>
            </a:endParaRPr>
          </a:p>
        </p:txBody>
      </p:sp>
      <p:grpSp>
        <p:nvGrpSpPr>
          <p:cNvPr id="198" name="Group 171"/>
          <p:cNvGrpSpPr>
            <a:grpSpLocks/>
          </p:cNvGrpSpPr>
          <p:nvPr/>
        </p:nvGrpSpPr>
        <p:grpSpPr bwMode="auto">
          <a:xfrm>
            <a:off x="2155851" y="4062867"/>
            <a:ext cx="1084263" cy="495300"/>
            <a:chOff x="0" y="0"/>
            <a:chExt cx="1592" cy="728"/>
          </a:xfrm>
        </p:grpSpPr>
        <p:sp>
          <p:nvSpPr>
            <p:cNvPr id="199" name="Rectangle 172"/>
            <p:cNvSpPr>
              <a:spLocks/>
            </p:cNvSpPr>
            <p:nvPr/>
          </p:nvSpPr>
          <p:spPr bwMode="auto">
            <a:xfrm rot="10800000">
              <a:off x="0" y="632"/>
              <a:ext cx="96" cy="96"/>
            </a:xfrm>
            <a:prstGeom prst="rect">
              <a:avLst/>
            </a:prstGeom>
            <a:solidFill>
              <a:srgbClr val="DD181A"/>
            </a:solidFill>
            <a:ln w="25400">
              <a:solidFill>
                <a:schemeClr val="tx1"/>
              </a:solidFill>
              <a:miter lim="800000"/>
              <a:headEnd/>
              <a:tailEnd/>
            </a:ln>
          </p:spPr>
          <p:txBody>
            <a:bodyPr rot="10800000" lIns="0" tIns="0" rIns="0" bIns="0"/>
            <a:lstStyle/>
            <a:p>
              <a:endParaRPr lang="en-US">
                <a:solidFill>
                  <a:schemeClr val="tx1"/>
                </a:solidFill>
                <a:latin typeface="+mn-lt"/>
              </a:endParaRPr>
            </a:p>
          </p:txBody>
        </p:sp>
        <p:sp>
          <p:nvSpPr>
            <p:cNvPr id="200" name="Rectangle 173"/>
            <p:cNvSpPr>
              <a:spLocks/>
            </p:cNvSpPr>
            <p:nvPr/>
          </p:nvSpPr>
          <p:spPr bwMode="auto">
            <a:xfrm rot="10800000">
              <a:off x="1496" y="0"/>
              <a:ext cx="96" cy="96"/>
            </a:xfrm>
            <a:prstGeom prst="rect">
              <a:avLst/>
            </a:prstGeom>
            <a:solidFill>
              <a:srgbClr val="DD181A"/>
            </a:solidFill>
            <a:ln w="25400">
              <a:solidFill>
                <a:schemeClr val="tx1"/>
              </a:solidFill>
              <a:miter lim="800000"/>
              <a:headEnd/>
              <a:tailEnd/>
            </a:ln>
          </p:spPr>
          <p:txBody>
            <a:bodyPr rot="10800000" lIns="0" tIns="0" rIns="0" bIns="0"/>
            <a:lstStyle/>
            <a:p>
              <a:endParaRPr lang="en-US">
                <a:solidFill>
                  <a:schemeClr val="tx1"/>
                </a:solidFill>
                <a:latin typeface="+mn-lt"/>
              </a:endParaRPr>
            </a:p>
          </p:txBody>
        </p:sp>
      </p:grpSp>
      <p:sp>
        <p:nvSpPr>
          <p:cNvPr id="201" name="Rectangle 175"/>
          <p:cNvSpPr>
            <a:spLocks/>
          </p:cNvSpPr>
          <p:nvPr/>
        </p:nvSpPr>
        <p:spPr bwMode="auto">
          <a:xfrm>
            <a:off x="4835549" y="2756355"/>
            <a:ext cx="3408859" cy="1231106"/>
          </a:xfrm>
          <a:prstGeom prst="rect">
            <a:avLst/>
          </a:prstGeom>
          <a:noFill/>
          <a:ln w="50800">
            <a:noFill/>
            <a:miter lim="800000"/>
            <a:headEnd/>
            <a:tailEnd/>
          </a:ln>
        </p:spPr>
        <p:txBody>
          <a:bodyPr wrap="square" lIns="0" tIns="0" rIns="0" bIns="0">
            <a:spAutoFit/>
          </a:bodyPr>
          <a:lstStyle/>
          <a:p>
            <a:pPr marL="36513" algn="ctr">
              <a:tabLst>
                <a:tab pos="66675" algn="l"/>
                <a:tab pos="752475" algn="l"/>
                <a:tab pos="1438275" algn="l"/>
                <a:tab pos="2122488" algn="l"/>
                <a:tab pos="2806700" algn="l"/>
              </a:tabLst>
            </a:pPr>
            <a:r>
              <a:rPr lang="en-US" sz="2000" b="1" dirty="0">
                <a:solidFill>
                  <a:schemeClr val="tx1"/>
                </a:solidFill>
                <a:latin typeface="+mn-lt"/>
              </a:rPr>
              <a:t>Synchronization between </a:t>
            </a:r>
            <a:r>
              <a:rPr lang="en-US" sz="2000" b="1" dirty="0">
                <a:solidFill>
                  <a:schemeClr val="accent6"/>
                </a:solidFill>
                <a:latin typeface="+mn-lt"/>
                <a:sym typeface="Myriad Set TextItalic" charset="0"/>
              </a:rPr>
              <a:t>work-items</a:t>
            </a:r>
            <a:r>
              <a:rPr lang="en-US" sz="2000" b="1" dirty="0">
                <a:solidFill>
                  <a:schemeClr val="accent6"/>
                </a:solidFill>
                <a:latin typeface="+mn-lt"/>
              </a:rPr>
              <a:t> </a:t>
            </a:r>
            <a:r>
              <a:rPr lang="en-US" sz="2000" b="1" dirty="0">
                <a:solidFill>
                  <a:schemeClr val="tx1"/>
                </a:solidFill>
                <a:latin typeface="+mn-lt"/>
              </a:rPr>
              <a:t>possible only </a:t>
            </a:r>
            <a:r>
              <a:rPr lang="en-US" sz="2000" b="1" dirty="0">
                <a:solidFill>
                  <a:schemeClr val="tx1"/>
                </a:solidFill>
                <a:latin typeface="+mn-lt"/>
                <a:sym typeface="Myriad Set Bold" charset="0"/>
              </a:rPr>
              <a:t>within </a:t>
            </a:r>
            <a:r>
              <a:rPr lang="en-US" sz="2000" b="1" dirty="0">
                <a:solidFill>
                  <a:schemeClr val="accent6"/>
                </a:solidFill>
                <a:latin typeface="+mn-lt"/>
                <a:sym typeface="Myriad Set TextItalic" charset="0"/>
              </a:rPr>
              <a:t>work-groups</a:t>
            </a:r>
            <a:r>
              <a:rPr lang="en-US" sz="2000" b="1" dirty="0">
                <a:solidFill>
                  <a:schemeClr val="tx1"/>
                </a:solidFill>
                <a:latin typeface="+mn-lt"/>
              </a:rPr>
              <a:t>:</a:t>
            </a:r>
          </a:p>
          <a:p>
            <a:pPr marL="36513" algn="ctr">
              <a:tabLst>
                <a:tab pos="66675" algn="l"/>
                <a:tab pos="752475" algn="l"/>
                <a:tab pos="1438275" algn="l"/>
                <a:tab pos="2122488" algn="l"/>
                <a:tab pos="2806700" algn="l"/>
              </a:tabLst>
            </a:pPr>
            <a:r>
              <a:rPr lang="en-US" sz="2000" b="1" dirty="0">
                <a:solidFill>
                  <a:schemeClr val="accent3"/>
                </a:solidFill>
                <a:latin typeface="+mn-lt"/>
              </a:rPr>
              <a:t>barriers</a:t>
            </a:r>
            <a:r>
              <a:rPr lang="en-US" sz="2000" b="1" dirty="0">
                <a:solidFill>
                  <a:schemeClr val="accent1"/>
                </a:solidFill>
                <a:latin typeface="+mn-lt"/>
              </a:rPr>
              <a:t> </a:t>
            </a:r>
            <a:r>
              <a:rPr lang="en-US" sz="2000" b="1" dirty="0">
                <a:solidFill>
                  <a:schemeClr val="tx1"/>
                </a:solidFill>
                <a:latin typeface="+mn-lt"/>
              </a:rPr>
              <a:t>and </a:t>
            </a:r>
            <a:r>
              <a:rPr lang="en-US" sz="2000" b="1" dirty="0">
                <a:solidFill>
                  <a:schemeClr val="accent3"/>
                </a:solidFill>
                <a:latin typeface="+mn-lt"/>
              </a:rPr>
              <a:t>memory</a:t>
            </a:r>
            <a:r>
              <a:rPr lang="en-US" sz="2000" b="1" dirty="0">
                <a:solidFill>
                  <a:schemeClr val="accent1"/>
                </a:solidFill>
                <a:latin typeface="+mn-lt"/>
              </a:rPr>
              <a:t> </a:t>
            </a:r>
            <a:r>
              <a:rPr lang="en-US" sz="2000" b="1" dirty="0">
                <a:solidFill>
                  <a:schemeClr val="accent3"/>
                </a:solidFill>
                <a:latin typeface="+mn-lt"/>
              </a:rPr>
              <a:t>fences</a:t>
            </a:r>
          </a:p>
        </p:txBody>
      </p:sp>
      <p:sp>
        <p:nvSpPr>
          <p:cNvPr id="202" name="Line 176"/>
          <p:cNvSpPr>
            <a:spLocks noChangeShapeType="1"/>
          </p:cNvSpPr>
          <p:nvPr/>
        </p:nvSpPr>
        <p:spPr bwMode="auto">
          <a:xfrm>
            <a:off x="2139991" y="3180217"/>
            <a:ext cx="2703513" cy="36513"/>
          </a:xfrm>
          <a:prstGeom prst="line">
            <a:avLst/>
          </a:prstGeom>
          <a:noFill/>
          <a:ln w="50800">
            <a:solidFill>
              <a:schemeClr val="accent6"/>
            </a:solidFill>
            <a:miter lim="800000"/>
            <a:headEnd type="triangle" w="med" len="med"/>
            <a:tailEnd/>
          </a:ln>
          <a:effectLst>
            <a:outerShdw dist="38099" dir="5400000" algn="ctr" rotWithShape="0">
              <a:schemeClr val="bg2">
                <a:alpha val="20000"/>
              </a:schemeClr>
            </a:outerShdw>
          </a:effectLst>
        </p:spPr>
        <p:txBody>
          <a:bodyPr lIns="0" tIns="0" rIns="0" bIns="0"/>
          <a:lstStyle/>
          <a:p>
            <a:pPr>
              <a:defRPr/>
            </a:pPr>
            <a:endParaRPr lang="en-US">
              <a:latin typeface="+mn-lt"/>
            </a:endParaRPr>
          </a:p>
        </p:txBody>
      </p:sp>
      <p:sp>
        <p:nvSpPr>
          <p:cNvPr id="203" name="Rectangle 178"/>
          <p:cNvSpPr>
            <a:spLocks/>
          </p:cNvSpPr>
          <p:nvPr/>
        </p:nvSpPr>
        <p:spPr bwMode="auto">
          <a:xfrm>
            <a:off x="4835552" y="4224963"/>
            <a:ext cx="2676525" cy="923330"/>
          </a:xfrm>
          <a:prstGeom prst="rect">
            <a:avLst/>
          </a:prstGeom>
          <a:noFill/>
          <a:ln w="50800">
            <a:noFill/>
            <a:miter lim="800000"/>
            <a:headEnd/>
            <a:tailEnd/>
          </a:ln>
        </p:spPr>
        <p:txBody>
          <a:bodyPr lIns="0" tIns="0" rIns="0" bIns="0">
            <a:spAutoFit/>
          </a:bodyPr>
          <a:lstStyle/>
          <a:p>
            <a:pPr marL="36513" algn="ctr">
              <a:tabLst>
                <a:tab pos="66675" algn="l"/>
                <a:tab pos="752475" algn="l"/>
                <a:tab pos="1438275" algn="l"/>
                <a:tab pos="2122488" algn="l"/>
                <a:tab pos="2806700" algn="l"/>
              </a:tabLst>
            </a:pPr>
            <a:r>
              <a:rPr lang="en-US" sz="2000" b="1" dirty="0">
                <a:solidFill>
                  <a:schemeClr val="tx1"/>
                </a:solidFill>
                <a:latin typeface="+mn-lt"/>
              </a:rPr>
              <a:t>Can</a:t>
            </a:r>
            <a:r>
              <a:rPr lang="en-US" sz="2000" b="1" dirty="0">
                <a:solidFill>
                  <a:schemeClr val="tx1"/>
                </a:solidFill>
                <a:latin typeface="+mn-lt"/>
                <a:sym typeface="Myriad Set Bold" charset="0"/>
              </a:rPr>
              <a:t>not</a:t>
            </a:r>
            <a:r>
              <a:rPr lang="en-US" sz="2000" b="1" dirty="0">
                <a:solidFill>
                  <a:schemeClr val="tx1"/>
                </a:solidFill>
                <a:latin typeface="+mn-lt"/>
              </a:rPr>
              <a:t> synchronize between </a:t>
            </a:r>
            <a:r>
              <a:rPr lang="en-US" sz="2000" b="1" dirty="0">
                <a:solidFill>
                  <a:schemeClr val="accent2"/>
                </a:solidFill>
                <a:latin typeface="+mn-lt"/>
                <a:sym typeface="Myriad Set TextItalic" charset="0"/>
              </a:rPr>
              <a:t>work-groups</a:t>
            </a:r>
            <a:r>
              <a:rPr lang="en-US" sz="2000" b="1" dirty="0">
                <a:solidFill>
                  <a:schemeClr val="accent3"/>
                </a:solidFill>
                <a:latin typeface="+mn-lt"/>
                <a:sym typeface="Myriad Set TextItalic" charset="0"/>
              </a:rPr>
              <a:t> </a:t>
            </a:r>
            <a:r>
              <a:rPr lang="en-US" sz="2000" b="1" dirty="0">
                <a:latin typeface="+mn-lt"/>
                <a:sym typeface="Myriad Set TextItalic" charset="0"/>
              </a:rPr>
              <a:t>within a kernel</a:t>
            </a:r>
          </a:p>
        </p:txBody>
      </p:sp>
      <p:sp>
        <p:nvSpPr>
          <p:cNvPr id="204" name="Line 179"/>
          <p:cNvSpPr>
            <a:spLocks noChangeShapeType="1"/>
          </p:cNvSpPr>
          <p:nvPr/>
        </p:nvSpPr>
        <p:spPr bwMode="auto">
          <a:xfrm rot="10800000" flipH="1">
            <a:off x="2403490" y="4399420"/>
            <a:ext cx="2444750" cy="111125"/>
          </a:xfrm>
          <a:prstGeom prst="line">
            <a:avLst/>
          </a:prstGeom>
          <a:noFill/>
          <a:ln w="50800">
            <a:solidFill>
              <a:schemeClr val="accent2"/>
            </a:solidFill>
            <a:miter lim="800000"/>
            <a:headEnd type="triangle" w="med" len="med"/>
            <a:tailEnd/>
          </a:ln>
          <a:effectLst>
            <a:outerShdw dist="38099" dir="5400000" algn="ctr" rotWithShape="0">
              <a:schemeClr val="bg2">
                <a:alpha val="20000"/>
              </a:schemeClr>
            </a:outerShdw>
          </a:effectLst>
        </p:spPr>
        <p:txBody>
          <a:bodyPr lIns="0" tIns="0" rIns="0" bIns="0"/>
          <a:lstStyle/>
          <a:p>
            <a:pPr>
              <a:defRPr/>
            </a:pPr>
            <a:endParaRPr lang="en-US">
              <a:latin typeface="+mn-lt"/>
            </a:endParaRPr>
          </a:p>
        </p:txBody>
      </p:sp>
      <p:sp>
        <p:nvSpPr>
          <p:cNvPr id="205" name="Line 180"/>
          <p:cNvSpPr>
            <a:spLocks noChangeShapeType="1"/>
          </p:cNvSpPr>
          <p:nvPr/>
        </p:nvSpPr>
        <p:spPr bwMode="auto">
          <a:xfrm>
            <a:off x="3446504" y="4100967"/>
            <a:ext cx="1400175" cy="298450"/>
          </a:xfrm>
          <a:prstGeom prst="line">
            <a:avLst/>
          </a:prstGeom>
          <a:noFill/>
          <a:ln w="50800">
            <a:solidFill>
              <a:schemeClr val="accent2"/>
            </a:solidFill>
            <a:miter lim="800000"/>
            <a:headEnd type="triangle" w="med" len="med"/>
            <a:tailEnd/>
          </a:ln>
          <a:effectLst>
            <a:outerShdw dist="38099" dir="5400000" algn="ctr" rotWithShape="0">
              <a:schemeClr val="bg2">
                <a:alpha val="20000"/>
              </a:schemeClr>
            </a:outerShdw>
          </a:effectLst>
        </p:spPr>
        <p:txBody>
          <a:bodyPr lIns="0" tIns="0" rIns="0" bIns="0"/>
          <a:lstStyle/>
          <a:p>
            <a:pPr>
              <a:defRPr/>
            </a:pPr>
            <a:endParaRPr lang="en-US">
              <a:latin typeface="+mn-lt"/>
            </a:endParaRPr>
          </a:p>
        </p:txBody>
      </p:sp>
      <p:sp>
        <p:nvSpPr>
          <p:cNvPr id="206" name="Rectangle 189"/>
          <p:cNvSpPr>
            <a:spLocks/>
          </p:cNvSpPr>
          <p:nvPr/>
        </p:nvSpPr>
        <p:spPr bwMode="auto">
          <a:xfrm>
            <a:off x="1895516" y="3050042"/>
            <a:ext cx="250825" cy="255588"/>
          </a:xfrm>
          <a:prstGeom prst="rect">
            <a:avLst/>
          </a:prstGeom>
          <a:noFill/>
          <a:ln w="57150">
            <a:solidFill>
              <a:srgbClr val="FFFF66"/>
            </a:solidFill>
            <a:miter lim="800000"/>
            <a:headEnd/>
            <a:tailEnd/>
          </a:ln>
        </p:spPr>
        <p:txBody>
          <a:bodyPr wrap="none" lIns="39182" tIns="19591" rIns="39182" bIns="19591" anchor="ctr"/>
          <a:lstStyle/>
          <a:p>
            <a:endParaRPr lang="en-US">
              <a:latin typeface="+mn-lt"/>
            </a:endParaRPr>
          </a:p>
        </p:txBody>
      </p:sp>
      <p:sp>
        <p:nvSpPr>
          <p:cNvPr id="207" name="Rectangle 187"/>
          <p:cNvSpPr>
            <a:spLocks/>
          </p:cNvSpPr>
          <p:nvPr/>
        </p:nvSpPr>
        <p:spPr bwMode="auto">
          <a:xfrm>
            <a:off x="1895490" y="3050042"/>
            <a:ext cx="65088" cy="65088"/>
          </a:xfrm>
          <a:prstGeom prst="rect">
            <a:avLst/>
          </a:prstGeom>
          <a:solidFill>
            <a:srgbClr val="99CC00"/>
          </a:solidFill>
          <a:ln w="25400">
            <a:solidFill>
              <a:schemeClr val="bg1"/>
            </a:solidFill>
            <a:miter lim="800000"/>
            <a:headEnd/>
            <a:tailEnd/>
          </a:ln>
        </p:spPr>
        <p:txBody>
          <a:bodyPr wrap="none" lIns="39182" tIns="19591" rIns="39182" bIns="19591" anchor="ctr"/>
          <a:lstStyle/>
          <a:p>
            <a:endParaRPr lang="en-US">
              <a:latin typeface="+mn-lt"/>
            </a:endParaRPr>
          </a:p>
        </p:txBody>
      </p:sp>
      <p:sp>
        <p:nvSpPr>
          <p:cNvPr id="208" name="Rectangle 188"/>
          <p:cNvSpPr>
            <a:spLocks/>
          </p:cNvSpPr>
          <p:nvPr/>
        </p:nvSpPr>
        <p:spPr bwMode="auto">
          <a:xfrm>
            <a:off x="2078071" y="3240542"/>
            <a:ext cx="66675" cy="65088"/>
          </a:xfrm>
          <a:prstGeom prst="rect">
            <a:avLst/>
          </a:prstGeom>
          <a:solidFill>
            <a:srgbClr val="99CC00"/>
          </a:solidFill>
          <a:ln w="25400">
            <a:solidFill>
              <a:schemeClr val="bg1"/>
            </a:solidFill>
            <a:miter lim="800000"/>
            <a:headEnd/>
            <a:tailEnd/>
          </a:ln>
        </p:spPr>
        <p:txBody>
          <a:bodyPr wrap="none" lIns="39182" tIns="19591" rIns="39182" bIns="19591" anchor="ctr"/>
          <a:lstStyle/>
          <a:p>
            <a:endParaRPr lang="en-US">
              <a:latin typeface="+mn-lt"/>
            </a:endParaRPr>
          </a:p>
        </p:txBody>
      </p:sp>
      <p:sp>
        <p:nvSpPr>
          <p:cNvPr id="5" name="Slide Number Placeholder 4">
            <a:extLst>
              <a:ext uri="{FF2B5EF4-FFF2-40B4-BE49-F238E27FC236}">
                <a16:creationId xmlns:a16="http://schemas.microsoft.com/office/drawing/2014/main" id="{7BFE4A1B-AFD3-534E-8EAE-E8910D057A50}"/>
              </a:ext>
            </a:extLst>
          </p:cNvPr>
          <p:cNvSpPr>
            <a:spLocks noGrp="1"/>
          </p:cNvSpPr>
          <p:nvPr>
            <p:ph type="sldNum" sz="quarter" idx="12"/>
          </p:nvPr>
        </p:nvSpPr>
        <p:spPr/>
        <p:txBody>
          <a:bodyPr/>
          <a:lstStyle/>
          <a:p>
            <a:fld id="{10338BC4-165C-45BE-83FF-C9C7D8E962C5}" type="slidenum">
              <a:rPr lang="en-GB" smtClean="0"/>
              <a:pPr/>
              <a:t>43</a:t>
            </a:fld>
            <a:endParaRPr lang="en-GB"/>
          </a:p>
        </p:txBody>
      </p:sp>
    </p:spTree>
    <p:extLst>
      <p:ext uri="{BB962C8B-B14F-4D97-AF65-F5344CB8AC3E}">
        <p14:creationId xmlns:p14="http://schemas.microsoft.com/office/powerpoint/2010/main" val="2474512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10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499"/>
                                          </p:stCondLst>
                                        </p:cTn>
                                        <p:tgtEl>
                                          <p:spTgt spid="1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499"/>
                                          </p:stCondLst>
                                        </p:cTn>
                                        <p:tgtEl>
                                          <p:spTgt spid="1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201"/>
                                        </p:tgtEl>
                                        <p:attrNameLst>
                                          <p:attrName>style.visibility</p:attrName>
                                        </p:attrNameLst>
                                      </p:cBhvr>
                                      <p:to>
                                        <p:strVal val="visible"/>
                                      </p:to>
                                    </p:set>
                                    <p:animEffect transition="in" filter="fade">
                                      <p:cBhvr>
                                        <p:cTn id="19" dur="500"/>
                                        <p:tgtEl>
                                          <p:spTgt spid="201"/>
                                        </p:tgtEl>
                                      </p:cBhvr>
                                    </p:animEffect>
                                  </p:childTnLst>
                                </p:cTn>
                              </p:par>
                              <p:par>
                                <p:cTn id="20" presetID="10" presetClass="entr" presetSubtype="0" fill="hold" nodeType="withEffect">
                                  <p:stCondLst>
                                    <p:cond delay="0"/>
                                  </p:stCondLst>
                                  <p:childTnLst>
                                    <p:set>
                                      <p:cBhvr>
                                        <p:cTn id="21" dur="1" fill="hold">
                                          <p:stCondLst>
                                            <p:cond delay="0"/>
                                          </p:stCondLst>
                                        </p:cTn>
                                        <p:tgtEl>
                                          <p:spTgt spid="202"/>
                                        </p:tgtEl>
                                        <p:attrNameLst>
                                          <p:attrName>style.visibility</p:attrName>
                                        </p:attrNameLst>
                                      </p:cBhvr>
                                      <p:to>
                                        <p:strVal val="visible"/>
                                      </p:to>
                                    </p:set>
                                    <p:animEffect transition="in" filter="fade">
                                      <p:cBhvr>
                                        <p:cTn id="22" dur="500"/>
                                        <p:tgtEl>
                                          <p:spTgt spid="202"/>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06"/>
                                        </p:tgtEl>
                                        <p:attrNameLst>
                                          <p:attrName>style.visibility</p:attrName>
                                        </p:attrNameLst>
                                      </p:cBhvr>
                                      <p:to>
                                        <p:strVal val="visible"/>
                                      </p:to>
                                    </p:set>
                                    <p:animEffect transition="in" filter="fade">
                                      <p:cBhvr>
                                        <p:cTn id="25" dur="500"/>
                                        <p:tgtEl>
                                          <p:spTgt spid="20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08"/>
                                        </p:tgtEl>
                                        <p:attrNameLst>
                                          <p:attrName>style.visibility</p:attrName>
                                        </p:attrNameLst>
                                      </p:cBhvr>
                                      <p:to>
                                        <p:strVal val="visible"/>
                                      </p:to>
                                    </p:set>
                                    <p:animEffect transition="in" filter="fade">
                                      <p:cBhvr>
                                        <p:cTn id="28" dur="500"/>
                                        <p:tgtEl>
                                          <p:spTgt spid="20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07"/>
                                        </p:tgtEl>
                                        <p:attrNameLst>
                                          <p:attrName>style.visibility</p:attrName>
                                        </p:attrNameLst>
                                      </p:cBhvr>
                                      <p:to>
                                        <p:strVal val="visible"/>
                                      </p:to>
                                    </p:set>
                                    <p:animEffect transition="in" filter="fade">
                                      <p:cBhvr>
                                        <p:cTn id="31" dur="500"/>
                                        <p:tgtEl>
                                          <p:spTgt spid="207"/>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205"/>
                                        </p:tgtEl>
                                        <p:attrNameLst>
                                          <p:attrName>style.visibility</p:attrName>
                                        </p:attrNameLst>
                                      </p:cBhvr>
                                      <p:to>
                                        <p:strVal val="visible"/>
                                      </p:to>
                                    </p:set>
                                    <p:animEffect transition="in" filter="fade">
                                      <p:cBhvr>
                                        <p:cTn id="36" dur="500"/>
                                        <p:tgtEl>
                                          <p:spTgt spid="205"/>
                                        </p:tgtEl>
                                      </p:cBhvr>
                                    </p:animEffect>
                                  </p:childTnLst>
                                </p:cTn>
                              </p:par>
                              <p:par>
                                <p:cTn id="37" presetID="10" presetClass="entr" presetSubtype="0" fill="hold" nodeType="withEffect">
                                  <p:stCondLst>
                                    <p:cond delay="0"/>
                                  </p:stCondLst>
                                  <p:childTnLst>
                                    <p:set>
                                      <p:cBhvr>
                                        <p:cTn id="38" dur="1" fill="hold">
                                          <p:stCondLst>
                                            <p:cond delay="0"/>
                                          </p:stCondLst>
                                        </p:cTn>
                                        <p:tgtEl>
                                          <p:spTgt spid="204"/>
                                        </p:tgtEl>
                                        <p:attrNameLst>
                                          <p:attrName>style.visibility</p:attrName>
                                        </p:attrNameLst>
                                      </p:cBhvr>
                                      <p:to>
                                        <p:strVal val="visible"/>
                                      </p:to>
                                    </p:set>
                                    <p:animEffect transition="in" filter="fade">
                                      <p:cBhvr>
                                        <p:cTn id="39" dur="500"/>
                                        <p:tgtEl>
                                          <p:spTgt spid="204"/>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03"/>
                                        </p:tgtEl>
                                        <p:attrNameLst>
                                          <p:attrName>style.visibility</p:attrName>
                                        </p:attrNameLst>
                                      </p:cBhvr>
                                      <p:to>
                                        <p:strVal val="visible"/>
                                      </p:to>
                                    </p:set>
                                    <p:animEffect transition="in" filter="fade">
                                      <p:cBhvr>
                                        <p:cTn id="42" dur="500"/>
                                        <p:tgtEl>
                                          <p:spTgt spid="203"/>
                                        </p:tgtEl>
                                      </p:cBhvr>
                                    </p:animEffect>
                                  </p:childTnLst>
                                </p:cTn>
                              </p:par>
                              <p:par>
                                <p:cTn id="43" presetID="10" presetClass="entr" presetSubtype="0" fill="hold" nodeType="withEffect">
                                  <p:stCondLst>
                                    <p:cond delay="0"/>
                                  </p:stCondLst>
                                  <p:childTnLst>
                                    <p:set>
                                      <p:cBhvr>
                                        <p:cTn id="44" dur="1" fill="hold">
                                          <p:stCondLst>
                                            <p:cond delay="0"/>
                                          </p:stCondLst>
                                        </p:cTn>
                                        <p:tgtEl>
                                          <p:spTgt spid="198"/>
                                        </p:tgtEl>
                                        <p:attrNameLst>
                                          <p:attrName>style.visibility</p:attrName>
                                        </p:attrNameLst>
                                      </p:cBhvr>
                                      <p:to>
                                        <p:strVal val="visible"/>
                                      </p:to>
                                    </p:set>
                                    <p:animEffect transition="in" filter="fade">
                                      <p:cBhvr>
                                        <p:cTn id="45" dur="500"/>
                                        <p:tgtEl>
                                          <p:spTgt spid="198"/>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97"/>
                                        </p:tgtEl>
                                        <p:attrNameLst>
                                          <p:attrName>style.visibility</p:attrName>
                                        </p:attrNameLst>
                                      </p:cBhvr>
                                      <p:to>
                                        <p:strVal val="visible"/>
                                      </p:to>
                                    </p:set>
                                    <p:animEffect transition="in" filter="fade">
                                      <p:cBhvr>
                                        <p:cTn id="48" dur="500"/>
                                        <p:tgtEl>
                                          <p:spTgt spid="197"/>
                                        </p:tgtEl>
                                      </p:cBhvr>
                                    </p:animEffect>
                                  </p:childTnLst>
                                </p:cTn>
                              </p:par>
                              <p:par>
                                <p:cTn id="49" presetID="10" presetClass="entr" presetSubtype="0" fill="hold" nodeType="withEffect">
                                  <p:stCondLst>
                                    <p:cond delay="0"/>
                                  </p:stCondLst>
                                  <p:childTnLst>
                                    <p:set>
                                      <p:cBhvr>
                                        <p:cTn id="50" dur="1" fill="hold">
                                          <p:stCondLst>
                                            <p:cond delay="0"/>
                                          </p:stCondLst>
                                        </p:cTn>
                                        <p:tgtEl>
                                          <p:spTgt spid="196"/>
                                        </p:tgtEl>
                                        <p:attrNameLst>
                                          <p:attrName>style.visibility</p:attrName>
                                        </p:attrNameLst>
                                      </p:cBhvr>
                                      <p:to>
                                        <p:strVal val="visible"/>
                                      </p:to>
                                    </p:set>
                                    <p:animEffect transition="in" filter="fade">
                                      <p:cBhvr>
                                        <p:cTn id="51" dur="500"/>
                                        <p:tgtEl>
                                          <p:spTgt spid="1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 grpId="0" animBg="1"/>
      <p:bldP spid="197" grpId="0" animBg="1"/>
      <p:bldP spid="201" grpId="0"/>
      <p:bldP spid="203" grpId="0"/>
      <p:bldP spid="206" grpId="0" animBg="1"/>
      <p:bldP spid="207" grpId="0" animBg="1"/>
      <p:bldP spid="208"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OpenCL N Dimensional Range (</a:t>
            </a:r>
            <a:r>
              <a:rPr lang="en-GB" b="1" dirty="0" err="1">
                <a:solidFill>
                  <a:srgbClr val="0000FF"/>
                </a:solidFill>
              </a:rPr>
              <a:t>NDRange</a:t>
            </a:r>
            <a:r>
              <a:rPr lang="en-GB" dirty="0"/>
              <a:t>)</a:t>
            </a:r>
          </a:p>
        </p:txBody>
      </p:sp>
      <p:sp>
        <p:nvSpPr>
          <p:cNvPr id="3" name="Content Placeholder 2"/>
          <p:cNvSpPr>
            <a:spLocks noGrp="1"/>
          </p:cNvSpPr>
          <p:nvPr>
            <p:ph idx="1"/>
          </p:nvPr>
        </p:nvSpPr>
        <p:spPr>
          <a:xfrm>
            <a:off x="457200" y="1600200"/>
            <a:ext cx="8363272" cy="4525963"/>
          </a:xfrm>
        </p:spPr>
        <p:txBody>
          <a:bodyPr>
            <a:normAutofit fontScale="92500"/>
          </a:bodyPr>
          <a:lstStyle/>
          <a:p>
            <a:r>
              <a:rPr lang="en-GB" dirty="0"/>
              <a:t>The problem we want to compute will have some </a:t>
            </a:r>
            <a:r>
              <a:rPr lang="en-GB" b="1" dirty="0">
                <a:solidFill>
                  <a:schemeClr val="accent2"/>
                </a:solidFill>
              </a:rPr>
              <a:t>dimensionality</a:t>
            </a:r>
            <a:r>
              <a:rPr lang="en-GB" dirty="0"/>
              <a:t>; </a:t>
            </a:r>
          </a:p>
          <a:p>
            <a:pPr lvl="1"/>
            <a:r>
              <a:rPr lang="en-GB" dirty="0"/>
              <a:t>E.g. compute a kernel on all points in a rectangle</a:t>
            </a:r>
          </a:p>
          <a:p>
            <a:r>
              <a:rPr lang="en-GB" dirty="0"/>
              <a:t>When we execute the kernel we specify </a:t>
            </a:r>
            <a:r>
              <a:rPr lang="en-GB" b="1" dirty="0">
                <a:solidFill>
                  <a:schemeClr val="accent2"/>
                </a:solidFill>
              </a:rPr>
              <a:t>up to 3 dimensions</a:t>
            </a:r>
          </a:p>
          <a:p>
            <a:r>
              <a:rPr lang="en-GB" dirty="0"/>
              <a:t>We also </a:t>
            </a:r>
            <a:r>
              <a:rPr lang="en-GB" b="1" dirty="0">
                <a:solidFill>
                  <a:schemeClr val="accent2"/>
                </a:solidFill>
              </a:rPr>
              <a:t>specify the total problem size</a:t>
            </a:r>
            <a:r>
              <a:rPr lang="en-GB" dirty="0">
                <a:solidFill>
                  <a:schemeClr val="accent2"/>
                </a:solidFill>
              </a:rPr>
              <a:t> </a:t>
            </a:r>
            <a:r>
              <a:rPr lang="en-GB" dirty="0"/>
              <a:t>in each dimension; this is called the </a:t>
            </a:r>
            <a:r>
              <a:rPr lang="en-GB" b="1" u="sng" dirty="0">
                <a:solidFill>
                  <a:schemeClr val="accent2"/>
                </a:solidFill>
              </a:rPr>
              <a:t>global</a:t>
            </a:r>
            <a:r>
              <a:rPr lang="en-GB" u="sng" dirty="0">
                <a:solidFill>
                  <a:schemeClr val="accent2"/>
                </a:solidFill>
              </a:rPr>
              <a:t> </a:t>
            </a:r>
            <a:r>
              <a:rPr lang="en-GB" b="1" u="sng" dirty="0">
                <a:solidFill>
                  <a:schemeClr val="accent2"/>
                </a:solidFill>
              </a:rPr>
              <a:t>size</a:t>
            </a:r>
          </a:p>
          <a:p>
            <a:r>
              <a:rPr lang="en-GB" dirty="0"/>
              <a:t>We associate each point in the iteration space with a </a:t>
            </a:r>
            <a:r>
              <a:rPr lang="en-GB" b="1" u="sng" dirty="0">
                <a:solidFill>
                  <a:schemeClr val="accent2"/>
                </a:solidFill>
              </a:rPr>
              <a:t>work-item</a:t>
            </a:r>
          </a:p>
        </p:txBody>
      </p:sp>
      <p:sp>
        <p:nvSpPr>
          <p:cNvPr id="4" name="Slide Number Placeholder 3">
            <a:extLst>
              <a:ext uri="{FF2B5EF4-FFF2-40B4-BE49-F238E27FC236}">
                <a16:creationId xmlns:a16="http://schemas.microsoft.com/office/drawing/2014/main" id="{8B5C7793-3416-D649-9464-FA78C0D68E65}"/>
              </a:ext>
            </a:extLst>
          </p:cNvPr>
          <p:cNvSpPr>
            <a:spLocks noGrp="1"/>
          </p:cNvSpPr>
          <p:nvPr>
            <p:ph type="sldNum" sz="quarter" idx="12"/>
          </p:nvPr>
        </p:nvSpPr>
        <p:spPr/>
        <p:txBody>
          <a:bodyPr/>
          <a:lstStyle/>
          <a:p>
            <a:fld id="{10338BC4-165C-45BE-83FF-C9C7D8E962C5}" type="slidenum">
              <a:rPr lang="en-GB" smtClean="0"/>
              <a:pPr/>
              <a:t>44</a:t>
            </a:fld>
            <a:endParaRPr lang="en-GB"/>
          </a:p>
        </p:txBody>
      </p:sp>
    </p:spTree>
    <p:extLst>
      <p:ext uri="{BB962C8B-B14F-4D97-AF65-F5344CB8AC3E}">
        <p14:creationId xmlns:p14="http://schemas.microsoft.com/office/powerpoint/2010/main" val="255999648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OpenCL N Dimensional Range (</a:t>
            </a:r>
            <a:r>
              <a:rPr lang="en-GB" b="1" dirty="0" err="1">
                <a:solidFill>
                  <a:srgbClr val="0000FF"/>
                </a:solidFill>
              </a:rPr>
              <a:t>NDRange</a:t>
            </a:r>
            <a:r>
              <a:rPr lang="en-GB" dirty="0"/>
              <a:t>)</a:t>
            </a:r>
          </a:p>
        </p:txBody>
      </p:sp>
      <p:sp>
        <p:nvSpPr>
          <p:cNvPr id="3" name="Content Placeholder 2"/>
          <p:cNvSpPr>
            <a:spLocks noGrp="1"/>
          </p:cNvSpPr>
          <p:nvPr>
            <p:ph idx="1"/>
          </p:nvPr>
        </p:nvSpPr>
        <p:spPr>
          <a:xfrm>
            <a:off x="457200" y="1600200"/>
            <a:ext cx="8579296" cy="4853136"/>
          </a:xfrm>
        </p:spPr>
        <p:txBody>
          <a:bodyPr>
            <a:normAutofit/>
          </a:bodyPr>
          <a:lstStyle/>
          <a:p>
            <a:r>
              <a:rPr lang="en-GB" dirty="0"/>
              <a:t>Work-items are grouped into </a:t>
            </a:r>
            <a:r>
              <a:rPr lang="en-GB" b="1" u="sng" dirty="0">
                <a:solidFill>
                  <a:schemeClr val="accent2"/>
                </a:solidFill>
              </a:rPr>
              <a:t>work-groups</a:t>
            </a:r>
            <a:r>
              <a:rPr lang="en-GB" dirty="0"/>
              <a:t>; work-items within a work-group can share </a:t>
            </a:r>
            <a:r>
              <a:rPr lang="en-GB" b="1" dirty="0">
                <a:solidFill>
                  <a:schemeClr val="accent2"/>
                </a:solidFill>
              </a:rPr>
              <a:t>local</a:t>
            </a:r>
            <a:r>
              <a:rPr lang="en-GB" b="1" dirty="0"/>
              <a:t> </a:t>
            </a:r>
            <a:r>
              <a:rPr lang="en-GB" b="1" dirty="0">
                <a:solidFill>
                  <a:schemeClr val="accent2"/>
                </a:solidFill>
              </a:rPr>
              <a:t>memory</a:t>
            </a:r>
            <a:r>
              <a:rPr lang="en-GB" b="1" dirty="0"/>
              <a:t> </a:t>
            </a:r>
            <a:r>
              <a:rPr lang="en-GB" dirty="0"/>
              <a:t>and can </a:t>
            </a:r>
            <a:r>
              <a:rPr lang="en-GB" b="1" dirty="0">
                <a:solidFill>
                  <a:schemeClr val="accent6"/>
                </a:solidFill>
              </a:rPr>
              <a:t>synchronize</a:t>
            </a:r>
          </a:p>
          <a:p>
            <a:r>
              <a:rPr lang="en-GB" dirty="0"/>
              <a:t>We can specify the number of work-items in a work-group; this is called the </a:t>
            </a:r>
            <a:r>
              <a:rPr lang="en-GB" b="1" dirty="0">
                <a:solidFill>
                  <a:schemeClr val="accent2"/>
                </a:solidFill>
              </a:rPr>
              <a:t>local size</a:t>
            </a:r>
            <a:r>
              <a:rPr lang="en-GB" dirty="0">
                <a:solidFill>
                  <a:schemeClr val="accent2"/>
                </a:solidFill>
              </a:rPr>
              <a:t> </a:t>
            </a:r>
            <a:r>
              <a:rPr lang="en-GB" dirty="0"/>
              <a:t>(or work-group size)</a:t>
            </a:r>
          </a:p>
          <a:p>
            <a:r>
              <a:rPr lang="en-GB" dirty="0"/>
              <a:t>Or you can let the OpenCL run-time choose the work-group size for you (may not be optimal)</a:t>
            </a:r>
          </a:p>
        </p:txBody>
      </p:sp>
      <p:sp>
        <p:nvSpPr>
          <p:cNvPr id="4" name="Slide Number Placeholder 3">
            <a:extLst>
              <a:ext uri="{FF2B5EF4-FFF2-40B4-BE49-F238E27FC236}">
                <a16:creationId xmlns:a16="http://schemas.microsoft.com/office/drawing/2014/main" id="{A4010AC7-01C0-4346-95E2-37804090F10E}"/>
              </a:ext>
            </a:extLst>
          </p:cNvPr>
          <p:cNvSpPr>
            <a:spLocks noGrp="1"/>
          </p:cNvSpPr>
          <p:nvPr>
            <p:ph type="sldNum" sz="quarter" idx="12"/>
          </p:nvPr>
        </p:nvSpPr>
        <p:spPr/>
        <p:txBody>
          <a:bodyPr/>
          <a:lstStyle/>
          <a:p>
            <a:fld id="{10338BC4-165C-45BE-83FF-C9C7D8E962C5}" type="slidenum">
              <a:rPr lang="en-GB" smtClean="0"/>
              <a:pPr/>
              <a:t>45</a:t>
            </a:fld>
            <a:endParaRPr lang="en-GB"/>
          </a:p>
        </p:txBody>
      </p:sp>
    </p:spTree>
    <p:extLst>
      <p:ext uri="{BB962C8B-B14F-4D97-AF65-F5344CB8AC3E}">
        <p14:creationId xmlns:p14="http://schemas.microsoft.com/office/powerpoint/2010/main" val="274244227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5390"/>
            <a:ext cx="8229600" cy="1143000"/>
          </a:xfrm>
        </p:spPr>
        <p:txBody>
          <a:bodyPr/>
          <a:lstStyle/>
          <a:p>
            <a:r>
              <a:rPr lang="en-GB" dirty="0"/>
              <a:t>OpenCL Memory model</a:t>
            </a:r>
          </a:p>
        </p:txBody>
      </p:sp>
      <p:sp>
        <p:nvSpPr>
          <p:cNvPr id="5" name="Content Placeholder 4"/>
          <p:cNvSpPr>
            <a:spLocks noGrp="1"/>
          </p:cNvSpPr>
          <p:nvPr>
            <p:ph sz="half" idx="1"/>
          </p:nvPr>
        </p:nvSpPr>
        <p:spPr>
          <a:xfrm>
            <a:off x="107504" y="1052737"/>
            <a:ext cx="3888432" cy="4464495"/>
          </a:xfrm>
        </p:spPr>
        <p:txBody>
          <a:bodyPr>
            <a:normAutofit fontScale="92500" lnSpcReduction="10000"/>
          </a:bodyPr>
          <a:lstStyle/>
          <a:p>
            <a:r>
              <a:rPr lang="en-GB" b="1" i="1" dirty="0">
                <a:solidFill>
                  <a:schemeClr val="accent1"/>
                </a:solidFill>
              </a:rPr>
              <a:t>Private Memory</a:t>
            </a:r>
          </a:p>
          <a:p>
            <a:pPr lvl="1"/>
            <a:r>
              <a:rPr lang="en-GB" dirty="0"/>
              <a:t>Per work-item</a:t>
            </a:r>
          </a:p>
          <a:p>
            <a:r>
              <a:rPr lang="en-GB" b="1" i="1" dirty="0">
                <a:solidFill>
                  <a:schemeClr val="accent3"/>
                </a:solidFill>
              </a:rPr>
              <a:t>Local Memory</a:t>
            </a:r>
          </a:p>
          <a:p>
            <a:pPr lvl="1"/>
            <a:r>
              <a:rPr lang="en-GB" dirty="0"/>
              <a:t>Shared within a</a:t>
            </a:r>
          </a:p>
          <a:p>
            <a:pPr marL="457200" lvl="1" indent="0">
              <a:buNone/>
            </a:pPr>
            <a:r>
              <a:rPr lang="en-GB" dirty="0"/>
              <a:t>	work-group</a:t>
            </a:r>
          </a:p>
          <a:p>
            <a:r>
              <a:rPr lang="en-GB" b="1" i="1" dirty="0">
                <a:solidFill>
                  <a:schemeClr val="accent6"/>
                </a:solidFill>
              </a:rPr>
              <a:t>Global Memory / Constant Memory</a:t>
            </a:r>
          </a:p>
          <a:p>
            <a:pPr lvl="1"/>
            <a:r>
              <a:rPr lang="en-GB" dirty="0"/>
              <a:t>Visible to all</a:t>
            </a:r>
          </a:p>
          <a:p>
            <a:pPr marL="457200" lvl="1" indent="0">
              <a:buNone/>
            </a:pPr>
            <a:r>
              <a:rPr lang="en-GB" dirty="0"/>
              <a:t>	work-groups</a:t>
            </a:r>
          </a:p>
          <a:p>
            <a:r>
              <a:rPr lang="en-GB" b="1" i="1" dirty="0">
                <a:solidFill>
                  <a:schemeClr val="accent2"/>
                </a:solidFill>
              </a:rPr>
              <a:t>Host memory</a:t>
            </a:r>
          </a:p>
          <a:p>
            <a:pPr lvl="1"/>
            <a:r>
              <a:rPr lang="en-GB" dirty="0"/>
              <a:t>On the CPU</a:t>
            </a:r>
          </a:p>
        </p:txBody>
      </p:sp>
      <p:pic>
        <p:nvPicPr>
          <p:cNvPr id="7" name="Content Placeholder 6" descr="opencl_memory_hierarchy.jpg"/>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3707904" y="1052736"/>
            <a:ext cx="5355348" cy="4035514"/>
          </a:xfrm>
          <a:prstGeom prst="rect">
            <a:avLst/>
          </a:prstGeom>
        </p:spPr>
      </p:pic>
      <p:sp>
        <p:nvSpPr>
          <p:cNvPr id="8" name="TextBox 7"/>
          <p:cNvSpPr txBox="1"/>
          <p:nvPr/>
        </p:nvSpPr>
        <p:spPr>
          <a:xfrm>
            <a:off x="1403648" y="5428381"/>
            <a:ext cx="6840760" cy="1384995"/>
          </a:xfrm>
          <a:prstGeom prst="rect">
            <a:avLst/>
          </a:prstGeom>
          <a:noFill/>
        </p:spPr>
        <p:txBody>
          <a:bodyPr wrap="square" rtlCol="0">
            <a:spAutoFit/>
          </a:bodyPr>
          <a:lstStyle/>
          <a:p>
            <a:r>
              <a:rPr lang="en-GB" sz="2800" dirty="0"/>
              <a:t>Memory management is </a:t>
            </a:r>
            <a:r>
              <a:rPr lang="en-GB" sz="2800" b="1" u="sng" dirty="0">
                <a:solidFill>
                  <a:schemeClr val="accent2"/>
                </a:solidFill>
              </a:rPr>
              <a:t>explicit</a:t>
            </a:r>
            <a:r>
              <a:rPr lang="en-GB" sz="2800" dirty="0"/>
              <a:t>: </a:t>
            </a:r>
            <a:br>
              <a:rPr lang="en-GB" sz="2800" dirty="0"/>
            </a:br>
            <a:r>
              <a:rPr lang="en-GB" sz="2800" dirty="0"/>
              <a:t>You are responsible for moving data from</a:t>
            </a:r>
          </a:p>
          <a:p>
            <a:r>
              <a:rPr lang="en-GB" sz="2800" dirty="0"/>
              <a:t>	host → global → local </a:t>
            </a:r>
            <a:r>
              <a:rPr lang="en-GB" sz="2800" i="1" dirty="0"/>
              <a:t>and</a:t>
            </a:r>
            <a:r>
              <a:rPr lang="en-GB" sz="2800" dirty="0"/>
              <a:t> back</a:t>
            </a:r>
          </a:p>
        </p:txBody>
      </p:sp>
      <p:sp>
        <p:nvSpPr>
          <p:cNvPr id="2" name="Slide Number Placeholder 1">
            <a:extLst>
              <a:ext uri="{FF2B5EF4-FFF2-40B4-BE49-F238E27FC236}">
                <a16:creationId xmlns:a16="http://schemas.microsoft.com/office/drawing/2014/main" id="{91DC1CB8-6C17-9C4C-A85D-3C4D53D7E689}"/>
              </a:ext>
            </a:extLst>
          </p:cNvPr>
          <p:cNvSpPr>
            <a:spLocks noGrp="1"/>
          </p:cNvSpPr>
          <p:nvPr>
            <p:ph type="sldNum" sz="quarter" idx="12"/>
          </p:nvPr>
        </p:nvSpPr>
        <p:spPr/>
        <p:txBody>
          <a:bodyPr/>
          <a:lstStyle/>
          <a:p>
            <a:fld id="{10338BC4-165C-45BE-83FF-C9C7D8E962C5}" type="slidenum">
              <a:rPr lang="en-GB" smtClean="0"/>
              <a:pPr/>
              <a:t>46</a:t>
            </a:fld>
            <a:endParaRPr lang="en-GB"/>
          </a:p>
        </p:txBody>
      </p:sp>
    </p:spTree>
    <p:extLst>
      <p:ext uri="{BB962C8B-B14F-4D97-AF65-F5344CB8AC3E}">
        <p14:creationId xmlns:p14="http://schemas.microsoft.com/office/powerpoint/2010/main" val="132983020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9392"/>
            <a:ext cx="8229600" cy="1143000"/>
          </a:xfrm>
        </p:spPr>
        <p:txBody>
          <a:bodyPr/>
          <a:lstStyle/>
          <a:p>
            <a:r>
              <a:rPr lang="en-GB" dirty="0"/>
              <a:t>The Memory Hierarchy</a:t>
            </a:r>
          </a:p>
        </p:txBody>
      </p:sp>
      <p:sp>
        <p:nvSpPr>
          <p:cNvPr id="11" name="Isosceles Triangle 10"/>
          <p:cNvSpPr/>
          <p:nvPr/>
        </p:nvSpPr>
        <p:spPr>
          <a:xfrm>
            <a:off x="5121670" y="1686020"/>
            <a:ext cx="3148579" cy="3988430"/>
          </a:xfrm>
          <a:prstGeom prst="triangle">
            <a:avLst/>
          </a:prstGeom>
          <a:solidFill>
            <a:schemeClr val="bg1">
              <a:lumMod val="85000"/>
            </a:schemeClr>
          </a:solidFill>
          <a:ln w="9525" cap="flat" cmpd="sng" algn="ctr">
            <a:solidFill>
              <a:schemeClr val="bg2"/>
            </a:solidFill>
            <a:prstDash val="solid"/>
          </a:ln>
          <a:effectLst/>
        </p:spPr>
        <p:txBody>
          <a:bodyPr rtlCol="0" anchor="ctr"/>
          <a:lstStyle/>
          <a:p>
            <a:pPr marL="0" marR="0" lvl="0" indent="0" algn="ctr"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j-lt"/>
              <a:ea typeface="MS PGothic"/>
              <a:cs typeface="Arial"/>
              <a:sym typeface="Myriad Set Text" charset="0"/>
            </a:endParaRPr>
          </a:p>
        </p:txBody>
      </p:sp>
      <p:sp>
        <p:nvSpPr>
          <p:cNvPr id="12" name="TextBox 11"/>
          <p:cNvSpPr txBox="1"/>
          <p:nvPr/>
        </p:nvSpPr>
        <p:spPr>
          <a:xfrm>
            <a:off x="5510547" y="1769989"/>
            <a:ext cx="2364750" cy="3871111"/>
          </a:xfrm>
          <a:prstGeom prst="rect">
            <a:avLst/>
          </a:prstGeom>
          <a:noFill/>
        </p:spPr>
        <p:txBody>
          <a:bodyPr wrap="none" rtlCol="0">
            <a:spAutoFit/>
          </a:bodyPr>
          <a:lstStyle/>
          <a:p>
            <a:pPr algn="ctr" fontAlgn="base">
              <a:lnSpc>
                <a:spcPct val="99000"/>
              </a:lnSpc>
              <a:spcBef>
                <a:spcPct val="0"/>
              </a:spcBef>
              <a:spcAft>
                <a:spcPct val="0"/>
              </a:spcAft>
            </a:pPr>
            <a:r>
              <a:rPr lang="en-US" sz="2400" dirty="0">
                <a:solidFill>
                  <a:schemeClr val="accent6">
                    <a:lumMod val="75000"/>
                  </a:schemeClr>
                </a:solidFill>
                <a:latin typeface="+mj-lt"/>
                <a:ea typeface="ヒラギノ角ゴ ProN W3" charset="-128"/>
                <a:cs typeface="Arial"/>
                <a:sym typeface="Myriad Set Text" charset="0"/>
              </a:rPr>
              <a:t>Private memory</a:t>
            </a:r>
          </a:p>
          <a:p>
            <a:pPr algn="ctr" fontAlgn="base">
              <a:lnSpc>
                <a:spcPct val="99000"/>
              </a:lnSpc>
              <a:spcBef>
                <a:spcPct val="0"/>
              </a:spcBef>
              <a:spcAft>
                <a:spcPct val="0"/>
              </a:spcAft>
            </a:pPr>
            <a:r>
              <a:rPr lang="en-US" sz="2000" dirty="0">
                <a:solidFill>
                  <a:schemeClr val="accent6">
                    <a:lumMod val="75000"/>
                  </a:schemeClr>
                </a:solidFill>
                <a:latin typeface="+mj-lt"/>
                <a:ea typeface="ヒラギノ角ゴ ProN W3" charset="-128"/>
                <a:cs typeface="Arial"/>
                <a:sym typeface="Myriad Set Text" charset="0"/>
              </a:rPr>
              <a:t>O(10) words/WI</a:t>
            </a:r>
          </a:p>
          <a:p>
            <a:pPr algn="ctr" fontAlgn="base">
              <a:lnSpc>
                <a:spcPct val="99000"/>
              </a:lnSpc>
              <a:spcBef>
                <a:spcPct val="0"/>
              </a:spcBef>
              <a:spcAft>
                <a:spcPct val="0"/>
              </a:spcAft>
            </a:pPr>
            <a:endParaRPr lang="en-US" sz="2400" dirty="0">
              <a:solidFill>
                <a:schemeClr val="accent6">
                  <a:lumMod val="75000"/>
                </a:schemeClr>
              </a:solidFill>
              <a:latin typeface="+mj-lt"/>
              <a:ea typeface="ヒラギノ角ゴ ProN W3" charset="-128"/>
              <a:cs typeface="Arial"/>
              <a:sym typeface="Myriad Set Text" charset="0"/>
            </a:endParaRPr>
          </a:p>
          <a:p>
            <a:pPr algn="ctr" fontAlgn="base">
              <a:lnSpc>
                <a:spcPct val="99000"/>
              </a:lnSpc>
              <a:spcBef>
                <a:spcPct val="0"/>
              </a:spcBef>
              <a:spcAft>
                <a:spcPct val="0"/>
              </a:spcAft>
            </a:pPr>
            <a:r>
              <a:rPr lang="en-US" sz="2400" dirty="0">
                <a:solidFill>
                  <a:schemeClr val="accent6">
                    <a:lumMod val="75000"/>
                  </a:schemeClr>
                </a:solidFill>
                <a:latin typeface="+mj-lt"/>
                <a:ea typeface="ヒラギノ角ゴ ProN W3" charset="-128"/>
                <a:cs typeface="Arial"/>
                <a:sym typeface="Myriad Set Text" charset="0"/>
              </a:rPr>
              <a:t>Local memory</a:t>
            </a:r>
          </a:p>
          <a:p>
            <a:pPr algn="ctr" fontAlgn="base">
              <a:lnSpc>
                <a:spcPct val="99000"/>
              </a:lnSpc>
              <a:spcBef>
                <a:spcPct val="0"/>
              </a:spcBef>
              <a:spcAft>
                <a:spcPct val="0"/>
              </a:spcAft>
            </a:pPr>
            <a:r>
              <a:rPr lang="en-US" sz="2000" dirty="0">
                <a:solidFill>
                  <a:schemeClr val="accent6">
                    <a:lumMod val="75000"/>
                  </a:schemeClr>
                </a:solidFill>
                <a:latin typeface="+mj-lt"/>
                <a:ea typeface="ヒラギノ角ゴ ProN W3" charset="-128"/>
                <a:cs typeface="Arial"/>
                <a:sym typeface="Myriad Set Text" charset="0"/>
              </a:rPr>
              <a:t>O(1) </a:t>
            </a:r>
            <a:r>
              <a:rPr lang="en-US" sz="2000" dirty="0" err="1">
                <a:solidFill>
                  <a:schemeClr val="accent6">
                    <a:lumMod val="75000"/>
                  </a:schemeClr>
                </a:solidFill>
                <a:latin typeface="+mj-lt"/>
                <a:ea typeface="ヒラギノ角ゴ ProN W3" charset="-128"/>
                <a:cs typeface="Arial"/>
                <a:sym typeface="Myriad Set Text" charset="0"/>
              </a:rPr>
              <a:t>KBytes</a:t>
            </a:r>
            <a:r>
              <a:rPr lang="en-US" sz="2000" dirty="0">
                <a:solidFill>
                  <a:schemeClr val="accent6">
                    <a:lumMod val="75000"/>
                  </a:schemeClr>
                </a:solidFill>
                <a:latin typeface="+mj-lt"/>
                <a:ea typeface="ヒラギノ角ゴ ProN W3" charset="-128"/>
                <a:cs typeface="Arial"/>
                <a:sym typeface="Myriad Set Text" charset="0"/>
              </a:rPr>
              <a:t>/WG</a:t>
            </a:r>
          </a:p>
          <a:p>
            <a:pPr algn="ctr" fontAlgn="base">
              <a:lnSpc>
                <a:spcPct val="99000"/>
              </a:lnSpc>
              <a:spcBef>
                <a:spcPct val="0"/>
              </a:spcBef>
              <a:spcAft>
                <a:spcPct val="0"/>
              </a:spcAft>
            </a:pPr>
            <a:endParaRPr lang="en-US" sz="2400" dirty="0">
              <a:solidFill>
                <a:schemeClr val="accent6">
                  <a:lumMod val="75000"/>
                </a:schemeClr>
              </a:solidFill>
              <a:latin typeface="+mj-lt"/>
              <a:ea typeface="ヒラギノ角ゴ ProN W3" charset="-128"/>
              <a:cs typeface="Arial"/>
              <a:sym typeface="Myriad Set Text" charset="0"/>
            </a:endParaRPr>
          </a:p>
          <a:p>
            <a:pPr algn="ctr" fontAlgn="base">
              <a:lnSpc>
                <a:spcPct val="99000"/>
              </a:lnSpc>
              <a:spcBef>
                <a:spcPct val="0"/>
              </a:spcBef>
              <a:spcAft>
                <a:spcPct val="0"/>
              </a:spcAft>
            </a:pPr>
            <a:r>
              <a:rPr lang="en-US" sz="2400" dirty="0">
                <a:solidFill>
                  <a:schemeClr val="accent6">
                    <a:lumMod val="75000"/>
                  </a:schemeClr>
                </a:solidFill>
                <a:latin typeface="+mj-lt"/>
                <a:ea typeface="ヒラギノ角ゴ ProN W3" charset="-128"/>
                <a:cs typeface="Arial"/>
                <a:sym typeface="Myriad Set Text" charset="0"/>
              </a:rPr>
              <a:t>Global memory</a:t>
            </a:r>
          </a:p>
          <a:p>
            <a:pPr algn="ctr" fontAlgn="base">
              <a:lnSpc>
                <a:spcPct val="99000"/>
              </a:lnSpc>
              <a:spcBef>
                <a:spcPct val="0"/>
              </a:spcBef>
              <a:spcAft>
                <a:spcPct val="0"/>
              </a:spcAft>
            </a:pPr>
            <a:r>
              <a:rPr lang="en-US" sz="2000" dirty="0">
                <a:solidFill>
                  <a:schemeClr val="accent6">
                    <a:lumMod val="75000"/>
                  </a:schemeClr>
                </a:solidFill>
                <a:latin typeface="+mj-lt"/>
                <a:ea typeface="ヒラギノ角ゴ ProN W3" charset="-128"/>
                <a:cs typeface="Arial"/>
                <a:sym typeface="Myriad Set Text" charset="0"/>
              </a:rPr>
              <a:t>O(10) </a:t>
            </a:r>
            <a:r>
              <a:rPr lang="en-US" sz="2000" dirty="0" err="1">
                <a:solidFill>
                  <a:schemeClr val="accent6">
                    <a:lumMod val="75000"/>
                  </a:schemeClr>
                </a:solidFill>
                <a:latin typeface="+mj-lt"/>
                <a:ea typeface="ヒラギノ角ゴ ProN W3" charset="-128"/>
                <a:cs typeface="Arial"/>
                <a:sym typeface="Myriad Set Text" charset="0"/>
              </a:rPr>
              <a:t>GBytes</a:t>
            </a:r>
            <a:endParaRPr lang="en-US" sz="2000" dirty="0">
              <a:solidFill>
                <a:schemeClr val="accent6">
                  <a:lumMod val="75000"/>
                </a:schemeClr>
              </a:solidFill>
              <a:latin typeface="+mj-lt"/>
              <a:ea typeface="ヒラギノ角ゴ ProN W3" charset="-128"/>
              <a:cs typeface="Arial"/>
              <a:sym typeface="Myriad Set Text" charset="0"/>
            </a:endParaRPr>
          </a:p>
          <a:p>
            <a:pPr algn="ctr" fontAlgn="base">
              <a:lnSpc>
                <a:spcPct val="99000"/>
              </a:lnSpc>
              <a:spcBef>
                <a:spcPct val="0"/>
              </a:spcBef>
              <a:spcAft>
                <a:spcPct val="0"/>
              </a:spcAft>
            </a:pPr>
            <a:endParaRPr lang="en-US" sz="2400" dirty="0">
              <a:solidFill>
                <a:schemeClr val="accent6">
                  <a:lumMod val="75000"/>
                </a:schemeClr>
              </a:solidFill>
              <a:latin typeface="+mj-lt"/>
              <a:ea typeface="ヒラギノ角ゴ ProN W3" charset="-128"/>
              <a:cs typeface="Arial"/>
              <a:sym typeface="Myriad Set Text" charset="0"/>
            </a:endParaRPr>
          </a:p>
          <a:p>
            <a:pPr algn="ctr" fontAlgn="base">
              <a:lnSpc>
                <a:spcPct val="99000"/>
              </a:lnSpc>
              <a:spcBef>
                <a:spcPct val="0"/>
              </a:spcBef>
              <a:spcAft>
                <a:spcPct val="0"/>
              </a:spcAft>
            </a:pPr>
            <a:r>
              <a:rPr lang="en-US" sz="2400" dirty="0">
                <a:solidFill>
                  <a:schemeClr val="accent6">
                    <a:lumMod val="75000"/>
                  </a:schemeClr>
                </a:solidFill>
                <a:latin typeface="+mj-lt"/>
                <a:ea typeface="ヒラギノ角ゴ ProN W3" charset="-128"/>
                <a:cs typeface="Arial"/>
                <a:sym typeface="Myriad Set Text" charset="0"/>
              </a:rPr>
              <a:t>Host memory</a:t>
            </a:r>
          </a:p>
          <a:p>
            <a:pPr algn="ctr" fontAlgn="base">
              <a:lnSpc>
                <a:spcPct val="99000"/>
              </a:lnSpc>
              <a:spcBef>
                <a:spcPct val="0"/>
              </a:spcBef>
              <a:spcAft>
                <a:spcPct val="0"/>
              </a:spcAft>
            </a:pPr>
            <a:r>
              <a:rPr lang="en-US" sz="2000" dirty="0">
                <a:solidFill>
                  <a:schemeClr val="accent6">
                    <a:lumMod val="75000"/>
                  </a:schemeClr>
                </a:solidFill>
                <a:latin typeface="+mj-lt"/>
                <a:ea typeface="ヒラギノ角ゴ ProN W3" charset="-128"/>
                <a:cs typeface="Arial"/>
                <a:sym typeface="Myriad Set Text" charset="0"/>
              </a:rPr>
              <a:t>O(10-100) </a:t>
            </a:r>
            <a:r>
              <a:rPr lang="en-US" sz="2000" dirty="0" err="1">
                <a:solidFill>
                  <a:schemeClr val="accent6">
                    <a:lumMod val="75000"/>
                  </a:schemeClr>
                </a:solidFill>
                <a:latin typeface="+mj-lt"/>
                <a:ea typeface="ヒラギノ角ゴ ProN W3" charset="-128"/>
                <a:cs typeface="Arial"/>
                <a:sym typeface="Myriad Set Text" charset="0"/>
              </a:rPr>
              <a:t>GBytes</a:t>
            </a:r>
            <a:endParaRPr lang="en-US" sz="2000" dirty="0">
              <a:solidFill>
                <a:schemeClr val="accent6">
                  <a:lumMod val="75000"/>
                </a:schemeClr>
              </a:solidFill>
              <a:latin typeface="+mj-lt"/>
              <a:ea typeface="ヒラギノ角ゴ ProN W3" charset="-128"/>
              <a:cs typeface="Arial"/>
              <a:sym typeface="Myriad Set Text" charset="0"/>
            </a:endParaRPr>
          </a:p>
        </p:txBody>
      </p:sp>
      <p:sp>
        <p:nvSpPr>
          <p:cNvPr id="13" name="Isosceles Triangle 12"/>
          <p:cNvSpPr/>
          <p:nvPr/>
        </p:nvSpPr>
        <p:spPr>
          <a:xfrm flipV="1">
            <a:off x="698143" y="1712469"/>
            <a:ext cx="3148579" cy="3988430"/>
          </a:xfrm>
          <a:prstGeom prst="triangle">
            <a:avLst/>
          </a:prstGeom>
          <a:solidFill>
            <a:schemeClr val="bg1">
              <a:lumMod val="85000"/>
            </a:schemeClr>
          </a:solidFill>
          <a:ln w="9525" cap="flat" cmpd="sng" algn="ctr">
            <a:noFill/>
            <a:prstDash val="solid"/>
          </a:ln>
          <a:effectLst/>
        </p:spPr>
        <p:txBody>
          <a:bodyPr rtlCol="0" anchor="ctr"/>
          <a:lstStyle/>
          <a:p>
            <a:pPr marL="0" marR="0" lvl="0" indent="0" algn="ctr"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chemeClr val="accent3">
                  <a:lumMod val="20000"/>
                  <a:lumOff val="80000"/>
                </a:schemeClr>
              </a:solidFill>
              <a:effectLst/>
              <a:uLnTx/>
              <a:uFillTx/>
              <a:latin typeface="+mj-lt"/>
              <a:ea typeface="MS PGothic"/>
              <a:cs typeface="Arial"/>
              <a:sym typeface="Myriad Set Text" charset="0"/>
            </a:endParaRPr>
          </a:p>
        </p:txBody>
      </p:sp>
      <p:sp>
        <p:nvSpPr>
          <p:cNvPr id="14" name="TextBox 13"/>
          <p:cNvSpPr txBox="1"/>
          <p:nvPr/>
        </p:nvSpPr>
        <p:spPr>
          <a:xfrm>
            <a:off x="875848" y="1754454"/>
            <a:ext cx="2823210" cy="3870419"/>
          </a:xfrm>
          <a:prstGeom prst="rect">
            <a:avLst/>
          </a:prstGeom>
          <a:noFill/>
        </p:spPr>
        <p:txBody>
          <a:bodyPr wrap="none" rtlCol="0">
            <a:spAutoFit/>
          </a:bodyPr>
          <a:lstStyle/>
          <a:p>
            <a:pPr algn="ctr" fontAlgn="base">
              <a:lnSpc>
                <a:spcPct val="99000"/>
              </a:lnSpc>
              <a:spcBef>
                <a:spcPct val="0"/>
              </a:spcBef>
              <a:spcAft>
                <a:spcPct val="0"/>
              </a:spcAft>
            </a:pPr>
            <a:r>
              <a:rPr lang="en-US" sz="2400" dirty="0">
                <a:solidFill>
                  <a:schemeClr val="accent6">
                    <a:lumMod val="75000"/>
                  </a:schemeClr>
                </a:solidFill>
                <a:latin typeface="+mj-lt"/>
                <a:ea typeface="ヒラギノ角ゴ ProN W3" charset="-128"/>
                <a:cs typeface="Arial"/>
                <a:sym typeface="Myriad Set Text" charset="0"/>
              </a:rPr>
              <a:t>Private memory</a:t>
            </a:r>
          </a:p>
          <a:p>
            <a:pPr algn="ctr" fontAlgn="base">
              <a:lnSpc>
                <a:spcPct val="99000"/>
              </a:lnSpc>
              <a:spcBef>
                <a:spcPct val="0"/>
              </a:spcBef>
              <a:spcAft>
                <a:spcPct val="0"/>
              </a:spcAft>
            </a:pPr>
            <a:r>
              <a:rPr lang="en-US" sz="2000" dirty="0">
                <a:solidFill>
                  <a:schemeClr val="accent6">
                    <a:lumMod val="75000"/>
                  </a:schemeClr>
                </a:solidFill>
                <a:latin typeface="+mj-lt"/>
                <a:ea typeface="ヒラギノ角ゴ ProN W3" charset="-128"/>
                <a:cs typeface="Arial"/>
                <a:sym typeface="Myriad Set Text" charset="0"/>
              </a:rPr>
              <a:t>O(2-3) words/cycle/WI</a:t>
            </a:r>
          </a:p>
          <a:p>
            <a:pPr algn="ctr" fontAlgn="base">
              <a:lnSpc>
                <a:spcPct val="99000"/>
              </a:lnSpc>
              <a:spcBef>
                <a:spcPct val="0"/>
              </a:spcBef>
              <a:spcAft>
                <a:spcPct val="0"/>
              </a:spcAft>
            </a:pPr>
            <a:endParaRPr lang="en-US" sz="2400" dirty="0">
              <a:solidFill>
                <a:schemeClr val="accent6">
                  <a:lumMod val="75000"/>
                </a:schemeClr>
              </a:solidFill>
              <a:latin typeface="+mj-lt"/>
              <a:ea typeface="ヒラギノ角ゴ ProN W3" charset="-128"/>
              <a:cs typeface="Arial"/>
              <a:sym typeface="Myriad Set Text" charset="0"/>
            </a:endParaRPr>
          </a:p>
          <a:p>
            <a:pPr algn="ctr" fontAlgn="base">
              <a:lnSpc>
                <a:spcPct val="99000"/>
              </a:lnSpc>
              <a:spcBef>
                <a:spcPct val="0"/>
              </a:spcBef>
              <a:spcAft>
                <a:spcPct val="0"/>
              </a:spcAft>
            </a:pPr>
            <a:r>
              <a:rPr lang="en-US" sz="2400" dirty="0">
                <a:solidFill>
                  <a:schemeClr val="accent6">
                    <a:lumMod val="75000"/>
                  </a:schemeClr>
                </a:solidFill>
                <a:latin typeface="+mj-lt"/>
                <a:ea typeface="ヒラギノ角ゴ ProN W3" charset="-128"/>
                <a:cs typeface="Arial"/>
                <a:sym typeface="Myriad Set Text" charset="0"/>
              </a:rPr>
              <a:t>Local memory</a:t>
            </a:r>
          </a:p>
          <a:p>
            <a:pPr algn="ctr" fontAlgn="base">
              <a:lnSpc>
                <a:spcPct val="99000"/>
              </a:lnSpc>
              <a:spcBef>
                <a:spcPct val="0"/>
              </a:spcBef>
              <a:spcAft>
                <a:spcPct val="0"/>
              </a:spcAft>
            </a:pPr>
            <a:r>
              <a:rPr lang="en-US" sz="2000" dirty="0">
                <a:solidFill>
                  <a:schemeClr val="accent6">
                    <a:lumMod val="75000"/>
                  </a:schemeClr>
                </a:solidFill>
                <a:latin typeface="+mj-lt"/>
                <a:ea typeface="ヒラギノ角ゴ ProN W3" charset="-128"/>
                <a:cs typeface="Arial"/>
                <a:sym typeface="Myriad Set Text" charset="0"/>
              </a:rPr>
              <a:t>O(10) words/cycle/WG</a:t>
            </a:r>
          </a:p>
          <a:p>
            <a:pPr algn="ctr" fontAlgn="base">
              <a:lnSpc>
                <a:spcPct val="99000"/>
              </a:lnSpc>
              <a:spcBef>
                <a:spcPct val="0"/>
              </a:spcBef>
              <a:spcAft>
                <a:spcPct val="0"/>
              </a:spcAft>
            </a:pPr>
            <a:endParaRPr lang="en-US" sz="2400" dirty="0">
              <a:solidFill>
                <a:schemeClr val="accent6">
                  <a:lumMod val="75000"/>
                </a:schemeClr>
              </a:solidFill>
              <a:latin typeface="+mj-lt"/>
              <a:ea typeface="ヒラギノ角ゴ ProN W3" charset="-128"/>
              <a:cs typeface="Arial"/>
              <a:sym typeface="Myriad Set Text" charset="0"/>
            </a:endParaRPr>
          </a:p>
          <a:p>
            <a:pPr algn="ctr" fontAlgn="base">
              <a:lnSpc>
                <a:spcPct val="99000"/>
              </a:lnSpc>
              <a:spcBef>
                <a:spcPct val="0"/>
              </a:spcBef>
              <a:spcAft>
                <a:spcPct val="0"/>
              </a:spcAft>
            </a:pPr>
            <a:r>
              <a:rPr lang="en-US" sz="2400" dirty="0">
                <a:solidFill>
                  <a:schemeClr val="accent6">
                    <a:lumMod val="75000"/>
                  </a:schemeClr>
                </a:solidFill>
                <a:latin typeface="+mj-lt"/>
                <a:ea typeface="ヒラギノ角ゴ ProN W3" charset="-128"/>
                <a:cs typeface="Arial"/>
                <a:sym typeface="Myriad Set Text" charset="0"/>
              </a:rPr>
              <a:t>Global memory</a:t>
            </a:r>
          </a:p>
          <a:p>
            <a:pPr algn="ctr" fontAlgn="base">
              <a:lnSpc>
                <a:spcPct val="99000"/>
              </a:lnSpc>
              <a:spcBef>
                <a:spcPct val="0"/>
              </a:spcBef>
              <a:spcAft>
                <a:spcPct val="0"/>
              </a:spcAft>
            </a:pPr>
            <a:r>
              <a:rPr lang="en-US" sz="2000" dirty="0">
                <a:solidFill>
                  <a:schemeClr val="accent6">
                    <a:lumMod val="75000"/>
                  </a:schemeClr>
                </a:solidFill>
                <a:latin typeface="+mj-lt"/>
                <a:ea typeface="ヒラギノ角ゴ ProN W3" charset="-128"/>
                <a:cs typeface="Arial"/>
                <a:sym typeface="Myriad Set Text" charset="0"/>
              </a:rPr>
              <a:t>O(800-1,000) </a:t>
            </a:r>
            <a:r>
              <a:rPr lang="en-US" sz="2000" dirty="0" err="1">
                <a:solidFill>
                  <a:schemeClr val="accent6">
                    <a:lumMod val="75000"/>
                  </a:schemeClr>
                </a:solidFill>
                <a:latin typeface="+mj-lt"/>
                <a:ea typeface="ヒラギノ角ゴ ProN W3" charset="-128"/>
                <a:cs typeface="Arial"/>
                <a:sym typeface="Myriad Set Text" charset="0"/>
              </a:rPr>
              <a:t>GBytes</a:t>
            </a:r>
            <a:r>
              <a:rPr lang="en-US" sz="2000" dirty="0">
                <a:solidFill>
                  <a:schemeClr val="accent6">
                    <a:lumMod val="75000"/>
                  </a:schemeClr>
                </a:solidFill>
                <a:latin typeface="+mj-lt"/>
                <a:ea typeface="ヒラギノ角ゴ ProN W3" charset="-128"/>
                <a:cs typeface="Arial"/>
                <a:sym typeface="Myriad Set Text" charset="0"/>
              </a:rPr>
              <a:t>/s</a:t>
            </a:r>
          </a:p>
          <a:p>
            <a:pPr algn="ctr" fontAlgn="base">
              <a:lnSpc>
                <a:spcPct val="99000"/>
              </a:lnSpc>
              <a:spcBef>
                <a:spcPct val="0"/>
              </a:spcBef>
              <a:spcAft>
                <a:spcPct val="0"/>
              </a:spcAft>
            </a:pPr>
            <a:endParaRPr lang="en-US" sz="2400" dirty="0">
              <a:solidFill>
                <a:schemeClr val="accent6">
                  <a:lumMod val="75000"/>
                </a:schemeClr>
              </a:solidFill>
              <a:latin typeface="+mj-lt"/>
              <a:ea typeface="ヒラギノ角ゴ ProN W3" charset="-128"/>
              <a:cs typeface="Arial"/>
              <a:sym typeface="Myriad Set Text" charset="0"/>
            </a:endParaRPr>
          </a:p>
          <a:p>
            <a:pPr algn="ctr" fontAlgn="base">
              <a:lnSpc>
                <a:spcPct val="99000"/>
              </a:lnSpc>
              <a:spcBef>
                <a:spcPct val="0"/>
              </a:spcBef>
              <a:spcAft>
                <a:spcPct val="0"/>
              </a:spcAft>
            </a:pPr>
            <a:r>
              <a:rPr lang="en-US" sz="2400" dirty="0">
                <a:solidFill>
                  <a:schemeClr val="accent6">
                    <a:lumMod val="75000"/>
                  </a:schemeClr>
                </a:solidFill>
                <a:latin typeface="+mj-lt"/>
                <a:ea typeface="ヒラギノ角ゴ ProN W3" charset="-128"/>
                <a:cs typeface="Arial"/>
                <a:sym typeface="Myriad Set Text" charset="0"/>
              </a:rPr>
              <a:t>Host memory</a:t>
            </a:r>
          </a:p>
          <a:p>
            <a:pPr algn="ctr" fontAlgn="base">
              <a:lnSpc>
                <a:spcPct val="99000"/>
              </a:lnSpc>
              <a:spcBef>
                <a:spcPct val="0"/>
              </a:spcBef>
              <a:spcAft>
                <a:spcPct val="0"/>
              </a:spcAft>
            </a:pPr>
            <a:r>
              <a:rPr lang="en-US" sz="2000" dirty="0">
                <a:solidFill>
                  <a:schemeClr val="accent6">
                    <a:lumMod val="75000"/>
                  </a:schemeClr>
                </a:solidFill>
                <a:latin typeface="+mj-lt"/>
                <a:ea typeface="ヒラギノ角ゴ ProN W3" charset="-128"/>
                <a:cs typeface="Arial"/>
                <a:sym typeface="Myriad Set Text" charset="0"/>
              </a:rPr>
              <a:t>O(10) </a:t>
            </a:r>
            <a:r>
              <a:rPr lang="en-US" sz="2000" dirty="0" err="1">
                <a:solidFill>
                  <a:schemeClr val="accent6">
                    <a:lumMod val="75000"/>
                  </a:schemeClr>
                </a:solidFill>
                <a:latin typeface="+mj-lt"/>
                <a:ea typeface="ヒラギノ角ゴ ProN W3" charset="-128"/>
                <a:cs typeface="Arial"/>
                <a:sym typeface="Myriad Set Text" charset="0"/>
              </a:rPr>
              <a:t>GBytes</a:t>
            </a:r>
            <a:r>
              <a:rPr lang="en-US" sz="2000" dirty="0">
                <a:solidFill>
                  <a:schemeClr val="accent6">
                    <a:lumMod val="75000"/>
                  </a:schemeClr>
                </a:solidFill>
                <a:latin typeface="+mj-lt"/>
                <a:ea typeface="ヒラギノ角ゴ ProN W3" charset="-128"/>
                <a:cs typeface="Arial"/>
                <a:sym typeface="Myriad Set Text" charset="0"/>
              </a:rPr>
              <a:t>/s</a:t>
            </a:r>
          </a:p>
        </p:txBody>
      </p:sp>
      <p:sp>
        <p:nvSpPr>
          <p:cNvPr id="15" name="TextBox 14"/>
          <p:cNvSpPr txBox="1"/>
          <p:nvPr/>
        </p:nvSpPr>
        <p:spPr>
          <a:xfrm>
            <a:off x="637827" y="6133234"/>
            <a:ext cx="7740320" cy="397545"/>
          </a:xfrm>
          <a:prstGeom prst="rect">
            <a:avLst/>
          </a:prstGeom>
          <a:noFill/>
        </p:spPr>
        <p:txBody>
          <a:bodyPr wrap="none" rtlCol="0">
            <a:spAutoFit/>
          </a:bodyPr>
          <a:lstStyle/>
          <a:p>
            <a:pPr fontAlgn="base">
              <a:lnSpc>
                <a:spcPct val="99000"/>
              </a:lnSpc>
              <a:spcBef>
                <a:spcPct val="0"/>
              </a:spcBef>
              <a:spcAft>
                <a:spcPct val="0"/>
              </a:spcAft>
            </a:pPr>
            <a:r>
              <a:rPr lang="en-US" sz="2000" dirty="0">
                <a:latin typeface="+mj-lt"/>
                <a:ea typeface="ヒラギノ角ゴ ProN W3" charset="-128"/>
                <a:cs typeface="Arial"/>
                <a:sym typeface="Myriad Set Text" charset="0"/>
              </a:rPr>
              <a:t>Speeds and feeds approx. for a high-end discrete GPU, circa 2018</a:t>
            </a:r>
          </a:p>
        </p:txBody>
      </p:sp>
      <p:sp>
        <p:nvSpPr>
          <p:cNvPr id="16" name="TextBox 15"/>
          <p:cNvSpPr txBox="1"/>
          <p:nvPr/>
        </p:nvSpPr>
        <p:spPr>
          <a:xfrm>
            <a:off x="1248925" y="1177181"/>
            <a:ext cx="1837362" cy="457946"/>
          </a:xfrm>
          <a:prstGeom prst="rect">
            <a:avLst/>
          </a:prstGeom>
          <a:noFill/>
        </p:spPr>
        <p:txBody>
          <a:bodyPr wrap="none" rtlCol="0">
            <a:spAutoFit/>
          </a:bodyPr>
          <a:lstStyle/>
          <a:p>
            <a:pPr fontAlgn="base">
              <a:lnSpc>
                <a:spcPct val="99000"/>
              </a:lnSpc>
              <a:spcBef>
                <a:spcPct val="0"/>
              </a:spcBef>
              <a:spcAft>
                <a:spcPct val="0"/>
              </a:spcAft>
            </a:pPr>
            <a:r>
              <a:rPr lang="en-US" sz="2400" b="1" dirty="0">
                <a:solidFill>
                  <a:schemeClr val="accent2"/>
                </a:solidFill>
                <a:latin typeface="+mj-lt"/>
                <a:ea typeface="ヒラギノ角ゴ ProN W3" charset="-128"/>
                <a:cs typeface="Arial"/>
                <a:sym typeface="Myriad Set Text" charset="0"/>
              </a:rPr>
              <a:t>Bandwidths</a:t>
            </a:r>
          </a:p>
        </p:txBody>
      </p:sp>
      <p:sp>
        <p:nvSpPr>
          <p:cNvPr id="17" name="TextBox 16"/>
          <p:cNvSpPr txBox="1"/>
          <p:nvPr/>
        </p:nvSpPr>
        <p:spPr>
          <a:xfrm>
            <a:off x="6218645" y="1177181"/>
            <a:ext cx="904415" cy="457946"/>
          </a:xfrm>
          <a:prstGeom prst="rect">
            <a:avLst/>
          </a:prstGeom>
          <a:noFill/>
        </p:spPr>
        <p:txBody>
          <a:bodyPr wrap="none" rtlCol="0">
            <a:spAutoFit/>
          </a:bodyPr>
          <a:lstStyle/>
          <a:p>
            <a:pPr fontAlgn="base">
              <a:lnSpc>
                <a:spcPct val="99000"/>
              </a:lnSpc>
              <a:spcBef>
                <a:spcPct val="0"/>
              </a:spcBef>
              <a:spcAft>
                <a:spcPct val="0"/>
              </a:spcAft>
            </a:pPr>
            <a:r>
              <a:rPr lang="en-US" sz="2400" b="1" dirty="0">
                <a:solidFill>
                  <a:schemeClr val="accent2"/>
                </a:solidFill>
                <a:latin typeface="+mj-lt"/>
                <a:ea typeface="ヒラギノ角ゴ ProN W3" charset="-128"/>
                <a:cs typeface="Arial"/>
                <a:sym typeface="Myriad Set Text" charset="0"/>
              </a:rPr>
              <a:t>Sizes</a:t>
            </a:r>
          </a:p>
        </p:txBody>
      </p:sp>
      <p:sp>
        <p:nvSpPr>
          <p:cNvPr id="3" name="Slide Number Placeholder 2">
            <a:extLst>
              <a:ext uri="{FF2B5EF4-FFF2-40B4-BE49-F238E27FC236}">
                <a16:creationId xmlns:a16="http://schemas.microsoft.com/office/drawing/2014/main" id="{DA1B84C9-49A3-4741-920E-DC66C3D0FCA2}"/>
              </a:ext>
            </a:extLst>
          </p:cNvPr>
          <p:cNvSpPr>
            <a:spLocks noGrp="1"/>
          </p:cNvSpPr>
          <p:nvPr>
            <p:ph type="sldNum" sz="quarter" idx="12"/>
          </p:nvPr>
        </p:nvSpPr>
        <p:spPr/>
        <p:txBody>
          <a:bodyPr/>
          <a:lstStyle/>
          <a:p>
            <a:fld id="{10338BC4-165C-45BE-83FF-C9C7D8E962C5}" type="slidenum">
              <a:rPr lang="en-GB" smtClean="0"/>
              <a:pPr/>
              <a:t>47</a:t>
            </a:fld>
            <a:endParaRPr lang="en-GB"/>
          </a:p>
        </p:txBody>
      </p:sp>
    </p:spTree>
    <p:extLst>
      <p:ext uri="{BB962C8B-B14F-4D97-AF65-F5344CB8AC3E}">
        <p14:creationId xmlns:p14="http://schemas.microsoft.com/office/powerpoint/2010/main" val="131595302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Example: vector addition</a:t>
            </a:r>
          </a:p>
        </p:txBody>
      </p:sp>
      <p:sp>
        <p:nvSpPr>
          <p:cNvPr id="3" name="Content Placeholder 2"/>
          <p:cNvSpPr>
            <a:spLocks noGrp="1"/>
          </p:cNvSpPr>
          <p:nvPr>
            <p:ph idx="1"/>
          </p:nvPr>
        </p:nvSpPr>
        <p:spPr>
          <a:xfrm>
            <a:off x="107504" y="1600200"/>
            <a:ext cx="8856984" cy="5141168"/>
          </a:xfrm>
        </p:spPr>
        <p:txBody>
          <a:bodyPr>
            <a:normAutofit/>
          </a:bodyPr>
          <a:lstStyle/>
          <a:p>
            <a:r>
              <a:rPr lang="en-GB" dirty="0"/>
              <a:t>The “hello world” program of data parallel programming is a program to add two vectors</a:t>
            </a:r>
          </a:p>
          <a:p>
            <a:pPr marL="0" indent="0">
              <a:buNone/>
            </a:pPr>
            <a:r>
              <a:rPr lang="en-GB" dirty="0"/>
              <a:t>	</a:t>
            </a:r>
          </a:p>
          <a:p>
            <a:pPr marL="0" indent="0" algn="ctr">
              <a:buNone/>
            </a:pPr>
            <a:r>
              <a:rPr lang="en-GB" b="1" dirty="0">
                <a:solidFill>
                  <a:schemeClr val="accent3"/>
                </a:solidFill>
                <a:latin typeface="Courier New Bold"/>
              </a:rPr>
              <a:t>C[</a:t>
            </a:r>
            <a:r>
              <a:rPr lang="en-GB" b="1" dirty="0" err="1">
                <a:solidFill>
                  <a:schemeClr val="accent3"/>
                </a:solidFill>
                <a:latin typeface="Courier New Bold"/>
              </a:rPr>
              <a:t>i</a:t>
            </a:r>
            <a:r>
              <a:rPr lang="en-GB" b="1" dirty="0">
                <a:solidFill>
                  <a:schemeClr val="accent3"/>
                </a:solidFill>
                <a:latin typeface="Courier New Bold"/>
              </a:rPr>
              <a:t>] = A[</a:t>
            </a:r>
            <a:r>
              <a:rPr lang="en-GB" b="1" dirty="0" err="1">
                <a:solidFill>
                  <a:schemeClr val="accent3"/>
                </a:solidFill>
                <a:latin typeface="Courier New Bold"/>
              </a:rPr>
              <a:t>i</a:t>
            </a:r>
            <a:r>
              <a:rPr lang="en-GB" b="1" dirty="0">
                <a:solidFill>
                  <a:schemeClr val="accent3"/>
                </a:solidFill>
                <a:latin typeface="Courier New Bold"/>
              </a:rPr>
              <a:t>] + B[</a:t>
            </a:r>
            <a:r>
              <a:rPr lang="en-GB" b="1" dirty="0" err="1">
                <a:solidFill>
                  <a:schemeClr val="accent3"/>
                </a:solidFill>
                <a:latin typeface="Courier New Bold"/>
              </a:rPr>
              <a:t>i</a:t>
            </a:r>
            <a:r>
              <a:rPr lang="en-GB" b="1" dirty="0">
                <a:solidFill>
                  <a:schemeClr val="accent3"/>
                </a:solidFill>
                <a:latin typeface="Courier New Bold"/>
              </a:rPr>
              <a:t>] for </a:t>
            </a:r>
            <a:r>
              <a:rPr lang="en-GB" b="1" dirty="0" err="1">
                <a:solidFill>
                  <a:schemeClr val="accent3"/>
                </a:solidFill>
                <a:latin typeface="Courier New Bold"/>
              </a:rPr>
              <a:t>i</a:t>
            </a:r>
            <a:r>
              <a:rPr lang="en-GB" b="1" dirty="0">
                <a:solidFill>
                  <a:schemeClr val="accent3"/>
                </a:solidFill>
                <a:latin typeface="Courier New Bold"/>
              </a:rPr>
              <a:t>=0 to N-1</a:t>
            </a:r>
          </a:p>
          <a:p>
            <a:endParaRPr lang="en-GB" dirty="0"/>
          </a:p>
          <a:p>
            <a:r>
              <a:rPr lang="en-GB" dirty="0"/>
              <a:t>For the OpenCL solution, there are two parts</a:t>
            </a:r>
          </a:p>
          <a:p>
            <a:pPr lvl="1"/>
            <a:r>
              <a:rPr lang="en-GB" dirty="0"/>
              <a:t>Kernel code</a:t>
            </a:r>
          </a:p>
          <a:p>
            <a:pPr lvl="1"/>
            <a:r>
              <a:rPr lang="en-GB" dirty="0"/>
              <a:t>Host code</a:t>
            </a:r>
          </a:p>
        </p:txBody>
      </p:sp>
      <p:sp>
        <p:nvSpPr>
          <p:cNvPr id="4" name="Slide Number Placeholder 3">
            <a:extLst>
              <a:ext uri="{FF2B5EF4-FFF2-40B4-BE49-F238E27FC236}">
                <a16:creationId xmlns:a16="http://schemas.microsoft.com/office/drawing/2014/main" id="{9A54235D-BE4D-3846-8C54-DE859A4216E8}"/>
              </a:ext>
            </a:extLst>
          </p:cNvPr>
          <p:cNvSpPr>
            <a:spLocks noGrp="1"/>
          </p:cNvSpPr>
          <p:nvPr>
            <p:ph type="sldNum" sz="quarter" idx="12"/>
          </p:nvPr>
        </p:nvSpPr>
        <p:spPr/>
        <p:txBody>
          <a:bodyPr/>
          <a:lstStyle/>
          <a:p>
            <a:fld id="{10338BC4-165C-45BE-83FF-C9C7D8E962C5}" type="slidenum">
              <a:rPr lang="en-GB" smtClean="0"/>
              <a:pPr/>
              <a:t>48</a:t>
            </a:fld>
            <a:endParaRPr lang="en-GB"/>
          </a:p>
        </p:txBody>
      </p:sp>
    </p:spTree>
    <p:extLst>
      <p:ext uri="{BB962C8B-B14F-4D97-AF65-F5344CB8AC3E}">
        <p14:creationId xmlns:p14="http://schemas.microsoft.com/office/powerpoint/2010/main" val="253095596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Vector Addition – C function</a:t>
            </a:r>
          </a:p>
        </p:txBody>
      </p:sp>
      <p:sp>
        <p:nvSpPr>
          <p:cNvPr id="3" name="Content Placeholder 2"/>
          <p:cNvSpPr>
            <a:spLocks noGrp="1"/>
          </p:cNvSpPr>
          <p:nvPr>
            <p:ph idx="1"/>
          </p:nvPr>
        </p:nvSpPr>
        <p:spPr>
          <a:xfrm>
            <a:off x="107504" y="1916832"/>
            <a:ext cx="8928992" cy="4209331"/>
          </a:xfrm>
        </p:spPr>
        <p:txBody>
          <a:bodyPr>
            <a:noAutofit/>
          </a:bodyPr>
          <a:lstStyle/>
          <a:p>
            <a:pPr>
              <a:buNone/>
            </a:pPr>
            <a:r>
              <a:rPr lang="en-GB" sz="2800" b="1" spc="-150" dirty="0">
                <a:solidFill>
                  <a:schemeClr val="accent2"/>
                </a:solidFill>
                <a:latin typeface="Courier New Bold"/>
                <a:cs typeface="Courier New Bold"/>
              </a:rPr>
              <a:t>void</a:t>
            </a:r>
            <a:r>
              <a:rPr lang="en-GB" sz="2800" b="1" spc="-150" dirty="0">
                <a:latin typeface="Courier New Bold"/>
                <a:cs typeface="Courier New Bold"/>
              </a:rPr>
              <a:t> </a:t>
            </a:r>
            <a:r>
              <a:rPr lang="en-GB" sz="2800" b="1" spc="-150" dirty="0" err="1">
                <a:latin typeface="Courier New Bold"/>
                <a:cs typeface="Courier New Bold"/>
              </a:rPr>
              <a:t>vadd</a:t>
            </a:r>
            <a:r>
              <a:rPr lang="en-GB" sz="2800" b="1" spc="-150" dirty="0">
                <a:latin typeface="Courier New Bold"/>
                <a:cs typeface="Courier New Bold"/>
              </a:rPr>
              <a:t>(</a:t>
            </a:r>
            <a:r>
              <a:rPr lang="en-GB" sz="2800" b="1" spc="-150" dirty="0" err="1">
                <a:solidFill>
                  <a:schemeClr val="accent2"/>
                </a:solidFill>
                <a:latin typeface="Courier New Bold"/>
                <a:cs typeface="Courier New Bold"/>
              </a:rPr>
              <a:t>const</a:t>
            </a:r>
            <a:r>
              <a:rPr lang="en-GB" sz="2800" b="1" spc="-150" dirty="0">
                <a:solidFill>
                  <a:schemeClr val="accent2"/>
                </a:solidFill>
                <a:latin typeface="Courier New Bold"/>
                <a:cs typeface="Courier New Bold"/>
              </a:rPr>
              <a:t> float </a:t>
            </a:r>
            <a:r>
              <a:rPr lang="en-GB" sz="2800" b="1" spc="-150" dirty="0">
                <a:latin typeface="Courier New Bold"/>
                <a:cs typeface="Courier New Bold"/>
              </a:rPr>
              <a:t>*a,</a:t>
            </a:r>
          </a:p>
          <a:p>
            <a:pPr>
              <a:buNone/>
            </a:pPr>
            <a:r>
              <a:rPr lang="en-GB" sz="2800" b="1" spc="-150" dirty="0">
                <a:solidFill>
                  <a:schemeClr val="accent1"/>
                </a:solidFill>
                <a:latin typeface="Courier New Bold"/>
                <a:cs typeface="Courier New Bold"/>
              </a:rPr>
              <a:t>          </a:t>
            </a:r>
            <a:r>
              <a:rPr lang="en-GB" sz="2800" b="1" spc="-150" dirty="0" err="1">
                <a:solidFill>
                  <a:schemeClr val="accent2"/>
                </a:solidFill>
                <a:latin typeface="Courier New Bold"/>
                <a:cs typeface="Courier New Bold"/>
              </a:rPr>
              <a:t>const</a:t>
            </a:r>
            <a:r>
              <a:rPr lang="en-GB" sz="2800" b="1" spc="-150" dirty="0">
                <a:solidFill>
                  <a:schemeClr val="accent2"/>
                </a:solidFill>
                <a:latin typeface="Courier New Bold"/>
                <a:cs typeface="Courier New Bold"/>
              </a:rPr>
              <a:t> float </a:t>
            </a:r>
            <a:r>
              <a:rPr lang="en-GB" sz="2800" b="1" spc="-150" dirty="0">
                <a:latin typeface="Courier New Bold"/>
                <a:cs typeface="Courier New Bold"/>
              </a:rPr>
              <a:t>*b,</a:t>
            </a:r>
          </a:p>
          <a:p>
            <a:pPr>
              <a:buNone/>
            </a:pPr>
            <a:r>
              <a:rPr lang="en-GB" sz="2800" b="1" spc="-150" dirty="0">
                <a:solidFill>
                  <a:schemeClr val="accent1"/>
                </a:solidFill>
                <a:latin typeface="Courier New Bold"/>
                <a:cs typeface="Courier New Bold"/>
              </a:rPr>
              <a:t>                </a:t>
            </a:r>
            <a:r>
              <a:rPr lang="en-GB" sz="2800" b="1" spc="-150" dirty="0">
                <a:solidFill>
                  <a:schemeClr val="accent2"/>
                </a:solidFill>
                <a:latin typeface="Courier New Bold"/>
                <a:cs typeface="Courier New Bold"/>
              </a:rPr>
              <a:t>float</a:t>
            </a:r>
            <a:r>
              <a:rPr lang="en-GB" sz="2800" b="1" spc="-150" dirty="0">
                <a:latin typeface="Courier New Bold"/>
                <a:cs typeface="Courier New Bold"/>
              </a:rPr>
              <a:t> *c, </a:t>
            </a:r>
            <a:r>
              <a:rPr lang="en-GB" sz="2800" b="1" spc="-150" dirty="0" err="1">
                <a:solidFill>
                  <a:schemeClr val="accent2"/>
                </a:solidFill>
                <a:latin typeface="Courier New Bold"/>
                <a:cs typeface="Courier New Bold"/>
              </a:rPr>
              <a:t>int</a:t>
            </a:r>
            <a:r>
              <a:rPr lang="en-GB" sz="2800" b="1" spc="-150" dirty="0">
                <a:latin typeface="Courier New Bold"/>
                <a:cs typeface="Courier New Bold"/>
              </a:rPr>
              <a:t> N)</a:t>
            </a:r>
          </a:p>
          <a:p>
            <a:pPr>
              <a:buNone/>
            </a:pPr>
            <a:r>
              <a:rPr lang="en-GB" sz="2800" b="1" spc="-150" dirty="0">
                <a:latin typeface="Courier New Bold"/>
                <a:cs typeface="Courier New Bold"/>
              </a:rPr>
              <a:t> {</a:t>
            </a:r>
          </a:p>
          <a:p>
            <a:pPr>
              <a:buNone/>
            </a:pPr>
            <a:r>
              <a:rPr lang="en-GB" sz="2800" b="1" spc="-150" dirty="0">
                <a:latin typeface="Courier New Bold"/>
                <a:cs typeface="Courier New Bold"/>
              </a:rPr>
              <a:t>     </a:t>
            </a:r>
            <a:r>
              <a:rPr lang="en-GB" sz="2800" b="1" spc="-150" dirty="0">
                <a:solidFill>
                  <a:schemeClr val="accent2"/>
                </a:solidFill>
                <a:latin typeface="Courier New Bold"/>
                <a:cs typeface="Courier New Bold"/>
              </a:rPr>
              <a:t>for</a:t>
            </a:r>
            <a:r>
              <a:rPr lang="en-GB" sz="2800" b="1" spc="-150" dirty="0">
                <a:latin typeface="Courier New Bold"/>
                <a:cs typeface="Courier New Bold"/>
              </a:rPr>
              <a:t> (</a:t>
            </a:r>
            <a:r>
              <a:rPr lang="en-GB" sz="2800" b="1" spc="-150" dirty="0" err="1">
                <a:solidFill>
                  <a:schemeClr val="accent2"/>
                </a:solidFill>
                <a:latin typeface="Courier New Bold"/>
                <a:cs typeface="Courier New Bold"/>
              </a:rPr>
              <a:t>int</a:t>
            </a:r>
            <a:r>
              <a:rPr lang="en-GB" sz="2800" b="1" spc="-150" dirty="0">
                <a:latin typeface="Courier New Bold"/>
                <a:cs typeface="Courier New Bold"/>
              </a:rPr>
              <a:t> </a:t>
            </a:r>
            <a:r>
              <a:rPr lang="en-GB" sz="2800" b="1" spc="-150" dirty="0" err="1">
                <a:latin typeface="Courier New Bold"/>
                <a:cs typeface="Courier New Bold"/>
              </a:rPr>
              <a:t>i</a:t>
            </a:r>
            <a:r>
              <a:rPr lang="en-GB" sz="2800" b="1" spc="-150" dirty="0">
                <a:latin typeface="Courier New Bold"/>
                <a:cs typeface="Courier New Bold"/>
              </a:rPr>
              <a:t>=0; </a:t>
            </a:r>
            <a:r>
              <a:rPr lang="en-GB" sz="2800" b="1" spc="-150" dirty="0" err="1">
                <a:latin typeface="Courier New Bold"/>
                <a:cs typeface="Courier New Bold"/>
              </a:rPr>
              <a:t>i</a:t>
            </a:r>
            <a:r>
              <a:rPr lang="en-GB" sz="2800" b="1" spc="-150" dirty="0">
                <a:latin typeface="Courier New Bold"/>
                <a:cs typeface="Courier New Bold"/>
              </a:rPr>
              <a:t>&lt;N; </a:t>
            </a:r>
            <a:r>
              <a:rPr lang="en-GB" sz="2800" b="1" spc="-150" dirty="0" err="1">
                <a:latin typeface="Courier New Bold"/>
                <a:cs typeface="Courier New Bold"/>
              </a:rPr>
              <a:t>i</a:t>
            </a:r>
            <a:r>
              <a:rPr lang="en-GB" sz="2800" b="1" spc="-150" dirty="0">
                <a:latin typeface="Courier New Bold"/>
                <a:cs typeface="Courier New Bold"/>
              </a:rPr>
              <a:t>++)</a:t>
            </a:r>
          </a:p>
          <a:p>
            <a:pPr>
              <a:buNone/>
            </a:pPr>
            <a:r>
              <a:rPr lang="en-GB" sz="2800" b="1" spc="-150" dirty="0">
                <a:latin typeface="Courier New Bold"/>
                <a:cs typeface="Courier New Bold"/>
              </a:rPr>
              <a:t>       c[</a:t>
            </a:r>
            <a:r>
              <a:rPr lang="en-GB" sz="2800" b="1" spc="-150" dirty="0" err="1">
                <a:latin typeface="Courier New Bold"/>
                <a:cs typeface="Courier New Bold"/>
              </a:rPr>
              <a:t>i</a:t>
            </a:r>
            <a:r>
              <a:rPr lang="en-GB" sz="2800" b="1" spc="-150" dirty="0">
                <a:latin typeface="Courier New Bold"/>
                <a:cs typeface="Courier New Bold"/>
              </a:rPr>
              <a:t>] = a[</a:t>
            </a:r>
            <a:r>
              <a:rPr lang="en-GB" sz="2800" b="1" spc="-150" dirty="0" err="1">
                <a:latin typeface="Courier New Bold"/>
                <a:cs typeface="Courier New Bold"/>
              </a:rPr>
              <a:t>i</a:t>
            </a:r>
            <a:r>
              <a:rPr lang="en-GB" sz="2800" b="1" spc="-150" dirty="0">
                <a:latin typeface="Courier New Bold"/>
                <a:cs typeface="Courier New Bold"/>
              </a:rPr>
              <a:t>] + b[</a:t>
            </a:r>
            <a:r>
              <a:rPr lang="en-GB" sz="2800" b="1" spc="-150" dirty="0" err="1">
                <a:latin typeface="Courier New Bold"/>
                <a:cs typeface="Courier New Bold"/>
              </a:rPr>
              <a:t>i</a:t>
            </a:r>
            <a:r>
              <a:rPr lang="en-GB" sz="2800" b="1" spc="-150" dirty="0">
                <a:latin typeface="Courier New Bold"/>
                <a:cs typeface="Courier New Bold"/>
              </a:rPr>
              <a:t>];</a:t>
            </a:r>
          </a:p>
          <a:p>
            <a:pPr>
              <a:buNone/>
            </a:pPr>
            <a:r>
              <a:rPr lang="en-GB" sz="2800" b="1" spc="-150" dirty="0">
                <a:latin typeface="Courier New Bold"/>
                <a:cs typeface="Courier New Bold"/>
              </a:rPr>
              <a:t> }</a:t>
            </a:r>
          </a:p>
          <a:p>
            <a:pPr>
              <a:buNone/>
            </a:pPr>
            <a:endParaRPr lang="en-GB" sz="2400" b="1" dirty="0">
              <a:latin typeface="Courier New Bold"/>
              <a:cs typeface="Courier New Bold"/>
            </a:endParaRPr>
          </a:p>
        </p:txBody>
      </p:sp>
      <p:sp>
        <p:nvSpPr>
          <p:cNvPr id="4" name="Slide Number Placeholder 3">
            <a:extLst>
              <a:ext uri="{FF2B5EF4-FFF2-40B4-BE49-F238E27FC236}">
                <a16:creationId xmlns:a16="http://schemas.microsoft.com/office/drawing/2014/main" id="{B7525E2D-266D-7C4A-ABC8-E135918670DB}"/>
              </a:ext>
            </a:extLst>
          </p:cNvPr>
          <p:cNvSpPr>
            <a:spLocks noGrp="1"/>
          </p:cNvSpPr>
          <p:nvPr>
            <p:ph type="sldNum" sz="quarter" idx="12"/>
          </p:nvPr>
        </p:nvSpPr>
        <p:spPr/>
        <p:txBody>
          <a:bodyPr/>
          <a:lstStyle/>
          <a:p>
            <a:fld id="{10338BC4-165C-45BE-83FF-C9C7D8E962C5}" type="slidenum">
              <a:rPr lang="en-GB" smtClean="0"/>
              <a:pPr/>
              <a:t>49</a:t>
            </a:fld>
            <a:endParaRPr lang="en-GB"/>
          </a:p>
        </p:txBody>
      </p:sp>
    </p:spTree>
    <p:extLst>
      <p:ext uri="{BB962C8B-B14F-4D97-AF65-F5344CB8AC3E}">
        <p14:creationId xmlns:p14="http://schemas.microsoft.com/office/powerpoint/2010/main" val="19846526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GB" dirty="0"/>
              <a:t>Course materials</a:t>
            </a:r>
          </a:p>
        </p:txBody>
      </p:sp>
      <p:sp>
        <p:nvSpPr>
          <p:cNvPr id="8" name="Content Placeholder 7"/>
          <p:cNvSpPr>
            <a:spLocks noGrp="1"/>
          </p:cNvSpPr>
          <p:nvPr>
            <p:ph idx="1"/>
          </p:nvPr>
        </p:nvSpPr>
        <p:spPr/>
        <p:txBody>
          <a:bodyPr>
            <a:normAutofit/>
          </a:bodyPr>
          <a:lstStyle/>
          <a:p>
            <a:pPr marL="0" indent="0" algn="ctr">
              <a:buNone/>
            </a:pPr>
            <a:endParaRPr lang="en-GB" sz="2400" dirty="0"/>
          </a:p>
          <a:p>
            <a:pPr marL="0" indent="0" algn="ctr">
              <a:buNone/>
            </a:pPr>
            <a:r>
              <a:rPr lang="en-GB" sz="2400" dirty="0">
                <a:hlinkClick r:id="rId2"/>
              </a:rPr>
              <a:t>http://www.cs.bris.ac.uk/~simonm/OpenCL/</a:t>
            </a:r>
            <a:endParaRPr lang="en-GB" sz="2400" dirty="0"/>
          </a:p>
          <a:p>
            <a:pPr marL="0" indent="0" algn="ctr">
              <a:buNone/>
            </a:pPr>
            <a:endParaRPr lang="en-GB" sz="2400" dirty="0"/>
          </a:p>
          <a:p>
            <a:pPr marL="0" indent="0" algn="ctr">
              <a:buNone/>
            </a:pPr>
            <a:r>
              <a:rPr lang="en-GB" sz="2400" dirty="0"/>
              <a:t>Training-Part1.pdf, Training-Part1.pdf</a:t>
            </a:r>
          </a:p>
          <a:p>
            <a:pPr marL="0" indent="0" algn="ctr">
              <a:buNone/>
            </a:pPr>
            <a:endParaRPr lang="en-GB" sz="2400" dirty="0"/>
          </a:p>
          <a:p>
            <a:pPr marL="0" indent="0" algn="ctr">
              <a:buNone/>
            </a:pPr>
            <a:r>
              <a:rPr lang="en-GB" sz="2400" dirty="0"/>
              <a:t>Intro-</a:t>
            </a:r>
            <a:r>
              <a:rPr lang="en-GB" sz="2400" dirty="0" err="1"/>
              <a:t>Exercises.zip</a:t>
            </a:r>
            <a:r>
              <a:rPr lang="en-GB" sz="2400"/>
              <a:t>, Advanced</a:t>
            </a:r>
            <a:r>
              <a:rPr lang="en-GB" sz="2400" dirty="0"/>
              <a:t>-</a:t>
            </a:r>
            <a:r>
              <a:rPr lang="en-GB" sz="2400" dirty="0" err="1"/>
              <a:t>Exercises.zip</a:t>
            </a:r>
            <a:endParaRPr lang="en-GB" sz="2400" dirty="0"/>
          </a:p>
        </p:txBody>
      </p:sp>
      <p:sp>
        <p:nvSpPr>
          <p:cNvPr id="2" name="TextBox 1">
            <a:extLst>
              <a:ext uri="{FF2B5EF4-FFF2-40B4-BE49-F238E27FC236}">
                <a16:creationId xmlns:a16="http://schemas.microsoft.com/office/drawing/2014/main" id="{3CBDBB34-D382-A64D-AE8E-485DDC8C2A99}"/>
              </a:ext>
            </a:extLst>
          </p:cNvPr>
          <p:cNvSpPr txBox="1"/>
          <p:nvPr/>
        </p:nvSpPr>
        <p:spPr>
          <a:xfrm rot="19470269">
            <a:off x="621078" y="2276872"/>
            <a:ext cx="7901843" cy="2646878"/>
          </a:xfrm>
          <a:prstGeom prst="rect">
            <a:avLst/>
          </a:prstGeom>
          <a:noFill/>
        </p:spPr>
        <p:txBody>
          <a:bodyPr wrap="none" rtlCol="0">
            <a:spAutoFit/>
          </a:bodyPr>
          <a:lstStyle/>
          <a:p>
            <a:r>
              <a:rPr lang="en-GB" sz="16600" b="1" dirty="0">
                <a:solidFill>
                  <a:srgbClr val="FF0000"/>
                </a:solidFill>
              </a:rPr>
              <a:t>UPDATE</a:t>
            </a:r>
            <a:endParaRPr lang="en-GB" sz="2400" b="1" dirty="0">
              <a:solidFill>
                <a:srgbClr val="FF0000"/>
              </a:solidFill>
            </a:endParaRPr>
          </a:p>
        </p:txBody>
      </p:sp>
      <p:sp>
        <p:nvSpPr>
          <p:cNvPr id="3" name="Slide Number Placeholder 2">
            <a:extLst>
              <a:ext uri="{FF2B5EF4-FFF2-40B4-BE49-F238E27FC236}">
                <a16:creationId xmlns:a16="http://schemas.microsoft.com/office/drawing/2014/main" id="{2D5968DB-935B-F645-A853-862667029D13}"/>
              </a:ext>
            </a:extLst>
          </p:cNvPr>
          <p:cNvSpPr>
            <a:spLocks noGrp="1"/>
          </p:cNvSpPr>
          <p:nvPr>
            <p:ph type="sldNum" sz="quarter" idx="12"/>
          </p:nvPr>
        </p:nvSpPr>
        <p:spPr/>
        <p:txBody>
          <a:bodyPr/>
          <a:lstStyle/>
          <a:p>
            <a:fld id="{10338BC4-165C-45BE-83FF-C9C7D8E962C5}" type="slidenum">
              <a:rPr lang="en-GB" smtClean="0"/>
              <a:pPr/>
              <a:t>5</a:t>
            </a:fld>
            <a:endParaRPr lang="en-GB"/>
          </a:p>
        </p:txBody>
      </p:sp>
    </p:spTree>
    <p:extLst>
      <p:ext uri="{BB962C8B-B14F-4D97-AF65-F5344CB8AC3E}">
        <p14:creationId xmlns:p14="http://schemas.microsoft.com/office/powerpoint/2010/main" val="400168789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Vector Addition - Kernel</a:t>
            </a:r>
          </a:p>
        </p:txBody>
      </p:sp>
      <p:sp>
        <p:nvSpPr>
          <p:cNvPr id="3" name="Content Placeholder 2"/>
          <p:cNvSpPr>
            <a:spLocks noGrp="1"/>
          </p:cNvSpPr>
          <p:nvPr>
            <p:ph idx="1"/>
          </p:nvPr>
        </p:nvSpPr>
        <p:spPr>
          <a:xfrm>
            <a:off x="107504" y="1916832"/>
            <a:ext cx="8928992" cy="4209331"/>
          </a:xfrm>
        </p:spPr>
        <p:txBody>
          <a:bodyPr>
            <a:noAutofit/>
          </a:bodyPr>
          <a:lstStyle/>
          <a:p>
            <a:pPr>
              <a:buNone/>
            </a:pPr>
            <a:r>
              <a:rPr lang="en-GB" sz="2800" b="1" spc="-150" dirty="0">
                <a:solidFill>
                  <a:schemeClr val="accent1"/>
                </a:solidFill>
                <a:latin typeface="Courier New Bold"/>
                <a:cs typeface="Courier New Bold"/>
              </a:rPr>
              <a:t>__kernel </a:t>
            </a:r>
            <a:r>
              <a:rPr lang="en-GB" sz="2800" b="1" spc="-150" dirty="0">
                <a:solidFill>
                  <a:schemeClr val="accent2"/>
                </a:solidFill>
                <a:latin typeface="Courier New Bold"/>
                <a:cs typeface="Courier New Bold"/>
              </a:rPr>
              <a:t>void</a:t>
            </a:r>
            <a:r>
              <a:rPr lang="en-GB" sz="2800" b="1" spc="-150" dirty="0">
                <a:latin typeface="Courier New Bold"/>
                <a:cs typeface="Courier New Bold"/>
              </a:rPr>
              <a:t> </a:t>
            </a:r>
            <a:r>
              <a:rPr lang="en-GB" sz="2800" b="1" spc="-150" dirty="0" err="1">
                <a:latin typeface="Courier New Bold"/>
                <a:cs typeface="Courier New Bold"/>
              </a:rPr>
              <a:t>vadd</a:t>
            </a:r>
            <a:r>
              <a:rPr lang="en-GB" sz="2800" b="1" spc="-150" dirty="0">
                <a:latin typeface="Courier New Bold"/>
                <a:cs typeface="Courier New Bold"/>
              </a:rPr>
              <a:t>(</a:t>
            </a:r>
            <a:r>
              <a:rPr lang="en-GB" sz="2800" b="1" spc="-150" dirty="0">
                <a:solidFill>
                  <a:schemeClr val="accent1"/>
                </a:solidFill>
                <a:latin typeface="Courier New Bold"/>
                <a:cs typeface="Courier New Bold"/>
              </a:rPr>
              <a:t>__global </a:t>
            </a:r>
            <a:r>
              <a:rPr lang="en-GB" sz="2800" b="1" spc="-150" dirty="0" err="1">
                <a:solidFill>
                  <a:schemeClr val="accent2"/>
                </a:solidFill>
                <a:latin typeface="Courier New Bold"/>
                <a:cs typeface="Courier New Bold"/>
              </a:rPr>
              <a:t>const</a:t>
            </a:r>
            <a:r>
              <a:rPr lang="en-GB" sz="2800" b="1" spc="-150" dirty="0">
                <a:solidFill>
                  <a:schemeClr val="accent2"/>
                </a:solidFill>
                <a:latin typeface="Courier New Bold"/>
                <a:cs typeface="Courier New Bold"/>
              </a:rPr>
              <a:t> float </a:t>
            </a:r>
            <a:r>
              <a:rPr lang="en-GB" sz="2800" b="1" spc="-150" dirty="0">
                <a:latin typeface="Courier New Bold"/>
                <a:cs typeface="Courier New Bold"/>
              </a:rPr>
              <a:t>*a,</a:t>
            </a:r>
          </a:p>
          <a:p>
            <a:pPr>
              <a:buNone/>
            </a:pPr>
            <a:r>
              <a:rPr lang="en-GB" sz="2800" b="1" spc="-150" dirty="0">
                <a:solidFill>
                  <a:schemeClr val="accent1"/>
                </a:solidFill>
                <a:latin typeface="Courier New Bold"/>
                <a:cs typeface="Courier New Bold"/>
              </a:rPr>
              <a:t>				     __global </a:t>
            </a:r>
            <a:r>
              <a:rPr lang="en-GB" sz="2800" b="1" spc="-150" dirty="0" err="1">
                <a:solidFill>
                  <a:schemeClr val="accent2"/>
                </a:solidFill>
                <a:latin typeface="Courier New Bold"/>
                <a:cs typeface="Courier New Bold"/>
              </a:rPr>
              <a:t>const</a:t>
            </a:r>
            <a:r>
              <a:rPr lang="en-GB" sz="2800" b="1" spc="-150" dirty="0">
                <a:solidFill>
                  <a:schemeClr val="accent2"/>
                </a:solidFill>
                <a:latin typeface="Courier New Bold"/>
                <a:cs typeface="Courier New Bold"/>
              </a:rPr>
              <a:t> float </a:t>
            </a:r>
            <a:r>
              <a:rPr lang="en-GB" sz="2800" b="1" spc="-150" dirty="0">
                <a:latin typeface="Courier New Bold"/>
                <a:cs typeface="Courier New Bold"/>
              </a:rPr>
              <a:t>*b,</a:t>
            </a:r>
          </a:p>
          <a:p>
            <a:pPr>
              <a:buNone/>
            </a:pPr>
            <a:r>
              <a:rPr lang="en-GB" sz="2800" b="1" spc="-150" dirty="0">
                <a:solidFill>
                  <a:schemeClr val="accent1"/>
                </a:solidFill>
                <a:latin typeface="Courier New Bold"/>
                <a:cs typeface="Courier New Bold"/>
              </a:rPr>
              <a:t>				     __global       </a:t>
            </a:r>
            <a:r>
              <a:rPr lang="en-GB" sz="2800" b="1" spc="-150" dirty="0">
                <a:solidFill>
                  <a:schemeClr val="accent2"/>
                </a:solidFill>
                <a:latin typeface="Courier New Bold"/>
                <a:cs typeface="Courier New Bold"/>
              </a:rPr>
              <a:t>float</a:t>
            </a:r>
            <a:r>
              <a:rPr lang="en-GB" sz="2800" b="1" spc="-150" dirty="0">
                <a:latin typeface="Courier New Bold"/>
                <a:cs typeface="Courier New Bold"/>
              </a:rPr>
              <a:t> *c)</a:t>
            </a:r>
          </a:p>
          <a:p>
            <a:pPr>
              <a:buNone/>
            </a:pPr>
            <a:r>
              <a:rPr lang="en-GB" sz="2800" b="1" spc="-150" dirty="0">
                <a:latin typeface="Courier New Bold"/>
                <a:cs typeface="Courier New Bold"/>
              </a:rPr>
              <a:t> {</a:t>
            </a:r>
          </a:p>
          <a:p>
            <a:pPr>
              <a:buNone/>
            </a:pPr>
            <a:r>
              <a:rPr lang="en-GB" sz="2800" b="1" spc="-150" dirty="0">
                <a:latin typeface="Courier New Bold"/>
                <a:cs typeface="Courier New Bold"/>
              </a:rPr>
              <a:t>     </a:t>
            </a:r>
            <a:r>
              <a:rPr lang="en-GB" sz="2800" b="1" spc="-150" dirty="0" err="1">
                <a:solidFill>
                  <a:schemeClr val="accent2"/>
                </a:solidFill>
                <a:latin typeface="Courier New Bold"/>
                <a:cs typeface="Courier New Bold"/>
              </a:rPr>
              <a:t>int</a:t>
            </a:r>
            <a:r>
              <a:rPr lang="en-GB" sz="2800" b="1" spc="-150" dirty="0">
                <a:latin typeface="Courier New Bold"/>
                <a:cs typeface="Courier New Bold"/>
              </a:rPr>
              <a:t> </a:t>
            </a:r>
            <a:r>
              <a:rPr lang="en-GB" sz="2800" b="1" spc="-150" dirty="0" err="1">
                <a:latin typeface="Courier New Bold"/>
                <a:cs typeface="Courier New Bold"/>
              </a:rPr>
              <a:t>i</a:t>
            </a:r>
            <a:r>
              <a:rPr lang="en-GB" sz="2800" b="1" spc="-150" dirty="0">
                <a:latin typeface="Courier New Bold"/>
                <a:cs typeface="Courier New Bold"/>
              </a:rPr>
              <a:t> = </a:t>
            </a:r>
            <a:r>
              <a:rPr lang="en-GB" sz="2800" b="1" spc="-150" dirty="0" err="1">
                <a:solidFill>
                  <a:schemeClr val="tx2">
                    <a:lumMod val="75000"/>
                  </a:schemeClr>
                </a:solidFill>
                <a:latin typeface="Courier New Bold"/>
                <a:cs typeface="Courier New Bold"/>
              </a:rPr>
              <a:t>get_global_id</a:t>
            </a:r>
            <a:r>
              <a:rPr lang="en-GB" sz="2800" b="1" spc="-150" dirty="0">
                <a:latin typeface="Courier New Bold"/>
                <a:cs typeface="Courier New Bold"/>
              </a:rPr>
              <a:t>(0);</a:t>
            </a:r>
          </a:p>
          <a:p>
            <a:pPr>
              <a:buNone/>
            </a:pPr>
            <a:r>
              <a:rPr lang="en-GB" sz="2800" b="1" spc="-150" dirty="0">
                <a:latin typeface="Courier New Bold"/>
                <a:cs typeface="Courier New Bold"/>
              </a:rPr>
              <a:t>     c[</a:t>
            </a:r>
            <a:r>
              <a:rPr lang="en-GB" sz="2800" b="1" spc="-150" dirty="0" err="1">
                <a:latin typeface="Courier New Bold"/>
                <a:cs typeface="Courier New Bold"/>
              </a:rPr>
              <a:t>i</a:t>
            </a:r>
            <a:r>
              <a:rPr lang="en-GB" sz="2800" b="1" spc="-150" dirty="0">
                <a:latin typeface="Courier New Bold"/>
                <a:cs typeface="Courier New Bold"/>
              </a:rPr>
              <a:t>]  = a[</a:t>
            </a:r>
            <a:r>
              <a:rPr lang="en-GB" sz="2800" b="1" spc="-150" dirty="0" err="1">
                <a:latin typeface="Courier New Bold"/>
                <a:cs typeface="Courier New Bold"/>
              </a:rPr>
              <a:t>i</a:t>
            </a:r>
            <a:r>
              <a:rPr lang="en-GB" sz="2800" b="1" spc="-150" dirty="0">
                <a:latin typeface="Courier New Bold"/>
                <a:cs typeface="Courier New Bold"/>
              </a:rPr>
              <a:t>] + b[</a:t>
            </a:r>
            <a:r>
              <a:rPr lang="en-GB" sz="2800" b="1" spc="-150" dirty="0" err="1">
                <a:latin typeface="Courier New Bold"/>
                <a:cs typeface="Courier New Bold"/>
              </a:rPr>
              <a:t>i</a:t>
            </a:r>
            <a:r>
              <a:rPr lang="en-GB" sz="2800" b="1" spc="-150" dirty="0">
                <a:latin typeface="Courier New Bold"/>
                <a:cs typeface="Courier New Bold"/>
              </a:rPr>
              <a:t>];</a:t>
            </a:r>
          </a:p>
          <a:p>
            <a:pPr>
              <a:buNone/>
            </a:pPr>
            <a:r>
              <a:rPr lang="en-GB" sz="2800" b="1" spc="-150" dirty="0">
                <a:latin typeface="Courier New Bold"/>
                <a:cs typeface="Courier New Bold"/>
              </a:rPr>
              <a:t> }</a:t>
            </a:r>
          </a:p>
          <a:p>
            <a:pPr>
              <a:buNone/>
            </a:pPr>
            <a:endParaRPr lang="en-GB" sz="2400" b="1" dirty="0">
              <a:latin typeface="Courier New Bold"/>
              <a:cs typeface="Courier New Bold"/>
            </a:endParaRPr>
          </a:p>
        </p:txBody>
      </p:sp>
      <p:sp>
        <p:nvSpPr>
          <p:cNvPr id="4" name="Slide Number Placeholder 3">
            <a:extLst>
              <a:ext uri="{FF2B5EF4-FFF2-40B4-BE49-F238E27FC236}">
                <a16:creationId xmlns:a16="http://schemas.microsoft.com/office/drawing/2014/main" id="{43F05BCE-1540-5748-82FD-3C356C022F2D}"/>
              </a:ext>
            </a:extLst>
          </p:cNvPr>
          <p:cNvSpPr>
            <a:spLocks noGrp="1"/>
          </p:cNvSpPr>
          <p:nvPr>
            <p:ph type="sldNum" sz="quarter" idx="12"/>
          </p:nvPr>
        </p:nvSpPr>
        <p:spPr/>
        <p:txBody>
          <a:bodyPr/>
          <a:lstStyle/>
          <a:p>
            <a:fld id="{10338BC4-165C-45BE-83FF-C9C7D8E962C5}" type="slidenum">
              <a:rPr lang="en-GB" smtClean="0"/>
              <a:pPr/>
              <a:t>50</a:t>
            </a:fld>
            <a:endParaRPr lang="en-GB"/>
          </a:p>
        </p:txBody>
      </p:sp>
    </p:spTree>
    <p:extLst>
      <p:ext uri="{BB962C8B-B14F-4D97-AF65-F5344CB8AC3E}">
        <p14:creationId xmlns:p14="http://schemas.microsoft.com/office/powerpoint/2010/main" val="213793530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Vector Addition – Host</a:t>
            </a:r>
          </a:p>
        </p:txBody>
      </p:sp>
      <p:sp>
        <p:nvSpPr>
          <p:cNvPr id="3" name="Content Placeholder 2"/>
          <p:cNvSpPr>
            <a:spLocks noGrp="1"/>
          </p:cNvSpPr>
          <p:nvPr>
            <p:ph idx="1"/>
          </p:nvPr>
        </p:nvSpPr>
        <p:spPr>
          <a:xfrm>
            <a:off x="107504" y="1600201"/>
            <a:ext cx="8856984" cy="3701007"/>
          </a:xfrm>
        </p:spPr>
        <p:txBody>
          <a:bodyPr>
            <a:normAutofit fontScale="77500" lnSpcReduction="20000"/>
          </a:bodyPr>
          <a:lstStyle/>
          <a:p>
            <a:r>
              <a:rPr lang="en-GB" dirty="0"/>
              <a:t>The </a:t>
            </a:r>
            <a:r>
              <a:rPr lang="en-GB" u="sng" dirty="0"/>
              <a:t>host program</a:t>
            </a:r>
            <a:r>
              <a:rPr lang="en-GB" dirty="0"/>
              <a:t> is the code that runs on the host to:</a:t>
            </a:r>
          </a:p>
          <a:p>
            <a:pPr lvl="1"/>
            <a:r>
              <a:rPr lang="en-GB" dirty="0"/>
              <a:t>Setup the environment for the OpenCL program</a:t>
            </a:r>
          </a:p>
          <a:p>
            <a:pPr lvl="1"/>
            <a:r>
              <a:rPr lang="en-GB" dirty="0"/>
              <a:t>Create and manage kernels</a:t>
            </a:r>
          </a:p>
          <a:p>
            <a:r>
              <a:rPr lang="en-GB" dirty="0"/>
              <a:t>5 main steps in all host programs:</a:t>
            </a:r>
          </a:p>
          <a:p>
            <a:pPr marL="971550" lvl="1" indent="-514350">
              <a:buFont typeface="+mj-lt"/>
              <a:buAutoNum type="arabicPeriod"/>
            </a:pPr>
            <a:r>
              <a:rPr lang="en-GB" dirty="0"/>
              <a:t>Define the </a:t>
            </a:r>
            <a:r>
              <a:rPr lang="en-GB" b="1" i="1" dirty="0">
                <a:solidFill>
                  <a:schemeClr val="accent6"/>
                </a:solidFill>
              </a:rPr>
              <a:t>platform</a:t>
            </a:r>
            <a:r>
              <a:rPr lang="en-GB" dirty="0">
                <a:solidFill>
                  <a:schemeClr val="accent6"/>
                </a:solidFill>
              </a:rPr>
              <a:t> </a:t>
            </a:r>
            <a:r>
              <a:rPr lang="en-GB" dirty="0"/>
              <a:t>… platform = </a:t>
            </a:r>
            <a:r>
              <a:rPr lang="en-GB" dirty="0" err="1"/>
              <a:t>devices+context+queues</a:t>
            </a:r>
            <a:endParaRPr lang="en-GB" dirty="0"/>
          </a:p>
          <a:p>
            <a:pPr marL="971550" lvl="1" indent="-514350">
              <a:buFont typeface="+mj-lt"/>
              <a:buAutoNum type="arabicPeriod"/>
            </a:pPr>
            <a:r>
              <a:rPr lang="en-GB" dirty="0"/>
              <a:t>Create and build the </a:t>
            </a:r>
            <a:r>
              <a:rPr lang="en-GB" b="1" i="1" dirty="0">
                <a:solidFill>
                  <a:schemeClr val="accent6"/>
                </a:solidFill>
              </a:rPr>
              <a:t>program</a:t>
            </a:r>
            <a:r>
              <a:rPr lang="en-GB" dirty="0">
                <a:solidFill>
                  <a:schemeClr val="accent6"/>
                </a:solidFill>
              </a:rPr>
              <a:t> </a:t>
            </a:r>
            <a:r>
              <a:rPr lang="en-GB" dirty="0"/>
              <a:t>(dynamic library for kernels)</a:t>
            </a:r>
          </a:p>
          <a:p>
            <a:pPr marL="971550" lvl="1" indent="-514350">
              <a:buFont typeface="+mj-lt"/>
              <a:buAutoNum type="arabicPeriod"/>
            </a:pPr>
            <a:r>
              <a:rPr lang="en-GB" dirty="0"/>
              <a:t>Setup </a:t>
            </a:r>
            <a:r>
              <a:rPr lang="en-GB" b="1" i="1" dirty="0">
                <a:solidFill>
                  <a:schemeClr val="accent6"/>
                </a:solidFill>
              </a:rPr>
              <a:t>memory</a:t>
            </a:r>
            <a:r>
              <a:rPr lang="en-GB" dirty="0">
                <a:solidFill>
                  <a:schemeClr val="accent6"/>
                </a:solidFill>
              </a:rPr>
              <a:t> </a:t>
            </a:r>
            <a:r>
              <a:rPr lang="en-GB" dirty="0"/>
              <a:t>objects</a:t>
            </a:r>
          </a:p>
          <a:p>
            <a:pPr marL="971550" lvl="1" indent="-514350">
              <a:buFont typeface="+mj-lt"/>
              <a:buAutoNum type="arabicPeriod"/>
            </a:pPr>
            <a:r>
              <a:rPr lang="en-GB" dirty="0"/>
              <a:t>Define the </a:t>
            </a:r>
            <a:r>
              <a:rPr lang="en-GB" b="1" i="1" dirty="0">
                <a:solidFill>
                  <a:schemeClr val="accent6"/>
                </a:solidFill>
              </a:rPr>
              <a:t>kernel</a:t>
            </a:r>
            <a:r>
              <a:rPr lang="en-GB" dirty="0">
                <a:solidFill>
                  <a:schemeClr val="accent6"/>
                </a:solidFill>
              </a:rPr>
              <a:t> </a:t>
            </a:r>
            <a:r>
              <a:rPr lang="en-GB" dirty="0"/>
              <a:t>(attach arguments to kernel functions)</a:t>
            </a:r>
          </a:p>
          <a:p>
            <a:pPr marL="971550" lvl="1" indent="-514350">
              <a:buFont typeface="+mj-lt"/>
              <a:buAutoNum type="arabicPeriod"/>
            </a:pPr>
            <a:r>
              <a:rPr lang="en-GB" dirty="0"/>
              <a:t>Submit </a:t>
            </a:r>
            <a:r>
              <a:rPr lang="en-GB" b="1" i="1" dirty="0">
                <a:solidFill>
                  <a:schemeClr val="accent6"/>
                </a:solidFill>
              </a:rPr>
              <a:t>commands</a:t>
            </a:r>
            <a:r>
              <a:rPr lang="en-GB" dirty="0">
                <a:solidFill>
                  <a:schemeClr val="accent6"/>
                </a:solidFill>
              </a:rPr>
              <a:t> </a:t>
            </a:r>
            <a:r>
              <a:rPr lang="en-GB" dirty="0"/>
              <a:t>… transfer memory objects and execute kernels</a:t>
            </a:r>
          </a:p>
        </p:txBody>
      </p:sp>
      <p:pic>
        <p:nvPicPr>
          <p:cNvPr id="4" name="Picture 2"/>
          <p:cNvPicPr>
            <a:picLocks noChangeAspect="1" noChangeArrowheads="1"/>
          </p:cNvPicPr>
          <p:nvPr/>
        </p:nvPicPr>
        <p:blipFill>
          <a:blip r:embed="rId2" cstate="print"/>
          <a:srcRect/>
          <a:stretch>
            <a:fillRect/>
          </a:stretch>
        </p:blipFill>
        <p:spPr bwMode="auto">
          <a:xfrm>
            <a:off x="683568" y="5083060"/>
            <a:ext cx="1180414" cy="1516522"/>
          </a:xfrm>
          <a:prstGeom prst="rect">
            <a:avLst/>
          </a:prstGeom>
          <a:noFill/>
          <a:ln w="9525">
            <a:noFill/>
            <a:miter lim="800000"/>
            <a:headEnd/>
            <a:tailEnd/>
          </a:ln>
        </p:spPr>
      </p:pic>
      <p:sp>
        <p:nvSpPr>
          <p:cNvPr id="5" name="TextBox 4"/>
          <p:cNvSpPr txBox="1"/>
          <p:nvPr/>
        </p:nvSpPr>
        <p:spPr>
          <a:xfrm>
            <a:off x="3203848" y="5056491"/>
            <a:ext cx="4968552" cy="1569660"/>
          </a:xfrm>
          <a:prstGeom prst="rect">
            <a:avLst/>
          </a:prstGeom>
          <a:noFill/>
        </p:spPr>
        <p:txBody>
          <a:bodyPr wrap="square" rtlCol="0">
            <a:spAutoFit/>
          </a:bodyPr>
          <a:lstStyle/>
          <a:p>
            <a:r>
              <a:rPr lang="en-GB" sz="1600" dirty="0"/>
              <a:t>As we go over the next set of slides, cross reference  content on the slides to the reference card.  This will help you get used to the reference card and how to pull information from the card and express it in code. </a:t>
            </a:r>
          </a:p>
          <a:p>
            <a:endParaRPr lang="en-GB" sz="1600" dirty="0"/>
          </a:p>
        </p:txBody>
      </p:sp>
      <p:sp>
        <p:nvSpPr>
          <p:cNvPr id="6" name="Slide Number Placeholder 5">
            <a:extLst>
              <a:ext uri="{FF2B5EF4-FFF2-40B4-BE49-F238E27FC236}">
                <a16:creationId xmlns:a16="http://schemas.microsoft.com/office/drawing/2014/main" id="{FE650183-62E4-014D-A1CC-53106234DB04}"/>
              </a:ext>
            </a:extLst>
          </p:cNvPr>
          <p:cNvSpPr>
            <a:spLocks noGrp="1"/>
          </p:cNvSpPr>
          <p:nvPr>
            <p:ph type="sldNum" sz="quarter" idx="12"/>
          </p:nvPr>
        </p:nvSpPr>
        <p:spPr/>
        <p:txBody>
          <a:bodyPr/>
          <a:lstStyle/>
          <a:p>
            <a:fld id="{10338BC4-165C-45BE-83FF-C9C7D8E962C5}" type="slidenum">
              <a:rPr lang="en-GB" smtClean="0"/>
              <a:pPr/>
              <a:t>51</a:t>
            </a:fld>
            <a:endParaRPr lang="en-GB"/>
          </a:p>
        </p:txBody>
      </p:sp>
    </p:spTree>
    <p:extLst>
      <p:ext uri="{BB962C8B-B14F-4D97-AF65-F5344CB8AC3E}">
        <p14:creationId xmlns:p14="http://schemas.microsoft.com/office/powerpoint/2010/main" val="2235760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wipe(up)">
                                      <p:cBhvr>
                                        <p:cTn id="7" dur="500"/>
                                        <p:tgtEl>
                                          <p:spTgt spid="3">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3">
                                            <p:txEl>
                                              <p:pRg st="5" end="5"/>
                                            </p:txEl>
                                          </p:spTgt>
                                        </p:tgtEl>
                                        <p:attrNameLst>
                                          <p:attrName>style.visibility</p:attrName>
                                        </p:attrNameLst>
                                      </p:cBhvr>
                                      <p:to>
                                        <p:strVal val="visible"/>
                                      </p:to>
                                    </p:set>
                                    <p:animEffect transition="in" filter="wipe(up)">
                                      <p:cBhvr>
                                        <p:cTn id="12" dur="500"/>
                                        <p:tgtEl>
                                          <p:spTgt spid="3">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animEffect transition="in" filter="wipe(up)">
                                      <p:cBhvr>
                                        <p:cTn id="17" dur="500"/>
                                        <p:tgtEl>
                                          <p:spTgt spid="3">
                                            <p:txEl>
                                              <p:pRg st="6" end="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3">
                                            <p:txEl>
                                              <p:pRg st="7" end="7"/>
                                            </p:txEl>
                                          </p:spTgt>
                                        </p:tgtEl>
                                        <p:attrNameLst>
                                          <p:attrName>style.visibility</p:attrName>
                                        </p:attrNameLst>
                                      </p:cBhvr>
                                      <p:to>
                                        <p:strVal val="visible"/>
                                      </p:to>
                                    </p:set>
                                    <p:animEffect transition="in" filter="wipe(up)">
                                      <p:cBhvr>
                                        <p:cTn id="22" dur="500"/>
                                        <p:tgtEl>
                                          <p:spTgt spid="3">
                                            <p:txEl>
                                              <p:pRg st="7" end="7"/>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animEffect transition="in" filter="wipe(up)">
                                      <p:cBhvr>
                                        <p:cTn id="2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116632"/>
            <a:ext cx="8928992" cy="1143000"/>
          </a:xfrm>
        </p:spPr>
        <p:txBody>
          <a:bodyPr>
            <a:normAutofit fontScale="90000"/>
          </a:bodyPr>
          <a:lstStyle/>
          <a:p>
            <a:r>
              <a:rPr lang="en-GB" dirty="0"/>
              <a:t>The basic platform and runtime APIs in OpenCL (using C)</a:t>
            </a:r>
          </a:p>
        </p:txBody>
      </p:sp>
      <p:sp>
        <p:nvSpPr>
          <p:cNvPr id="74" name="Rectangle 1"/>
          <p:cNvSpPr>
            <a:spLocks/>
          </p:cNvSpPr>
          <p:nvPr/>
        </p:nvSpPr>
        <p:spPr bwMode="auto">
          <a:xfrm>
            <a:off x="3409972" y="3812750"/>
            <a:ext cx="1196975" cy="1530350"/>
          </a:xfrm>
          <a:prstGeom prst="rect">
            <a:avLst/>
          </a:prstGeom>
          <a:solidFill>
            <a:srgbClr val="FED6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75" name="Rectangle 1"/>
          <p:cNvSpPr>
            <a:spLocks/>
          </p:cNvSpPr>
          <p:nvPr/>
        </p:nvSpPr>
        <p:spPr bwMode="auto">
          <a:xfrm>
            <a:off x="3338513" y="3873075"/>
            <a:ext cx="1198562" cy="1528763"/>
          </a:xfrm>
          <a:prstGeom prst="rect">
            <a:avLst/>
          </a:prstGeom>
          <a:solidFill>
            <a:srgbClr val="FED6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76" name="Rectangle 3"/>
          <p:cNvSpPr>
            <a:spLocks/>
          </p:cNvSpPr>
          <p:nvPr/>
        </p:nvSpPr>
        <p:spPr bwMode="auto">
          <a:xfrm>
            <a:off x="3622675" y="4238200"/>
            <a:ext cx="668338" cy="336550"/>
          </a:xfrm>
          <a:prstGeom prst="rect">
            <a:avLst/>
          </a:prstGeom>
          <a:solidFill>
            <a:srgbClr val="8EA6BE"/>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Courier New Bold" charset="0"/>
                <a:ea typeface="ヒラギノ角ゴ ProN W3" charset="-128"/>
                <a:cs typeface="Arial"/>
                <a:sym typeface="Myriad Set Text" charset="0"/>
              </a:rPr>
              <a:t>arg [0] value</a:t>
            </a:r>
          </a:p>
        </p:txBody>
      </p:sp>
      <p:sp>
        <p:nvSpPr>
          <p:cNvPr id="77" name="Rectangle 4"/>
          <p:cNvSpPr>
            <a:spLocks/>
          </p:cNvSpPr>
          <p:nvPr/>
        </p:nvSpPr>
        <p:spPr bwMode="auto">
          <a:xfrm>
            <a:off x="3622675" y="4596975"/>
            <a:ext cx="668338" cy="336550"/>
          </a:xfrm>
          <a:prstGeom prst="rect">
            <a:avLst/>
          </a:prstGeom>
          <a:solidFill>
            <a:srgbClr val="8EA6BE"/>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Courier New Bold" charset="0"/>
                <a:ea typeface="ヒラギノ角ゴ ProN W3" charset="-128"/>
                <a:cs typeface="Arial"/>
                <a:sym typeface="Myriad Set Text" charset="0"/>
              </a:rPr>
              <a:t>arg [1] value</a:t>
            </a:r>
          </a:p>
        </p:txBody>
      </p:sp>
      <p:sp>
        <p:nvSpPr>
          <p:cNvPr id="78" name="Rectangle 5"/>
          <p:cNvSpPr>
            <a:spLocks/>
          </p:cNvSpPr>
          <p:nvPr/>
        </p:nvSpPr>
        <p:spPr bwMode="auto">
          <a:xfrm>
            <a:off x="3622675" y="4962100"/>
            <a:ext cx="668338" cy="336550"/>
          </a:xfrm>
          <a:prstGeom prst="rect">
            <a:avLst/>
          </a:prstGeom>
          <a:solidFill>
            <a:srgbClr val="8EA6BE"/>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Courier New Bold" charset="0"/>
                <a:ea typeface="ヒラギノ角ゴ ProN W3" charset="-128"/>
                <a:cs typeface="Arial"/>
                <a:sym typeface="Myriad Set Text" charset="0"/>
              </a:rPr>
              <a:t>arg [2] value</a:t>
            </a:r>
          </a:p>
        </p:txBody>
      </p:sp>
      <p:sp>
        <p:nvSpPr>
          <p:cNvPr id="79" name="Rectangle 8"/>
          <p:cNvSpPr>
            <a:spLocks/>
          </p:cNvSpPr>
          <p:nvPr/>
        </p:nvSpPr>
        <p:spPr bwMode="auto">
          <a:xfrm>
            <a:off x="3562364" y="4276300"/>
            <a:ext cx="669925" cy="336550"/>
          </a:xfrm>
          <a:prstGeom prst="rect">
            <a:avLst/>
          </a:prstGeom>
          <a:solidFill>
            <a:srgbClr val="8EA6BE"/>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Courier New Bold" charset="0"/>
                <a:ea typeface="ヒラギノ角ゴ ProN W3" charset="-128"/>
                <a:cs typeface="Arial"/>
                <a:sym typeface="Myriad Set Text" charset="0"/>
              </a:rPr>
              <a:t>arg [0] value</a:t>
            </a:r>
          </a:p>
        </p:txBody>
      </p:sp>
      <p:sp>
        <p:nvSpPr>
          <p:cNvPr id="80" name="Rectangle 9"/>
          <p:cNvSpPr>
            <a:spLocks/>
          </p:cNvSpPr>
          <p:nvPr/>
        </p:nvSpPr>
        <p:spPr bwMode="auto">
          <a:xfrm>
            <a:off x="3562364" y="4635075"/>
            <a:ext cx="669925" cy="336550"/>
          </a:xfrm>
          <a:prstGeom prst="rect">
            <a:avLst/>
          </a:prstGeom>
          <a:solidFill>
            <a:srgbClr val="8EA6BE"/>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Courier New Bold" charset="0"/>
                <a:ea typeface="ヒラギノ角ゴ ProN W3" charset="-128"/>
                <a:cs typeface="Arial"/>
                <a:sym typeface="Myriad Set Text" charset="0"/>
              </a:rPr>
              <a:t>arg [1] value</a:t>
            </a:r>
          </a:p>
        </p:txBody>
      </p:sp>
      <p:sp>
        <p:nvSpPr>
          <p:cNvPr id="81" name="Rectangle 10"/>
          <p:cNvSpPr>
            <a:spLocks/>
          </p:cNvSpPr>
          <p:nvPr/>
        </p:nvSpPr>
        <p:spPr bwMode="auto">
          <a:xfrm>
            <a:off x="3562364" y="5000200"/>
            <a:ext cx="669925" cy="336550"/>
          </a:xfrm>
          <a:prstGeom prst="rect">
            <a:avLst/>
          </a:prstGeom>
          <a:solidFill>
            <a:srgbClr val="8EA6BE"/>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Courier New Bold" charset="0"/>
                <a:ea typeface="ヒラギノ角ゴ ProN W3" charset="-128"/>
                <a:cs typeface="Arial"/>
                <a:sym typeface="Myriad Set Text" charset="0"/>
              </a:rPr>
              <a:t>arg [2] value</a:t>
            </a:r>
          </a:p>
        </p:txBody>
      </p:sp>
      <p:sp>
        <p:nvSpPr>
          <p:cNvPr id="82" name="Rectangle 11"/>
          <p:cNvSpPr>
            <a:spLocks/>
          </p:cNvSpPr>
          <p:nvPr/>
        </p:nvSpPr>
        <p:spPr bwMode="auto">
          <a:xfrm>
            <a:off x="6872288" y="3846088"/>
            <a:ext cx="1828800" cy="1490662"/>
          </a:xfrm>
          <a:prstGeom prst="rect">
            <a:avLst/>
          </a:prstGeom>
          <a:solidFill>
            <a:srgbClr val="F5DB93"/>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83" name="Rectangle 12"/>
          <p:cNvSpPr>
            <a:spLocks/>
          </p:cNvSpPr>
          <p:nvPr/>
        </p:nvSpPr>
        <p:spPr bwMode="auto">
          <a:xfrm>
            <a:off x="7067556" y="4036588"/>
            <a:ext cx="696913" cy="865187"/>
          </a:xfrm>
          <a:prstGeom prst="rect">
            <a:avLst/>
          </a:prstGeom>
          <a:solidFill>
            <a:srgbClr val="1D7135"/>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84" name="Rectangle 13"/>
          <p:cNvSpPr>
            <a:spLocks/>
          </p:cNvSpPr>
          <p:nvPr/>
        </p:nvSpPr>
        <p:spPr bwMode="auto">
          <a:xfrm>
            <a:off x="7002478" y="4090563"/>
            <a:ext cx="708025" cy="898525"/>
          </a:xfrm>
          <a:prstGeom prst="rect">
            <a:avLst/>
          </a:prstGeom>
          <a:solidFill>
            <a:srgbClr val="E7FF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85" name="Rectangle 14"/>
          <p:cNvSpPr>
            <a:spLocks/>
          </p:cNvSpPr>
          <p:nvPr/>
        </p:nvSpPr>
        <p:spPr bwMode="auto">
          <a:xfrm>
            <a:off x="6948493" y="4139775"/>
            <a:ext cx="706437" cy="914400"/>
          </a:xfrm>
          <a:prstGeom prst="rect">
            <a:avLst/>
          </a:prstGeom>
          <a:solidFill>
            <a:srgbClr val="E7FF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86" name="Rectangle 15"/>
          <p:cNvSpPr>
            <a:spLocks/>
          </p:cNvSpPr>
          <p:nvPr/>
        </p:nvSpPr>
        <p:spPr bwMode="auto">
          <a:xfrm>
            <a:off x="6958013" y="4254075"/>
            <a:ext cx="658812" cy="679450"/>
          </a:xfrm>
          <a:prstGeom prst="rect">
            <a:avLst/>
          </a:prstGeom>
          <a:solidFill>
            <a:srgbClr val="E7FFE7"/>
          </a:solidFill>
          <a:ln w="12700">
            <a:noFill/>
            <a:miter lim="800000"/>
            <a:headEnd/>
            <a:tailEnd/>
          </a:ln>
        </p:spPr>
        <p:txBody>
          <a:bodyPr lIns="0" tIns="0" rIns="0" bIns="0"/>
          <a:lstStyle/>
          <a:p>
            <a:pPr marL="36513" algn="ctr" fontAlgn="base">
              <a:lnSpc>
                <a:spcPct val="99000"/>
              </a:lnSpc>
              <a:spcBef>
                <a:spcPct val="0"/>
              </a:spcBef>
              <a:spcAft>
                <a:spcPct val="0"/>
              </a:spcAft>
              <a:tabLst>
                <a:tab pos="66675" algn="l"/>
                <a:tab pos="752475" algn="l"/>
                <a:tab pos="1438275" algn="l"/>
                <a:tab pos="2122488" algn="l"/>
                <a:tab pos="2806700" algn="l"/>
              </a:tabLst>
            </a:pPr>
            <a:r>
              <a:rPr lang="en-US" sz="1500">
                <a:solidFill>
                  <a:srgbClr val="000000"/>
                </a:solidFill>
                <a:latin typeface="Myriad Set Text" charset="0"/>
                <a:ea typeface="ヒラギノ角ゴ ProN W3" charset="-128"/>
                <a:cs typeface="Arial"/>
                <a:sym typeface="Myriad Set Text" charset="0"/>
              </a:rPr>
              <a:t>In</a:t>
            </a:r>
            <a:br>
              <a:rPr lang="en-US" sz="1500">
                <a:solidFill>
                  <a:srgbClr val="000000"/>
                </a:solidFill>
                <a:latin typeface="Myriad Set Text" charset="0"/>
                <a:ea typeface="ヒラギノ角ゴ ProN W3" charset="-128"/>
                <a:cs typeface="Arial"/>
                <a:sym typeface="Myriad Set Text" charset="0"/>
              </a:rPr>
            </a:br>
            <a:r>
              <a:rPr lang="en-US" sz="1500">
                <a:solidFill>
                  <a:srgbClr val="000000"/>
                </a:solidFill>
                <a:latin typeface="Myriad Set Text" charset="0"/>
                <a:ea typeface="ヒラギノ角ゴ ProN W3" charset="-128"/>
                <a:cs typeface="Arial"/>
                <a:sym typeface="Myriad Set Text" charset="0"/>
              </a:rPr>
              <a:t>Order</a:t>
            </a:r>
          </a:p>
          <a:p>
            <a:pPr marL="36513" algn="ctr" fontAlgn="base">
              <a:lnSpc>
                <a:spcPct val="99000"/>
              </a:lnSpc>
              <a:spcBef>
                <a:spcPct val="0"/>
              </a:spcBef>
              <a:spcAft>
                <a:spcPct val="0"/>
              </a:spcAft>
              <a:tabLst>
                <a:tab pos="66675" algn="l"/>
                <a:tab pos="752475" algn="l"/>
                <a:tab pos="1438275" algn="l"/>
                <a:tab pos="2122488" algn="l"/>
                <a:tab pos="2806700" algn="l"/>
              </a:tabLst>
            </a:pPr>
            <a:r>
              <a:rPr lang="en-US" sz="1500">
                <a:solidFill>
                  <a:srgbClr val="000000"/>
                </a:solidFill>
                <a:latin typeface="Myriad Set Text" charset="0"/>
                <a:ea typeface="ヒラギノ角ゴ ProN W3" charset="-128"/>
                <a:cs typeface="Arial"/>
                <a:sym typeface="Myriad Set Text" charset="0"/>
              </a:rPr>
              <a:t>Queue</a:t>
            </a:r>
          </a:p>
        </p:txBody>
      </p:sp>
      <p:sp>
        <p:nvSpPr>
          <p:cNvPr id="87" name="Rectangle 17"/>
          <p:cNvSpPr>
            <a:spLocks/>
          </p:cNvSpPr>
          <p:nvPr/>
        </p:nvSpPr>
        <p:spPr bwMode="auto">
          <a:xfrm>
            <a:off x="7901008" y="4079453"/>
            <a:ext cx="706437" cy="898525"/>
          </a:xfrm>
          <a:prstGeom prst="rect">
            <a:avLst/>
          </a:prstGeom>
          <a:solidFill>
            <a:srgbClr val="E0FF89"/>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88" name="Rectangle 18"/>
          <p:cNvSpPr>
            <a:spLocks/>
          </p:cNvSpPr>
          <p:nvPr/>
        </p:nvSpPr>
        <p:spPr bwMode="auto">
          <a:xfrm>
            <a:off x="7845428" y="4128663"/>
            <a:ext cx="708025" cy="914400"/>
          </a:xfrm>
          <a:prstGeom prst="rect">
            <a:avLst/>
          </a:prstGeom>
          <a:solidFill>
            <a:srgbClr val="E0FF89"/>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89" name="Rectangle 19"/>
          <p:cNvSpPr>
            <a:spLocks/>
          </p:cNvSpPr>
          <p:nvPr/>
        </p:nvSpPr>
        <p:spPr bwMode="auto">
          <a:xfrm>
            <a:off x="7856538" y="4242963"/>
            <a:ext cx="658812" cy="681037"/>
          </a:xfrm>
          <a:prstGeom prst="rect">
            <a:avLst/>
          </a:prstGeom>
          <a:solidFill>
            <a:srgbClr val="E0FF89"/>
          </a:solidFill>
          <a:ln w="12700">
            <a:noFill/>
            <a:miter lim="800000"/>
            <a:headEnd/>
            <a:tailEnd/>
          </a:ln>
        </p:spPr>
        <p:txBody>
          <a:bodyPr lIns="0" tIns="0" rIns="0" bIns="0"/>
          <a:lstStyle/>
          <a:p>
            <a:pPr marL="36513" algn="ctr" fontAlgn="base">
              <a:lnSpc>
                <a:spcPct val="99000"/>
              </a:lnSpc>
              <a:spcBef>
                <a:spcPct val="0"/>
              </a:spcBef>
              <a:spcAft>
                <a:spcPct val="0"/>
              </a:spcAft>
              <a:tabLst>
                <a:tab pos="66675" algn="l"/>
                <a:tab pos="752475" algn="l"/>
                <a:tab pos="1438275" algn="l"/>
                <a:tab pos="2122488" algn="l"/>
                <a:tab pos="2806700" algn="l"/>
              </a:tabLst>
            </a:pPr>
            <a:r>
              <a:rPr lang="en-US" sz="1500">
                <a:solidFill>
                  <a:srgbClr val="000000"/>
                </a:solidFill>
                <a:latin typeface="Myriad Set Text" charset="0"/>
                <a:ea typeface="ヒラギノ角ゴ ProN W3" charset="-128"/>
                <a:cs typeface="Arial"/>
                <a:sym typeface="Myriad Set Text" charset="0"/>
              </a:rPr>
              <a:t>Out of</a:t>
            </a:r>
            <a:br>
              <a:rPr lang="en-US" sz="1500">
                <a:solidFill>
                  <a:srgbClr val="000000"/>
                </a:solidFill>
                <a:latin typeface="Myriad Set Text" charset="0"/>
                <a:ea typeface="ヒラギノ角ゴ ProN W3" charset="-128"/>
                <a:cs typeface="Arial"/>
                <a:sym typeface="Myriad Set Text" charset="0"/>
              </a:rPr>
            </a:br>
            <a:r>
              <a:rPr lang="en-US" sz="1500">
                <a:solidFill>
                  <a:srgbClr val="000000"/>
                </a:solidFill>
                <a:latin typeface="Myriad Set Text" charset="0"/>
                <a:ea typeface="ヒラギノ角ゴ ProN W3" charset="-128"/>
                <a:cs typeface="Arial"/>
                <a:sym typeface="Myriad Set Text" charset="0"/>
              </a:rPr>
              <a:t>Order</a:t>
            </a:r>
          </a:p>
          <a:p>
            <a:pPr marL="36513" algn="ctr" fontAlgn="base">
              <a:lnSpc>
                <a:spcPct val="99000"/>
              </a:lnSpc>
              <a:spcBef>
                <a:spcPct val="0"/>
              </a:spcBef>
              <a:spcAft>
                <a:spcPct val="0"/>
              </a:spcAft>
              <a:tabLst>
                <a:tab pos="66675" algn="l"/>
                <a:tab pos="752475" algn="l"/>
                <a:tab pos="1438275" algn="l"/>
                <a:tab pos="2122488" algn="l"/>
                <a:tab pos="2806700" algn="l"/>
              </a:tabLst>
            </a:pPr>
            <a:r>
              <a:rPr lang="en-US" sz="1500">
                <a:solidFill>
                  <a:srgbClr val="000000"/>
                </a:solidFill>
                <a:latin typeface="Myriad Set Text" charset="0"/>
                <a:ea typeface="ヒラギノ角ゴ ProN W3" charset="-128"/>
                <a:cs typeface="Arial"/>
                <a:sym typeface="Myriad Set Text" charset="0"/>
              </a:rPr>
              <a:t>Queue</a:t>
            </a:r>
          </a:p>
        </p:txBody>
      </p:sp>
      <p:sp>
        <p:nvSpPr>
          <p:cNvPr id="90" name="Rectangle 20"/>
          <p:cNvSpPr>
            <a:spLocks/>
          </p:cNvSpPr>
          <p:nvPr/>
        </p:nvSpPr>
        <p:spPr bwMode="auto">
          <a:xfrm>
            <a:off x="6958013" y="5103388"/>
            <a:ext cx="453970" cy="228524"/>
          </a:xfrm>
          <a:prstGeom prst="rect">
            <a:avLst/>
          </a:prstGeom>
          <a:noFill/>
          <a:ln w="12700">
            <a:noFill/>
            <a:miter lim="800000"/>
            <a:headEnd/>
            <a:tailEnd/>
          </a:ln>
        </p:spPr>
        <p:txBody>
          <a:bodyPr wrap="none" lIns="0" tIns="0" rIns="0" bIns="0">
            <a:spAutoFit/>
          </a:bodyPr>
          <a:lstStyle/>
          <a:p>
            <a:pPr marL="36513" fontAlgn="base">
              <a:lnSpc>
                <a:spcPct val="99000"/>
              </a:lnSpc>
              <a:spcBef>
                <a:spcPct val="0"/>
              </a:spcBef>
              <a:spcAft>
                <a:spcPct val="0"/>
              </a:spcAft>
              <a:tabLst>
                <a:tab pos="66675" algn="l"/>
                <a:tab pos="752475" algn="l"/>
                <a:tab pos="1438275" algn="l"/>
                <a:tab pos="2122488" algn="l"/>
                <a:tab pos="2806700" algn="l"/>
              </a:tabLst>
            </a:pPr>
            <a:r>
              <a:rPr lang="en-US" sz="1500">
                <a:solidFill>
                  <a:srgbClr val="000000"/>
                </a:solidFill>
                <a:latin typeface="Myriad Set Text" charset="0"/>
                <a:ea typeface="ヒラギノ角ゴ ProN W3" charset="-128"/>
                <a:cs typeface="Arial"/>
                <a:sym typeface="Myriad Set Text" charset="0"/>
              </a:rPr>
              <a:t>GPU</a:t>
            </a:r>
          </a:p>
        </p:txBody>
      </p:sp>
      <p:sp>
        <p:nvSpPr>
          <p:cNvPr id="91" name="Rectangle 21"/>
          <p:cNvSpPr>
            <a:spLocks/>
          </p:cNvSpPr>
          <p:nvPr/>
        </p:nvSpPr>
        <p:spPr bwMode="auto">
          <a:xfrm>
            <a:off x="6796100" y="3904828"/>
            <a:ext cx="1838325" cy="1508125"/>
          </a:xfrm>
          <a:prstGeom prst="rect">
            <a:avLst/>
          </a:prstGeom>
          <a:solidFill>
            <a:srgbClr val="F5DB93"/>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92" name="Rectangle 22"/>
          <p:cNvSpPr>
            <a:spLocks/>
          </p:cNvSpPr>
          <p:nvPr/>
        </p:nvSpPr>
        <p:spPr bwMode="auto">
          <a:xfrm>
            <a:off x="6991353" y="4095328"/>
            <a:ext cx="696913" cy="866775"/>
          </a:xfrm>
          <a:prstGeom prst="rect">
            <a:avLst/>
          </a:prstGeom>
          <a:solidFill>
            <a:srgbClr val="E7FF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93" name="Rectangle 23"/>
          <p:cNvSpPr>
            <a:spLocks/>
          </p:cNvSpPr>
          <p:nvPr/>
        </p:nvSpPr>
        <p:spPr bwMode="auto">
          <a:xfrm>
            <a:off x="3273451" y="3933400"/>
            <a:ext cx="1198563" cy="1528763"/>
          </a:xfrm>
          <a:prstGeom prst="rect">
            <a:avLst/>
          </a:prstGeom>
          <a:solidFill>
            <a:srgbClr val="FED6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Courier New Bold" charset="0"/>
              <a:ea typeface="ヒラギノ角ゴ ProN W3" charset="-128"/>
              <a:cs typeface="Arial"/>
              <a:sym typeface="Myriad Set Text" charset="0"/>
            </a:endParaRPr>
          </a:p>
        </p:txBody>
      </p:sp>
      <p:sp>
        <p:nvSpPr>
          <p:cNvPr id="94" name="Rectangle 24"/>
          <p:cNvSpPr>
            <a:spLocks/>
          </p:cNvSpPr>
          <p:nvPr/>
        </p:nvSpPr>
        <p:spPr bwMode="auto">
          <a:xfrm>
            <a:off x="79376" y="3866725"/>
            <a:ext cx="3090863" cy="1573213"/>
          </a:xfrm>
          <a:prstGeom prst="rect">
            <a:avLst/>
          </a:prstGeom>
          <a:solidFill>
            <a:srgbClr val="FED6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95" name="Rectangle 25"/>
          <p:cNvSpPr>
            <a:spLocks/>
          </p:cNvSpPr>
          <p:nvPr/>
        </p:nvSpPr>
        <p:spPr bwMode="auto">
          <a:xfrm>
            <a:off x="263525" y="3949275"/>
            <a:ext cx="1546225" cy="1322388"/>
          </a:xfrm>
          <a:prstGeom prst="rect">
            <a:avLst/>
          </a:prstGeom>
          <a:solidFill>
            <a:srgbClr val="EAEAEA"/>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96" name="Rectangle 26"/>
          <p:cNvSpPr>
            <a:spLocks/>
          </p:cNvSpPr>
          <p:nvPr/>
        </p:nvSpPr>
        <p:spPr bwMode="auto">
          <a:xfrm>
            <a:off x="209551" y="4003250"/>
            <a:ext cx="1546225" cy="1322388"/>
          </a:xfrm>
          <a:prstGeom prst="rect">
            <a:avLst/>
          </a:prstGeom>
          <a:solidFill>
            <a:srgbClr val="EAEAEA"/>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97" name="Rectangle 27"/>
          <p:cNvSpPr>
            <a:spLocks/>
          </p:cNvSpPr>
          <p:nvPr/>
        </p:nvSpPr>
        <p:spPr bwMode="auto">
          <a:xfrm>
            <a:off x="155575" y="4063575"/>
            <a:ext cx="1544638" cy="1322388"/>
          </a:xfrm>
          <a:prstGeom prst="rect">
            <a:avLst/>
          </a:prstGeom>
          <a:solidFill>
            <a:srgbClr val="EAEAEA"/>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98" name="Rectangle 29"/>
          <p:cNvSpPr>
            <a:spLocks/>
          </p:cNvSpPr>
          <p:nvPr/>
        </p:nvSpPr>
        <p:spPr bwMode="auto">
          <a:xfrm>
            <a:off x="819150" y="2653878"/>
            <a:ext cx="7391400" cy="396875"/>
          </a:xfrm>
          <a:prstGeom prst="rect">
            <a:avLst/>
          </a:prstGeom>
          <a:solidFill>
            <a:srgbClr val="FFCC99"/>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100000"/>
              </a:lnSpc>
              <a:spcBef>
                <a:spcPct val="0"/>
              </a:spcBef>
              <a:spcAft>
                <a:spcPct val="0"/>
              </a:spcAft>
              <a:buClrTx/>
              <a:buSzTx/>
              <a:buFontTx/>
              <a:buNone/>
              <a:tabLst>
                <a:tab pos="66675" algn="l"/>
                <a:tab pos="752475" algn="l"/>
                <a:tab pos="1438275" algn="l"/>
                <a:tab pos="2122488" algn="l"/>
                <a:tab pos="2806700" algn="l"/>
              </a:tabLst>
              <a:defRPr/>
            </a:pPr>
            <a:r>
              <a:rPr kumimoji="0" lang="en-US" sz="2100" b="1" i="0" u="none" strike="noStrike" kern="0" cap="none" spc="0" normalizeH="0" baseline="0" noProof="0" dirty="0">
                <a:ln>
                  <a:noFill/>
                </a:ln>
                <a:solidFill>
                  <a:srgbClr val="000000"/>
                </a:solidFill>
                <a:effectLst/>
                <a:uLnTx/>
                <a:uFillTx/>
                <a:latin typeface="Arial Narrow" pitchFamily="34" charset="0"/>
                <a:ea typeface="ヒラギノ角ゴ ProN W3" charset="-128"/>
                <a:cs typeface="Arial"/>
                <a:sym typeface="Myriad Set Text" charset="0"/>
              </a:rPr>
              <a:t>Context</a:t>
            </a:r>
          </a:p>
        </p:txBody>
      </p:sp>
      <p:sp>
        <p:nvSpPr>
          <p:cNvPr id="99" name="Rectangle 30"/>
          <p:cNvSpPr>
            <a:spLocks/>
          </p:cNvSpPr>
          <p:nvPr/>
        </p:nvSpPr>
        <p:spPr bwMode="auto">
          <a:xfrm>
            <a:off x="280988" y="4200100"/>
            <a:ext cx="1327608" cy="1096710"/>
          </a:xfrm>
          <a:prstGeom prst="rect">
            <a:avLst/>
          </a:prstGeom>
          <a:solidFill>
            <a:srgbClr val="EAEAEA"/>
          </a:solidFill>
          <a:ln w="12700">
            <a:noFill/>
            <a:miter lim="800000"/>
            <a:headEnd/>
            <a:tailEnd/>
          </a:ln>
        </p:spPr>
        <p:txBody>
          <a:bodyPr wrap="none" lIns="0" tIns="0" rIns="0" bIns="0">
            <a:spAutoFit/>
          </a:bodyPr>
          <a:lstStyle/>
          <a:p>
            <a:pPr marL="36513" fontAlgn="base">
              <a:lnSpc>
                <a:spcPct val="99000"/>
              </a:lnSpc>
              <a:spcBef>
                <a:spcPct val="0"/>
              </a:spcBef>
              <a:spcAft>
                <a:spcPct val="0"/>
              </a:spcAft>
              <a:tabLst>
                <a:tab pos="66675" algn="l"/>
                <a:tab pos="752475" algn="l"/>
                <a:tab pos="1438275" algn="l"/>
                <a:tab pos="2122488" algn="l"/>
                <a:tab pos="2806700" algn="l"/>
              </a:tabLst>
            </a:pPr>
            <a:r>
              <a:rPr lang="en-US" sz="900" b="1">
                <a:solidFill>
                  <a:srgbClr val="000000"/>
                </a:solidFill>
                <a:latin typeface="Arial Narrow" pitchFamily="34" charset="0"/>
                <a:ea typeface="ヒラギノ角ゴ ProN W3" charset="-128"/>
                <a:cs typeface="Arial"/>
                <a:sym typeface="Myriad Set Text" charset="0"/>
              </a:rPr>
              <a:t>__kernel void</a:t>
            </a:r>
          </a:p>
          <a:p>
            <a:pPr marL="36513" fontAlgn="base">
              <a:lnSpc>
                <a:spcPct val="99000"/>
              </a:lnSpc>
              <a:spcBef>
                <a:spcPct val="0"/>
              </a:spcBef>
              <a:spcAft>
                <a:spcPct val="0"/>
              </a:spcAft>
              <a:tabLst>
                <a:tab pos="66675" algn="l"/>
                <a:tab pos="752475" algn="l"/>
                <a:tab pos="1438275" algn="l"/>
                <a:tab pos="2122488" algn="l"/>
                <a:tab pos="2806700" algn="l"/>
              </a:tabLst>
            </a:pPr>
            <a:r>
              <a:rPr lang="en-US" sz="900" b="1">
                <a:solidFill>
                  <a:srgbClr val="000000"/>
                </a:solidFill>
                <a:latin typeface="Arial Narrow" pitchFamily="34" charset="0"/>
                <a:ea typeface="ヒラギノ角ゴ ProN W3" charset="-128"/>
                <a:cs typeface="Arial"/>
                <a:sym typeface="Myriad Set Text" charset="0"/>
              </a:rPr>
              <a:t>dp_mul(global const float *a,</a:t>
            </a:r>
          </a:p>
          <a:p>
            <a:pPr marL="36513" fontAlgn="base">
              <a:lnSpc>
                <a:spcPct val="99000"/>
              </a:lnSpc>
              <a:spcBef>
                <a:spcPct val="0"/>
              </a:spcBef>
              <a:spcAft>
                <a:spcPct val="0"/>
              </a:spcAft>
              <a:tabLst>
                <a:tab pos="66675" algn="l"/>
                <a:tab pos="752475" algn="l"/>
                <a:tab pos="1438275" algn="l"/>
                <a:tab pos="2122488" algn="l"/>
                <a:tab pos="2806700" algn="l"/>
              </a:tabLst>
            </a:pPr>
            <a:r>
              <a:rPr lang="en-US" sz="900" b="1">
                <a:solidFill>
                  <a:srgbClr val="000000"/>
                </a:solidFill>
                <a:latin typeface="Arial Narrow" pitchFamily="34" charset="0"/>
                <a:ea typeface="ヒラギノ角ゴ ProN W3" charset="-128"/>
                <a:cs typeface="Arial"/>
                <a:sym typeface="Myriad Set Text" charset="0"/>
              </a:rPr>
              <a:t>       global const float *b,</a:t>
            </a:r>
          </a:p>
          <a:p>
            <a:pPr marL="36513" fontAlgn="base">
              <a:lnSpc>
                <a:spcPct val="99000"/>
              </a:lnSpc>
              <a:spcBef>
                <a:spcPct val="0"/>
              </a:spcBef>
              <a:spcAft>
                <a:spcPct val="0"/>
              </a:spcAft>
              <a:tabLst>
                <a:tab pos="66675" algn="l"/>
                <a:tab pos="752475" algn="l"/>
                <a:tab pos="1438275" algn="l"/>
                <a:tab pos="2122488" algn="l"/>
                <a:tab pos="2806700" algn="l"/>
              </a:tabLst>
            </a:pPr>
            <a:r>
              <a:rPr lang="en-US" sz="900" b="1">
                <a:solidFill>
                  <a:srgbClr val="000000"/>
                </a:solidFill>
                <a:latin typeface="Arial Narrow" pitchFamily="34" charset="0"/>
                <a:ea typeface="ヒラギノ角ゴ ProN W3" charset="-128"/>
                <a:cs typeface="Arial"/>
                <a:sym typeface="Myriad Set Text" charset="0"/>
              </a:rPr>
              <a:t>       global float *c)</a:t>
            </a:r>
          </a:p>
          <a:p>
            <a:pPr marL="36513" fontAlgn="base">
              <a:lnSpc>
                <a:spcPct val="99000"/>
              </a:lnSpc>
              <a:spcBef>
                <a:spcPct val="0"/>
              </a:spcBef>
              <a:spcAft>
                <a:spcPct val="0"/>
              </a:spcAft>
              <a:tabLst>
                <a:tab pos="66675" algn="l"/>
                <a:tab pos="752475" algn="l"/>
                <a:tab pos="1438275" algn="l"/>
                <a:tab pos="2122488" algn="l"/>
                <a:tab pos="2806700" algn="l"/>
              </a:tabLst>
            </a:pPr>
            <a:r>
              <a:rPr lang="en-US" sz="900" b="1">
                <a:solidFill>
                  <a:srgbClr val="000000"/>
                </a:solidFill>
                <a:latin typeface="Arial Narrow" pitchFamily="34" charset="0"/>
                <a:ea typeface="ヒラギノ角ゴ ProN W3" charset="-128"/>
                <a:cs typeface="Arial"/>
                <a:sym typeface="Myriad Set Text" charset="0"/>
              </a:rPr>
              <a:t>{</a:t>
            </a:r>
          </a:p>
          <a:p>
            <a:pPr marL="36513" fontAlgn="base">
              <a:lnSpc>
                <a:spcPct val="99000"/>
              </a:lnSpc>
              <a:spcBef>
                <a:spcPct val="0"/>
              </a:spcBef>
              <a:spcAft>
                <a:spcPct val="0"/>
              </a:spcAft>
              <a:tabLst>
                <a:tab pos="66675" algn="l"/>
                <a:tab pos="752475" algn="l"/>
                <a:tab pos="1438275" algn="l"/>
                <a:tab pos="2122488" algn="l"/>
                <a:tab pos="2806700" algn="l"/>
              </a:tabLst>
            </a:pPr>
            <a:r>
              <a:rPr lang="en-US" sz="900" b="1">
                <a:solidFill>
                  <a:srgbClr val="000000"/>
                </a:solidFill>
                <a:latin typeface="Arial Narrow" pitchFamily="34" charset="0"/>
                <a:ea typeface="ヒラギノ角ゴ ProN W3" charset="-128"/>
                <a:cs typeface="Arial"/>
                <a:sym typeface="Myriad Set Text" charset="0"/>
              </a:rPr>
              <a:t>  int id = get_global_id(0);</a:t>
            </a:r>
          </a:p>
          <a:p>
            <a:pPr marL="36513" fontAlgn="base">
              <a:lnSpc>
                <a:spcPct val="99000"/>
              </a:lnSpc>
              <a:spcBef>
                <a:spcPct val="0"/>
              </a:spcBef>
              <a:spcAft>
                <a:spcPct val="0"/>
              </a:spcAft>
              <a:tabLst>
                <a:tab pos="66675" algn="l"/>
                <a:tab pos="752475" algn="l"/>
                <a:tab pos="1438275" algn="l"/>
                <a:tab pos="2122488" algn="l"/>
                <a:tab pos="2806700" algn="l"/>
              </a:tabLst>
            </a:pPr>
            <a:r>
              <a:rPr lang="en-US" sz="900" b="1">
                <a:solidFill>
                  <a:srgbClr val="000000"/>
                </a:solidFill>
                <a:latin typeface="Arial Narrow" pitchFamily="34" charset="0"/>
                <a:ea typeface="ヒラギノ角ゴ ProN W3" charset="-128"/>
                <a:cs typeface="Arial"/>
                <a:sym typeface="Myriad Set Text" charset="0"/>
              </a:rPr>
              <a:t>  c[id] = a[id] * b[id];</a:t>
            </a:r>
            <a:br>
              <a:rPr lang="en-US" sz="900" b="1">
                <a:solidFill>
                  <a:srgbClr val="000000"/>
                </a:solidFill>
                <a:latin typeface="Arial Narrow" pitchFamily="34" charset="0"/>
                <a:ea typeface="ヒラギノ角ゴ ProN W3" charset="-128"/>
                <a:cs typeface="Arial"/>
                <a:sym typeface="Myriad Set Text" charset="0"/>
              </a:rPr>
            </a:br>
            <a:r>
              <a:rPr lang="en-US" sz="900" b="1">
                <a:solidFill>
                  <a:srgbClr val="000000"/>
                </a:solidFill>
                <a:latin typeface="Arial Narrow" pitchFamily="34" charset="0"/>
                <a:ea typeface="ヒラギノ角ゴ ProN W3" charset="-128"/>
                <a:cs typeface="Arial"/>
                <a:sym typeface="Myriad Set Text" charset="0"/>
              </a:rPr>
              <a:t>}</a:t>
            </a:r>
          </a:p>
        </p:txBody>
      </p:sp>
      <p:sp>
        <p:nvSpPr>
          <p:cNvPr id="100" name="Rectangle 31"/>
          <p:cNvSpPr>
            <a:spLocks/>
          </p:cNvSpPr>
          <p:nvPr/>
        </p:nvSpPr>
        <p:spPr bwMode="auto">
          <a:xfrm>
            <a:off x="1957391" y="4166763"/>
            <a:ext cx="1131887" cy="1023937"/>
          </a:xfrm>
          <a:prstGeom prst="rect">
            <a:avLst/>
          </a:prstGeom>
          <a:solidFill>
            <a:srgbClr val="CCCCCC"/>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101" name="Rectangle 32"/>
          <p:cNvSpPr>
            <a:spLocks/>
          </p:cNvSpPr>
          <p:nvPr/>
        </p:nvSpPr>
        <p:spPr bwMode="auto">
          <a:xfrm>
            <a:off x="2027238" y="4254075"/>
            <a:ext cx="990600" cy="385763"/>
          </a:xfrm>
          <a:prstGeom prst="rect">
            <a:avLst/>
          </a:prstGeom>
          <a:solidFill>
            <a:srgbClr val="EAEAEA"/>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1"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dp_mul</a:t>
            </a:r>
          </a:p>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1"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CPU program binary</a:t>
            </a:r>
          </a:p>
        </p:txBody>
      </p:sp>
      <p:sp>
        <p:nvSpPr>
          <p:cNvPr id="102" name="Rectangle 33"/>
          <p:cNvSpPr>
            <a:spLocks/>
          </p:cNvSpPr>
          <p:nvPr/>
        </p:nvSpPr>
        <p:spPr bwMode="auto">
          <a:xfrm>
            <a:off x="2016129" y="4711275"/>
            <a:ext cx="1012825" cy="385763"/>
          </a:xfrm>
          <a:prstGeom prst="rect">
            <a:avLst/>
          </a:prstGeom>
          <a:solidFill>
            <a:srgbClr val="EAEAEA"/>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1"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dp_mul</a:t>
            </a:r>
          </a:p>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1"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GPU program binary</a:t>
            </a:r>
          </a:p>
        </p:txBody>
      </p:sp>
      <p:sp>
        <p:nvSpPr>
          <p:cNvPr id="103" name="Rectangle 35"/>
          <p:cNvSpPr>
            <a:spLocks/>
          </p:cNvSpPr>
          <p:nvPr/>
        </p:nvSpPr>
        <p:spPr bwMode="auto">
          <a:xfrm>
            <a:off x="1273188" y="3371425"/>
            <a:ext cx="772969" cy="228524"/>
          </a:xfrm>
          <a:prstGeom prst="rect">
            <a:avLst/>
          </a:prstGeom>
          <a:noFill/>
          <a:ln w="12700">
            <a:noFill/>
            <a:miter lim="800000"/>
            <a:headEnd/>
            <a:tailEnd/>
          </a:ln>
        </p:spPr>
        <p:txBody>
          <a:bodyPr wrap="none" lIns="0" tIns="0" rIns="0" bIns="0">
            <a:spAutoFit/>
          </a:bodyPr>
          <a:lstStyle/>
          <a:p>
            <a:pPr marL="36513" fontAlgn="base">
              <a:lnSpc>
                <a:spcPct val="99000"/>
              </a:lnSpc>
              <a:spcBef>
                <a:spcPct val="0"/>
              </a:spcBef>
              <a:spcAft>
                <a:spcPct val="0"/>
              </a:spcAft>
              <a:tabLst>
                <a:tab pos="66675" algn="l"/>
                <a:tab pos="752475" algn="l"/>
                <a:tab pos="1438275" algn="l"/>
                <a:tab pos="2122488" algn="l"/>
                <a:tab pos="2806700" algn="l"/>
              </a:tabLst>
            </a:pPr>
            <a:r>
              <a:rPr lang="en-US" sz="1500" b="1">
                <a:solidFill>
                  <a:srgbClr val="FFFFFF"/>
                </a:solidFill>
                <a:latin typeface="Arial Narrow" pitchFamily="34" charset="0"/>
                <a:ea typeface="ヒラギノ角ゴ ProN W3" charset="-128"/>
                <a:cs typeface="Arial"/>
                <a:sym typeface="Myriad Set Text" charset="0"/>
              </a:rPr>
              <a:t>Programs</a:t>
            </a:r>
          </a:p>
        </p:txBody>
      </p:sp>
      <p:sp>
        <p:nvSpPr>
          <p:cNvPr id="105" name="Rectangle 39"/>
          <p:cNvSpPr>
            <a:spLocks/>
          </p:cNvSpPr>
          <p:nvPr/>
        </p:nvSpPr>
        <p:spPr bwMode="auto">
          <a:xfrm>
            <a:off x="3436938" y="4330275"/>
            <a:ext cx="882650" cy="336550"/>
          </a:xfrm>
          <a:prstGeom prst="rect">
            <a:avLst/>
          </a:prstGeom>
          <a:solidFill>
            <a:srgbClr val="EAEAEA"/>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arg[0] value</a:t>
            </a:r>
          </a:p>
        </p:txBody>
      </p:sp>
      <p:sp>
        <p:nvSpPr>
          <p:cNvPr id="106" name="Rectangle 40"/>
          <p:cNvSpPr>
            <a:spLocks/>
          </p:cNvSpPr>
          <p:nvPr/>
        </p:nvSpPr>
        <p:spPr bwMode="auto">
          <a:xfrm>
            <a:off x="3436938" y="4689050"/>
            <a:ext cx="882650" cy="338138"/>
          </a:xfrm>
          <a:prstGeom prst="rect">
            <a:avLst/>
          </a:prstGeom>
          <a:solidFill>
            <a:srgbClr val="EAEAEA"/>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arg[1] value</a:t>
            </a:r>
          </a:p>
        </p:txBody>
      </p:sp>
      <p:sp>
        <p:nvSpPr>
          <p:cNvPr id="107" name="Rectangle 41"/>
          <p:cNvSpPr>
            <a:spLocks/>
          </p:cNvSpPr>
          <p:nvPr/>
        </p:nvSpPr>
        <p:spPr bwMode="auto">
          <a:xfrm>
            <a:off x="3436938" y="5054175"/>
            <a:ext cx="882650" cy="336550"/>
          </a:xfrm>
          <a:prstGeom prst="rect">
            <a:avLst/>
          </a:prstGeom>
          <a:solidFill>
            <a:srgbClr val="EAEAEA"/>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arg[2] value</a:t>
            </a:r>
          </a:p>
        </p:txBody>
      </p:sp>
      <p:sp>
        <p:nvSpPr>
          <p:cNvPr id="108" name="Rectangle 44"/>
          <p:cNvSpPr>
            <a:spLocks/>
          </p:cNvSpPr>
          <p:nvPr/>
        </p:nvSpPr>
        <p:spPr bwMode="auto">
          <a:xfrm>
            <a:off x="4852988" y="3884188"/>
            <a:ext cx="838200" cy="336550"/>
          </a:xfrm>
          <a:prstGeom prst="rect">
            <a:avLst/>
          </a:prstGeom>
          <a:solidFill>
            <a:srgbClr val="99CCFF"/>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09" name="Rectangle 45"/>
          <p:cNvSpPr>
            <a:spLocks/>
          </p:cNvSpPr>
          <p:nvPr/>
        </p:nvSpPr>
        <p:spPr bwMode="auto">
          <a:xfrm>
            <a:off x="4797425" y="3938163"/>
            <a:ext cx="838200" cy="338137"/>
          </a:xfrm>
          <a:prstGeom prst="rect">
            <a:avLst/>
          </a:prstGeom>
          <a:solidFill>
            <a:srgbClr val="99CCFF"/>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10" name="Rectangle 46"/>
          <p:cNvSpPr>
            <a:spLocks/>
          </p:cNvSpPr>
          <p:nvPr/>
        </p:nvSpPr>
        <p:spPr bwMode="auto">
          <a:xfrm>
            <a:off x="4743450" y="4009600"/>
            <a:ext cx="833438" cy="374650"/>
          </a:xfrm>
          <a:prstGeom prst="rect">
            <a:avLst/>
          </a:prstGeom>
          <a:solidFill>
            <a:srgbClr val="99CCFF"/>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11" name="Rectangle 47"/>
          <p:cNvSpPr>
            <a:spLocks/>
          </p:cNvSpPr>
          <p:nvPr/>
        </p:nvSpPr>
        <p:spPr bwMode="auto">
          <a:xfrm>
            <a:off x="4834175" y="4079450"/>
            <a:ext cx="552003" cy="228909"/>
          </a:xfrm>
          <a:prstGeom prst="rect">
            <a:avLst/>
          </a:prstGeom>
          <a:solidFill>
            <a:srgbClr val="99CCFF"/>
          </a:solidFill>
          <a:ln w="12700">
            <a:noFill/>
            <a:miter lim="800000"/>
            <a:headEnd/>
            <a:tailEnd/>
          </a:ln>
        </p:spPr>
        <p:txBody>
          <a:bodyPr wrap="none" lIns="0" tIns="0" rIns="0" bIns="0">
            <a:spAutoFit/>
          </a:bodyPr>
          <a:lstStyle/>
          <a:p>
            <a:pPr marL="36513" algn="ctr" fontAlgn="base">
              <a:lnSpc>
                <a:spcPct val="99000"/>
              </a:lnSpc>
              <a:spcBef>
                <a:spcPct val="0"/>
              </a:spcBef>
              <a:spcAft>
                <a:spcPct val="0"/>
              </a:spcAft>
              <a:tabLst>
                <a:tab pos="66675" algn="l"/>
                <a:tab pos="752475" algn="l"/>
                <a:tab pos="1438275" algn="l"/>
                <a:tab pos="2122488" algn="l"/>
                <a:tab pos="2806700" algn="l"/>
              </a:tabLst>
            </a:pPr>
            <a:r>
              <a:rPr lang="en-US" sz="1500" b="1" dirty="0">
                <a:solidFill>
                  <a:srgbClr val="000000"/>
                </a:solidFill>
                <a:latin typeface="Arial Narrow" pitchFamily="34" charset="0"/>
                <a:ea typeface="ヒラギノ角ゴ ProN W3" charset="-128"/>
                <a:cs typeface="Arial"/>
                <a:sym typeface="Myriad Set Text" charset="0"/>
              </a:rPr>
              <a:t>Buffers</a:t>
            </a:r>
          </a:p>
        </p:txBody>
      </p:sp>
      <p:sp>
        <p:nvSpPr>
          <p:cNvPr id="112" name="Rectangle 48"/>
          <p:cNvSpPr>
            <a:spLocks/>
          </p:cNvSpPr>
          <p:nvPr/>
        </p:nvSpPr>
        <p:spPr bwMode="auto">
          <a:xfrm>
            <a:off x="5821363" y="3900063"/>
            <a:ext cx="838200" cy="338137"/>
          </a:xfrm>
          <a:prstGeom prst="rect">
            <a:avLst/>
          </a:prstGeom>
          <a:solidFill>
            <a:srgbClr val="99CCFF"/>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13" name="Rectangle 49"/>
          <p:cNvSpPr>
            <a:spLocks/>
          </p:cNvSpPr>
          <p:nvPr/>
        </p:nvSpPr>
        <p:spPr bwMode="auto">
          <a:xfrm>
            <a:off x="5776913" y="3954038"/>
            <a:ext cx="838200" cy="338137"/>
          </a:xfrm>
          <a:prstGeom prst="rect">
            <a:avLst/>
          </a:prstGeom>
          <a:solidFill>
            <a:srgbClr val="99CCFF"/>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14" name="Rectangle 50"/>
          <p:cNvSpPr>
            <a:spLocks/>
          </p:cNvSpPr>
          <p:nvPr/>
        </p:nvSpPr>
        <p:spPr bwMode="auto">
          <a:xfrm>
            <a:off x="5734050" y="4009600"/>
            <a:ext cx="833438" cy="374650"/>
          </a:xfrm>
          <a:prstGeom prst="rect">
            <a:avLst/>
          </a:prstGeom>
          <a:solidFill>
            <a:srgbClr val="99CCFF"/>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15" name="Rectangle 51"/>
          <p:cNvSpPr>
            <a:spLocks/>
          </p:cNvSpPr>
          <p:nvPr/>
        </p:nvSpPr>
        <p:spPr bwMode="auto">
          <a:xfrm>
            <a:off x="5833712" y="4079450"/>
            <a:ext cx="543643" cy="228909"/>
          </a:xfrm>
          <a:prstGeom prst="rect">
            <a:avLst/>
          </a:prstGeom>
          <a:solidFill>
            <a:srgbClr val="99CCFF"/>
          </a:solidFill>
          <a:ln w="12700">
            <a:noFill/>
            <a:miter lim="800000"/>
            <a:headEnd/>
            <a:tailEnd/>
          </a:ln>
        </p:spPr>
        <p:txBody>
          <a:bodyPr wrap="none" lIns="0" tIns="0" rIns="0" bIns="0">
            <a:spAutoFit/>
          </a:bodyPr>
          <a:lstStyle/>
          <a:p>
            <a:pPr marL="36513" algn="ctr" fontAlgn="base">
              <a:lnSpc>
                <a:spcPct val="99000"/>
              </a:lnSpc>
              <a:spcBef>
                <a:spcPct val="0"/>
              </a:spcBef>
              <a:spcAft>
                <a:spcPct val="0"/>
              </a:spcAft>
              <a:tabLst>
                <a:tab pos="66675" algn="l"/>
                <a:tab pos="752475" algn="l"/>
                <a:tab pos="1438275" algn="l"/>
                <a:tab pos="2122488" algn="l"/>
                <a:tab pos="2806700" algn="l"/>
              </a:tabLst>
            </a:pPr>
            <a:r>
              <a:rPr lang="en-US" sz="1500" b="1" dirty="0">
                <a:solidFill>
                  <a:srgbClr val="000000"/>
                </a:solidFill>
                <a:latin typeface="Arial Narrow" pitchFamily="34" charset="0"/>
                <a:ea typeface="ヒラギノ角ゴ ProN W3" charset="-128"/>
                <a:cs typeface="Arial"/>
                <a:sym typeface="Myriad Set Text" charset="0"/>
              </a:rPr>
              <a:t>Images</a:t>
            </a:r>
          </a:p>
        </p:txBody>
      </p:sp>
      <p:sp>
        <p:nvSpPr>
          <p:cNvPr id="116" name="Rectangle 54"/>
          <p:cNvSpPr>
            <a:spLocks/>
          </p:cNvSpPr>
          <p:nvPr/>
        </p:nvSpPr>
        <p:spPr bwMode="auto">
          <a:xfrm>
            <a:off x="6926275" y="4150888"/>
            <a:ext cx="708025" cy="896937"/>
          </a:xfrm>
          <a:prstGeom prst="rect">
            <a:avLst/>
          </a:prstGeom>
          <a:solidFill>
            <a:srgbClr val="E7FF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17" name="Rectangle 55"/>
          <p:cNvSpPr>
            <a:spLocks/>
          </p:cNvSpPr>
          <p:nvPr/>
        </p:nvSpPr>
        <p:spPr bwMode="auto">
          <a:xfrm>
            <a:off x="6872290" y="4200100"/>
            <a:ext cx="706437" cy="914400"/>
          </a:xfrm>
          <a:prstGeom prst="rect">
            <a:avLst/>
          </a:prstGeom>
          <a:solidFill>
            <a:srgbClr val="E7FF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18" name="Rectangle 56"/>
          <p:cNvSpPr>
            <a:spLocks/>
          </p:cNvSpPr>
          <p:nvPr/>
        </p:nvSpPr>
        <p:spPr bwMode="auto">
          <a:xfrm>
            <a:off x="6881813" y="4314400"/>
            <a:ext cx="658812" cy="679450"/>
          </a:xfrm>
          <a:prstGeom prst="rect">
            <a:avLst/>
          </a:prstGeom>
          <a:solidFill>
            <a:srgbClr val="E7FFE7"/>
          </a:solidFill>
          <a:ln w="12700">
            <a:noFill/>
            <a:miter lim="800000"/>
            <a:headEnd/>
            <a:tailEnd/>
          </a:ln>
        </p:spPr>
        <p:txBody>
          <a:bodyPr lIns="0" tIns="0" rIns="0" bIns="0"/>
          <a:lstStyle/>
          <a:p>
            <a:pPr marL="36513" algn="ctr" fontAlgn="base">
              <a:lnSpc>
                <a:spcPct val="99000"/>
              </a:lnSpc>
              <a:spcBef>
                <a:spcPct val="0"/>
              </a:spcBef>
              <a:spcAft>
                <a:spcPct val="0"/>
              </a:spcAft>
              <a:tabLst>
                <a:tab pos="66675" algn="l"/>
                <a:tab pos="752475" algn="l"/>
                <a:tab pos="1438275" algn="l"/>
                <a:tab pos="2122488" algn="l"/>
                <a:tab pos="2806700" algn="l"/>
              </a:tabLst>
            </a:pPr>
            <a:r>
              <a:rPr lang="en-US" sz="1400" b="1">
                <a:solidFill>
                  <a:srgbClr val="000000"/>
                </a:solidFill>
                <a:latin typeface="Arial Narrow" pitchFamily="34" charset="0"/>
                <a:ea typeface="ヒラギノ角ゴ ProN W3" charset="-128"/>
                <a:cs typeface="Arial"/>
                <a:sym typeface="Myriad Set Text" charset="0"/>
              </a:rPr>
              <a:t>In</a:t>
            </a:r>
            <a:br>
              <a:rPr lang="en-US" sz="1400" b="1">
                <a:solidFill>
                  <a:srgbClr val="000000"/>
                </a:solidFill>
                <a:latin typeface="Arial Narrow" pitchFamily="34" charset="0"/>
                <a:ea typeface="ヒラギノ角ゴ ProN W3" charset="-128"/>
                <a:cs typeface="Arial"/>
                <a:sym typeface="Myriad Set Text" charset="0"/>
              </a:rPr>
            </a:br>
            <a:r>
              <a:rPr lang="en-US" sz="1400" b="1">
                <a:solidFill>
                  <a:srgbClr val="000000"/>
                </a:solidFill>
                <a:latin typeface="Arial Narrow" pitchFamily="34" charset="0"/>
                <a:ea typeface="ヒラギノ角ゴ ProN W3" charset="-128"/>
                <a:cs typeface="Arial"/>
                <a:sym typeface="Myriad Set Text" charset="0"/>
              </a:rPr>
              <a:t>Order</a:t>
            </a:r>
          </a:p>
          <a:p>
            <a:pPr marL="36513" algn="ctr" fontAlgn="base">
              <a:lnSpc>
                <a:spcPct val="99000"/>
              </a:lnSpc>
              <a:spcBef>
                <a:spcPct val="0"/>
              </a:spcBef>
              <a:spcAft>
                <a:spcPct val="0"/>
              </a:spcAft>
              <a:tabLst>
                <a:tab pos="66675" algn="l"/>
                <a:tab pos="752475" algn="l"/>
                <a:tab pos="1438275" algn="l"/>
                <a:tab pos="2122488" algn="l"/>
                <a:tab pos="2806700" algn="l"/>
              </a:tabLst>
            </a:pPr>
            <a:r>
              <a:rPr lang="en-US" sz="1400" b="1">
                <a:solidFill>
                  <a:srgbClr val="000000"/>
                </a:solidFill>
                <a:latin typeface="Arial Narrow" pitchFamily="34" charset="0"/>
                <a:ea typeface="ヒラギノ角ゴ ProN W3" charset="-128"/>
                <a:cs typeface="Arial"/>
                <a:sym typeface="Myriad Set Text" charset="0"/>
              </a:rPr>
              <a:t>Queue</a:t>
            </a:r>
          </a:p>
        </p:txBody>
      </p:sp>
      <p:sp>
        <p:nvSpPr>
          <p:cNvPr id="119" name="Rectangle 57"/>
          <p:cNvSpPr>
            <a:spLocks/>
          </p:cNvSpPr>
          <p:nvPr/>
        </p:nvSpPr>
        <p:spPr bwMode="auto">
          <a:xfrm>
            <a:off x="7889896" y="4085800"/>
            <a:ext cx="696913" cy="865188"/>
          </a:xfrm>
          <a:prstGeom prst="rect">
            <a:avLst/>
          </a:prstGeom>
          <a:solidFill>
            <a:srgbClr val="E0FF89"/>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20" name="Rectangle 58"/>
          <p:cNvSpPr>
            <a:spLocks/>
          </p:cNvSpPr>
          <p:nvPr/>
        </p:nvSpPr>
        <p:spPr bwMode="auto">
          <a:xfrm>
            <a:off x="7824805" y="4139778"/>
            <a:ext cx="706437" cy="898525"/>
          </a:xfrm>
          <a:prstGeom prst="rect">
            <a:avLst/>
          </a:prstGeom>
          <a:solidFill>
            <a:srgbClr val="E0FF89"/>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21" name="Rectangle 59"/>
          <p:cNvSpPr>
            <a:spLocks/>
          </p:cNvSpPr>
          <p:nvPr/>
        </p:nvSpPr>
        <p:spPr bwMode="auto">
          <a:xfrm>
            <a:off x="7769225" y="4188988"/>
            <a:ext cx="708025" cy="914400"/>
          </a:xfrm>
          <a:prstGeom prst="rect">
            <a:avLst/>
          </a:prstGeom>
          <a:solidFill>
            <a:srgbClr val="E0FF89"/>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22" name="Rectangle 60"/>
          <p:cNvSpPr>
            <a:spLocks/>
          </p:cNvSpPr>
          <p:nvPr/>
        </p:nvSpPr>
        <p:spPr bwMode="auto">
          <a:xfrm>
            <a:off x="7780338" y="4303288"/>
            <a:ext cx="658812" cy="679450"/>
          </a:xfrm>
          <a:prstGeom prst="rect">
            <a:avLst/>
          </a:prstGeom>
          <a:solidFill>
            <a:srgbClr val="E0FF89"/>
          </a:solidFill>
          <a:ln w="12700">
            <a:noFill/>
            <a:miter lim="800000"/>
            <a:headEnd/>
            <a:tailEnd/>
          </a:ln>
        </p:spPr>
        <p:txBody>
          <a:bodyPr lIns="0" tIns="0" rIns="0" bIns="0"/>
          <a:lstStyle/>
          <a:p>
            <a:pPr marL="36513" algn="ctr" fontAlgn="base">
              <a:lnSpc>
                <a:spcPct val="99000"/>
              </a:lnSpc>
              <a:spcBef>
                <a:spcPct val="0"/>
              </a:spcBef>
              <a:spcAft>
                <a:spcPct val="0"/>
              </a:spcAft>
              <a:tabLst>
                <a:tab pos="66675" algn="l"/>
                <a:tab pos="752475" algn="l"/>
                <a:tab pos="1438275" algn="l"/>
                <a:tab pos="2122488" algn="l"/>
                <a:tab pos="2806700" algn="l"/>
              </a:tabLst>
            </a:pPr>
            <a:r>
              <a:rPr lang="en-US" sz="1400" b="1">
                <a:solidFill>
                  <a:srgbClr val="000000"/>
                </a:solidFill>
                <a:latin typeface="Arial Narrow" pitchFamily="34" charset="0"/>
                <a:ea typeface="ヒラギノ角ゴ ProN W3" charset="-128"/>
                <a:cs typeface="Arial"/>
                <a:sym typeface="Myriad Set Text" charset="0"/>
              </a:rPr>
              <a:t>Out of</a:t>
            </a:r>
            <a:br>
              <a:rPr lang="en-US" sz="1400" b="1">
                <a:solidFill>
                  <a:srgbClr val="000000"/>
                </a:solidFill>
                <a:latin typeface="Arial Narrow" pitchFamily="34" charset="0"/>
                <a:ea typeface="ヒラギノ角ゴ ProN W3" charset="-128"/>
                <a:cs typeface="Arial"/>
                <a:sym typeface="Myriad Set Text" charset="0"/>
              </a:rPr>
            </a:br>
            <a:r>
              <a:rPr lang="en-US" sz="1400" b="1">
                <a:solidFill>
                  <a:srgbClr val="000000"/>
                </a:solidFill>
                <a:latin typeface="Arial Narrow" pitchFamily="34" charset="0"/>
                <a:ea typeface="ヒラギノ角ゴ ProN W3" charset="-128"/>
                <a:cs typeface="Arial"/>
                <a:sym typeface="Myriad Set Text" charset="0"/>
              </a:rPr>
              <a:t>Order</a:t>
            </a:r>
          </a:p>
          <a:p>
            <a:pPr marL="36513" algn="ctr" fontAlgn="base">
              <a:lnSpc>
                <a:spcPct val="99000"/>
              </a:lnSpc>
              <a:spcBef>
                <a:spcPct val="0"/>
              </a:spcBef>
              <a:spcAft>
                <a:spcPct val="0"/>
              </a:spcAft>
              <a:tabLst>
                <a:tab pos="66675" algn="l"/>
                <a:tab pos="752475" algn="l"/>
                <a:tab pos="1438275" algn="l"/>
                <a:tab pos="2122488" algn="l"/>
                <a:tab pos="2806700" algn="l"/>
              </a:tabLst>
            </a:pPr>
            <a:r>
              <a:rPr lang="en-US" sz="1400" b="1">
                <a:solidFill>
                  <a:srgbClr val="000000"/>
                </a:solidFill>
                <a:latin typeface="Arial Narrow" pitchFamily="34" charset="0"/>
                <a:ea typeface="ヒラギノ角ゴ ProN W3" charset="-128"/>
                <a:cs typeface="Arial"/>
                <a:sym typeface="Myriad Set Text" charset="0"/>
              </a:rPr>
              <a:t>Queue</a:t>
            </a:r>
          </a:p>
        </p:txBody>
      </p:sp>
      <p:sp>
        <p:nvSpPr>
          <p:cNvPr id="123" name="Rectangle 61"/>
          <p:cNvSpPr>
            <a:spLocks/>
          </p:cNvSpPr>
          <p:nvPr/>
        </p:nvSpPr>
        <p:spPr bwMode="auto">
          <a:xfrm>
            <a:off x="6881823" y="5162125"/>
            <a:ext cx="1273105" cy="228524"/>
          </a:xfrm>
          <a:prstGeom prst="rect">
            <a:avLst/>
          </a:prstGeom>
          <a:noFill/>
          <a:ln w="12700">
            <a:noFill/>
            <a:miter lim="800000"/>
            <a:headEnd/>
            <a:tailEnd/>
          </a:ln>
        </p:spPr>
        <p:txBody>
          <a:bodyPr wrap="none" lIns="0" tIns="0" rIns="0" bIns="0">
            <a:spAutoFit/>
          </a:bodyPr>
          <a:lstStyle/>
          <a:p>
            <a:pPr marL="36513" fontAlgn="base">
              <a:lnSpc>
                <a:spcPct val="99000"/>
              </a:lnSpc>
              <a:spcBef>
                <a:spcPct val="0"/>
              </a:spcBef>
              <a:spcAft>
                <a:spcPct val="0"/>
              </a:spcAft>
              <a:tabLst>
                <a:tab pos="66675" algn="l"/>
                <a:tab pos="752475" algn="l"/>
                <a:tab pos="1438275" algn="l"/>
                <a:tab pos="2122488" algn="l"/>
                <a:tab pos="2806700" algn="l"/>
              </a:tabLst>
            </a:pPr>
            <a:r>
              <a:rPr lang="en-US" sz="1500" b="1">
                <a:solidFill>
                  <a:srgbClr val="000000"/>
                </a:solidFill>
                <a:latin typeface="Arial Narrow" pitchFamily="34" charset="0"/>
                <a:ea typeface="ヒラギノ角ゴ ProN W3" charset="-128"/>
                <a:cs typeface="Arial"/>
                <a:sym typeface="Myriad Set Text" charset="0"/>
              </a:rPr>
              <a:t>Compute Device</a:t>
            </a:r>
          </a:p>
        </p:txBody>
      </p:sp>
      <p:pic>
        <p:nvPicPr>
          <p:cNvPr id="124" name="Picture 62"/>
          <p:cNvPicPr>
            <a:picLocks noChangeAspect="1" noChangeArrowheads="1"/>
          </p:cNvPicPr>
          <p:nvPr/>
        </p:nvPicPr>
        <p:blipFill>
          <a:blip r:embed="rId2" cstate="print"/>
          <a:srcRect/>
          <a:stretch>
            <a:fillRect/>
          </a:stretch>
        </p:blipFill>
        <p:spPr bwMode="auto">
          <a:xfrm>
            <a:off x="0" y="5533603"/>
            <a:ext cx="9018588" cy="847725"/>
          </a:xfrm>
          <a:prstGeom prst="rect">
            <a:avLst/>
          </a:prstGeom>
          <a:noFill/>
          <a:ln w="25400">
            <a:noFill/>
            <a:miter lim="800000"/>
            <a:headEnd/>
            <a:tailEnd/>
          </a:ln>
        </p:spPr>
      </p:pic>
      <p:sp>
        <p:nvSpPr>
          <p:cNvPr id="125" name="Line 66"/>
          <p:cNvSpPr>
            <a:spLocks noChangeShapeType="1"/>
          </p:cNvSpPr>
          <p:nvPr/>
        </p:nvSpPr>
        <p:spPr bwMode="auto">
          <a:xfrm flipH="1">
            <a:off x="3408386" y="2387175"/>
            <a:ext cx="1587" cy="280988"/>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26" name="Line 67"/>
          <p:cNvSpPr>
            <a:spLocks noChangeShapeType="1"/>
          </p:cNvSpPr>
          <p:nvPr/>
        </p:nvSpPr>
        <p:spPr bwMode="auto">
          <a:xfrm flipH="1">
            <a:off x="5805488" y="2376063"/>
            <a:ext cx="0" cy="280987"/>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27" name="Line 69"/>
          <p:cNvSpPr>
            <a:spLocks noChangeShapeType="1"/>
          </p:cNvSpPr>
          <p:nvPr/>
        </p:nvSpPr>
        <p:spPr bwMode="auto">
          <a:xfrm flipH="1">
            <a:off x="1672296" y="3039638"/>
            <a:ext cx="0" cy="280987"/>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28" name="Line 70"/>
          <p:cNvSpPr>
            <a:spLocks noChangeShapeType="1"/>
          </p:cNvSpPr>
          <p:nvPr/>
        </p:nvSpPr>
        <p:spPr bwMode="auto">
          <a:xfrm flipH="1">
            <a:off x="3808862" y="3050750"/>
            <a:ext cx="1587" cy="280988"/>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29" name="Line 71"/>
          <p:cNvSpPr>
            <a:spLocks noChangeShapeType="1"/>
          </p:cNvSpPr>
          <p:nvPr/>
        </p:nvSpPr>
        <p:spPr bwMode="auto">
          <a:xfrm flipH="1">
            <a:off x="5657850" y="3050750"/>
            <a:ext cx="1588" cy="280988"/>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30" name="Line 72"/>
          <p:cNvSpPr>
            <a:spLocks noChangeShapeType="1"/>
          </p:cNvSpPr>
          <p:nvPr/>
        </p:nvSpPr>
        <p:spPr bwMode="auto">
          <a:xfrm flipH="1">
            <a:off x="7623175" y="3050750"/>
            <a:ext cx="1588" cy="280988"/>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31" name="Line 73"/>
          <p:cNvSpPr>
            <a:spLocks noChangeShapeType="1"/>
          </p:cNvSpPr>
          <p:nvPr/>
        </p:nvSpPr>
        <p:spPr bwMode="auto">
          <a:xfrm>
            <a:off x="1662254" y="3655588"/>
            <a:ext cx="4762" cy="220662"/>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32" name="Line 74"/>
          <p:cNvSpPr>
            <a:spLocks noChangeShapeType="1"/>
          </p:cNvSpPr>
          <p:nvPr/>
        </p:nvSpPr>
        <p:spPr bwMode="auto">
          <a:xfrm flipH="1">
            <a:off x="3788245" y="3647650"/>
            <a:ext cx="7938" cy="217488"/>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33" name="Line 75"/>
          <p:cNvSpPr>
            <a:spLocks noChangeShapeType="1"/>
          </p:cNvSpPr>
          <p:nvPr/>
        </p:nvSpPr>
        <p:spPr bwMode="auto">
          <a:xfrm flipH="1">
            <a:off x="5205422" y="3611138"/>
            <a:ext cx="1587" cy="280987"/>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34" name="Line 76"/>
          <p:cNvSpPr>
            <a:spLocks noChangeShapeType="1"/>
          </p:cNvSpPr>
          <p:nvPr/>
        </p:nvSpPr>
        <p:spPr bwMode="auto">
          <a:xfrm flipH="1">
            <a:off x="6103939" y="3611138"/>
            <a:ext cx="1587" cy="280987"/>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35" name="Line 77"/>
          <p:cNvSpPr>
            <a:spLocks noChangeShapeType="1"/>
          </p:cNvSpPr>
          <p:nvPr/>
        </p:nvSpPr>
        <p:spPr bwMode="auto">
          <a:xfrm flipH="1">
            <a:off x="7625562" y="3600025"/>
            <a:ext cx="0" cy="280988"/>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36" name="Rounded Rectangle 135"/>
          <p:cNvSpPr/>
          <p:nvPr/>
        </p:nvSpPr>
        <p:spPr bwMode="auto">
          <a:xfrm>
            <a:off x="5395913" y="1548977"/>
            <a:ext cx="817562" cy="815975"/>
          </a:xfrm>
          <a:prstGeom prst="roundRect">
            <a:avLst/>
          </a:prstGeom>
          <a:gradFill flip="none" rotWithShape="1">
            <a:gsLst>
              <a:gs pos="0">
                <a:srgbClr val="FFFFFF"/>
              </a:gs>
              <a:gs pos="7001">
                <a:srgbClr val="E6E6E6"/>
              </a:gs>
              <a:gs pos="32001">
                <a:srgbClr val="7D8496"/>
              </a:gs>
              <a:gs pos="47000">
                <a:srgbClr val="E6E6E6"/>
              </a:gs>
              <a:gs pos="85001">
                <a:srgbClr val="7D8496"/>
              </a:gs>
              <a:gs pos="100000">
                <a:srgbClr val="E6E6E6"/>
              </a:gs>
            </a:gsLst>
            <a:lin ang="2700000" scaled="0"/>
            <a:tileRect/>
          </a:gradFill>
          <a:ln w="76200" cap="flat" cmpd="sng" algn="ctr">
            <a:solidFill>
              <a:srgbClr val="000000"/>
            </a:solidFill>
            <a:prstDash val="solid"/>
            <a:headEnd type="oval" w="med" len="med"/>
            <a:tailEnd type="none" w="med" len="med"/>
          </a:ln>
          <a:effectLst/>
        </p:spPr>
        <p:txBody>
          <a:bodyPr lIns="39182" tIns="19591" rIns="39182" bIns="19591"/>
          <a:lstStyle/>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0"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 </a:t>
            </a:r>
          </a:p>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0"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GPU</a:t>
            </a:r>
          </a:p>
        </p:txBody>
      </p:sp>
      <p:sp>
        <p:nvSpPr>
          <p:cNvPr id="137" name="Rounded Rectangle 136"/>
          <p:cNvSpPr/>
          <p:nvPr/>
        </p:nvSpPr>
        <p:spPr bwMode="auto">
          <a:xfrm>
            <a:off x="3013078" y="1548977"/>
            <a:ext cx="815975" cy="815975"/>
          </a:xfrm>
          <a:prstGeom prst="roundRect">
            <a:avLst/>
          </a:prstGeom>
          <a:gradFill flip="none" rotWithShape="1">
            <a:gsLst>
              <a:gs pos="0">
                <a:srgbClr val="FFFFFF"/>
              </a:gs>
              <a:gs pos="7001">
                <a:srgbClr val="E6E6E6"/>
              </a:gs>
              <a:gs pos="32001">
                <a:srgbClr val="7D8496"/>
              </a:gs>
              <a:gs pos="47000">
                <a:srgbClr val="E6E6E6"/>
              </a:gs>
              <a:gs pos="85001">
                <a:srgbClr val="7D8496"/>
              </a:gs>
              <a:gs pos="100000">
                <a:srgbClr val="E6E6E6"/>
              </a:gs>
            </a:gsLst>
            <a:lin ang="2700000" scaled="0"/>
            <a:tileRect/>
          </a:gradFill>
          <a:ln w="76200" cap="flat" cmpd="sng" algn="ctr">
            <a:solidFill>
              <a:srgbClr val="000000"/>
            </a:solidFill>
            <a:prstDash val="solid"/>
            <a:headEnd type="oval" w="med" len="med"/>
            <a:tailEnd type="none" w="med" len="med"/>
          </a:ln>
          <a:effectLst/>
        </p:spPr>
        <p:txBody>
          <a:bodyPr lIns="39182" tIns="19591" rIns="39182" bIns="19591"/>
          <a:lstStyle/>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0"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 </a:t>
            </a:r>
          </a:p>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0"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CPU</a:t>
            </a:r>
          </a:p>
        </p:txBody>
      </p:sp>
      <p:sp>
        <p:nvSpPr>
          <p:cNvPr id="138" name="Rectangle 7"/>
          <p:cNvSpPr>
            <a:spLocks/>
          </p:cNvSpPr>
          <p:nvPr/>
        </p:nvSpPr>
        <p:spPr bwMode="auto">
          <a:xfrm>
            <a:off x="3600476" y="3976263"/>
            <a:ext cx="555625" cy="338137"/>
          </a:xfrm>
          <a:prstGeom prst="rect">
            <a:avLst/>
          </a:prstGeom>
          <a:solidFill>
            <a:srgbClr val="EAEAEA"/>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Courier New Bold" charset="0"/>
                <a:ea typeface="ヒラギノ角ゴ ProN W3" charset="-128"/>
                <a:cs typeface="Arial"/>
                <a:sym typeface="Myriad Set Text" charset="0"/>
              </a:rPr>
              <a:t>dp_mul</a:t>
            </a:r>
          </a:p>
        </p:txBody>
      </p:sp>
      <p:sp>
        <p:nvSpPr>
          <p:cNvPr id="139" name="Text Box 78"/>
          <p:cNvSpPr txBox="1">
            <a:spLocks/>
          </p:cNvSpPr>
          <p:nvPr/>
        </p:nvSpPr>
        <p:spPr bwMode="auto">
          <a:xfrm>
            <a:off x="1249364" y="3344439"/>
            <a:ext cx="814908" cy="268089"/>
          </a:xfrm>
          <a:prstGeom prst="rect">
            <a:avLst/>
          </a:prstGeom>
          <a:solidFill>
            <a:srgbClr val="99CCFF"/>
          </a:solidFill>
          <a:ln w="25400">
            <a:solidFill>
              <a:srgbClr val="000000"/>
            </a:solidFill>
            <a:miter lim="800000"/>
            <a:headEnd/>
            <a:tailEnd/>
          </a:ln>
        </p:spPr>
        <p:txBody>
          <a:bodyPr wrap="none" lIns="39182" tIns="19591" rIns="39182" bIns="19591">
            <a:spAutoFit/>
          </a:bodyPr>
          <a:lstStyle/>
          <a:p>
            <a:pPr marL="0" marR="0" lvl="0" indent="0"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1500" b="1"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Programs</a:t>
            </a:r>
          </a:p>
        </p:txBody>
      </p:sp>
      <p:sp>
        <p:nvSpPr>
          <p:cNvPr id="140" name="Text Box 79"/>
          <p:cNvSpPr txBox="1">
            <a:spLocks/>
          </p:cNvSpPr>
          <p:nvPr/>
        </p:nvSpPr>
        <p:spPr bwMode="auto">
          <a:xfrm>
            <a:off x="3470276" y="3344439"/>
            <a:ext cx="657814" cy="268089"/>
          </a:xfrm>
          <a:prstGeom prst="rect">
            <a:avLst/>
          </a:prstGeom>
          <a:solidFill>
            <a:srgbClr val="99CCFF"/>
          </a:solidFill>
          <a:ln w="25400">
            <a:solidFill>
              <a:srgbClr val="000000"/>
            </a:solidFill>
            <a:miter lim="800000"/>
            <a:headEnd/>
            <a:tailEnd/>
          </a:ln>
        </p:spPr>
        <p:txBody>
          <a:bodyPr wrap="none" lIns="39182" tIns="19591" rIns="39182" bIns="19591">
            <a:spAutoFit/>
          </a:bodyPr>
          <a:lstStyle/>
          <a:p>
            <a:pPr marL="0" marR="0" lvl="0" indent="0"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1500" b="1"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Kernels</a:t>
            </a:r>
          </a:p>
        </p:txBody>
      </p:sp>
      <p:sp>
        <p:nvSpPr>
          <p:cNvPr id="141" name="Text Box 80"/>
          <p:cNvSpPr txBox="1">
            <a:spLocks/>
          </p:cNvSpPr>
          <p:nvPr/>
        </p:nvSpPr>
        <p:spPr bwMode="auto">
          <a:xfrm>
            <a:off x="4972050" y="3344439"/>
            <a:ext cx="1307030" cy="268089"/>
          </a:xfrm>
          <a:prstGeom prst="rect">
            <a:avLst/>
          </a:prstGeom>
          <a:solidFill>
            <a:srgbClr val="99CCFF"/>
          </a:solidFill>
          <a:ln w="25400">
            <a:solidFill>
              <a:srgbClr val="000000"/>
            </a:solidFill>
            <a:miter lim="800000"/>
            <a:headEnd/>
            <a:tailEnd/>
          </a:ln>
        </p:spPr>
        <p:txBody>
          <a:bodyPr wrap="none" lIns="39182" tIns="19591" rIns="39182" bIns="19591">
            <a:spAutoFit/>
          </a:bodyPr>
          <a:lstStyle/>
          <a:p>
            <a:pPr marL="0" marR="0" lvl="0" indent="0"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1500" b="1"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Memory Objects</a:t>
            </a:r>
          </a:p>
        </p:txBody>
      </p:sp>
      <p:sp>
        <p:nvSpPr>
          <p:cNvPr id="142" name="Text Box 81"/>
          <p:cNvSpPr txBox="1">
            <a:spLocks/>
          </p:cNvSpPr>
          <p:nvPr/>
        </p:nvSpPr>
        <p:spPr bwMode="auto">
          <a:xfrm>
            <a:off x="6899290" y="3344439"/>
            <a:ext cx="1472139" cy="268089"/>
          </a:xfrm>
          <a:prstGeom prst="rect">
            <a:avLst/>
          </a:prstGeom>
          <a:solidFill>
            <a:srgbClr val="99CCFF"/>
          </a:solidFill>
          <a:ln w="25400">
            <a:solidFill>
              <a:srgbClr val="000000"/>
            </a:solidFill>
            <a:miter lim="800000"/>
            <a:headEnd/>
            <a:tailEnd/>
          </a:ln>
        </p:spPr>
        <p:txBody>
          <a:bodyPr wrap="none" lIns="39182" tIns="19591" rIns="39182" bIns="19591">
            <a:spAutoFit/>
          </a:bodyPr>
          <a:lstStyle/>
          <a:p>
            <a:pPr marL="0" marR="0" lvl="0" indent="0"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1500" b="1"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Command Queues</a:t>
            </a:r>
          </a:p>
        </p:txBody>
      </p:sp>
      <p:sp>
        <p:nvSpPr>
          <p:cNvPr id="3" name="Slide Number Placeholder 2">
            <a:extLst>
              <a:ext uri="{FF2B5EF4-FFF2-40B4-BE49-F238E27FC236}">
                <a16:creationId xmlns:a16="http://schemas.microsoft.com/office/drawing/2014/main" id="{40E21AF8-FB2E-E648-A976-32A92EC3966F}"/>
              </a:ext>
            </a:extLst>
          </p:cNvPr>
          <p:cNvSpPr>
            <a:spLocks noGrp="1"/>
          </p:cNvSpPr>
          <p:nvPr>
            <p:ph type="sldNum" sz="quarter" idx="12"/>
          </p:nvPr>
        </p:nvSpPr>
        <p:spPr/>
        <p:txBody>
          <a:bodyPr/>
          <a:lstStyle/>
          <a:p>
            <a:fld id="{10338BC4-165C-45BE-83FF-C9C7D8E962C5}" type="slidenum">
              <a:rPr lang="en-GB" smtClean="0"/>
              <a:pPr/>
              <a:t>52</a:t>
            </a:fld>
            <a:endParaRPr lang="en-GB"/>
          </a:p>
        </p:txBody>
      </p:sp>
    </p:spTree>
    <p:extLst>
      <p:ext uri="{BB962C8B-B14F-4D97-AF65-F5344CB8AC3E}">
        <p14:creationId xmlns:p14="http://schemas.microsoft.com/office/powerpoint/2010/main" val="68707035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0264"/>
            <a:ext cx="8229600" cy="1143000"/>
          </a:xfrm>
        </p:spPr>
        <p:txBody>
          <a:bodyPr/>
          <a:lstStyle/>
          <a:p>
            <a:r>
              <a:rPr lang="en-GB" dirty="0"/>
              <a:t>1. Define the platform</a:t>
            </a:r>
          </a:p>
        </p:txBody>
      </p:sp>
      <p:sp>
        <p:nvSpPr>
          <p:cNvPr id="3" name="Content Placeholder 2"/>
          <p:cNvSpPr>
            <a:spLocks noGrp="1"/>
          </p:cNvSpPr>
          <p:nvPr>
            <p:ph idx="1"/>
          </p:nvPr>
        </p:nvSpPr>
        <p:spPr>
          <a:xfrm>
            <a:off x="179512" y="980728"/>
            <a:ext cx="8784976" cy="5688632"/>
          </a:xfrm>
        </p:spPr>
        <p:txBody>
          <a:bodyPr>
            <a:noAutofit/>
          </a:bodyPr>
          <a:lstStyle/>
          <a:p>
            <a:r>
              <a:rPr lang="en-GB" sz="2400" dirty="0"/>
              <a:t>Grab the first available </a:t>
            </a:r>
            <a:r>
              <a:rPr lang="en-GB" sz="2400" b="1" u="sng" dirty="0">
                <a:solidFill>
                  <a:schemeClr val="accent6"/>
                </a:solidFill>
              </a:rPr>
              <a:t>platform</a:t>
            </a:r>
            <a:r>
              <a:rPr lang="en-GB" sz="2400" dirty="0"/>
              <a:t>:</a:t>
            </a:r>
          </a:p>
          <a:p>
            <a:pPr marL="457200" lvl="1" indent="0">
              <a:buNone/>
            </a:pPr>
            <a:r>
              <a:rPr lang="en-GB" sz="2000" dirty="0">
                <a:latin typeface="Courier New Bold"/>
              </a:rPr>
              <a:t>err = </a:t>
            </a:r>
            <a:r>
              <a:rPr lang="en-GB" sz="2000" b="1" dirty="0" err="1">
                <a:solidFill>
                  <a:schemeClr val="tx2">
                    <a:lumMod val="75000"/>
                  </a:schemeClr>
                </a:solidFill>
                <a:latin typeface="Courier New Bold"/>
              </a:rPr>
              <a:t>clGetPlatformIDs</a:t>
            </a:r>
            <a:r>
              <a:rPr lang="en-GB" sz="2000" dirty="0">
                <a:latin typeface="Courier New Bold"/>
              </a:rPr>
              <a:t>(1, &amp;</a:t>
            </a:r>
            <a:r>
              <a:rPr lang="en-GB" sz="2000" dirty="0" err="1">
                <a:latin typeface="Courier New Bold"/>
              </a:rPr>
              <a:t>firstPlatformId</a:t>
            </a:r>
            <a:r>
              <a:rPr lang="en-GB" sz="2000" dirty="0">
                <a:latin typeface="Courier New Bold"/>
              </a:rPr>
              <a:t>, </a:t>
            </a:r>
          </a:p>
          <a:p>
            <a:pPr marL="457200" lvl="1" indent="0">
              <a:buNone/>
            </a:pPr>
            <a:r>
              <a:rPr lang="en-GB" sz="2000" dirty="0">
                <a:latin typeface="Courier New Bold"/>
              </a:rPr>
              <a:t>                               &amp;</a:t>
            </a:r>
            <a:r>
              <a:rPr lang="en-GB" sz="2000" dirty="0" err="1">
                <a:latin typeface="Courier New Bold"/>
              </a:rPr>
              <a:t>numPlatforms</a:t>
            </a:r>
            <a:r>
              <a:rPr lang="en-GB" sz="2000" dirty="0">
                <a:latin typeface="Courier New Bold"/>
              </a:rPr>
              <a:t>);</a:t>
            </a:r>
          </a:p>
          <a:p>
            <a:pPr marL="457200" lvl="1" indent="0">
              <a:buNone/>
            </a:pPr>
            <a:endParaRPr lang="en-GB" sz="1400" dirty="0">
              <a:latin typeface="Letter Gothic Std"/>
            </a:endParaRPr>
          </a:p>
          <a:p>
            <a:pPr marL="357188" indent="-357188"/>
            <a:r>
              <a:rPr lang="en-GB" sz="2400" dirty="0"/>
              <a:t>Use the first CPU </a:t>
            </a:r>
            <a:r>
              <a:rPr lang="en-GB" sz="2400" b="1" u="sng" dirty="0">
                <a:solidFill>
                  <a:schemeClr val="accent6"/>
                </a:solidFill>
              </a:rPr>
              <a:t>device</a:t>
            </a:r>
            <a:r>
              <a:rPr lang="en-GB" sz="2400" dirty="0">
                <a:solidFill>
                  <a:schemeClr val="accent6"/>
                </a:solidFill>
              </a:rPr>
              <a:t> </a:t>
            </a:r>
            <a:r>
              <a:rPr lang="en-GB" sz="2400" dirty="0"/>
              <a:t>the platform provides:</a:t>
            </a:r>
          </a:p>
          <a:p>
            <a:pPr marL="457200" lvl="1" indent="0">
              <a:buNone/>
            </a:pPr>
            <a:r>
              <a:rPr lang="en-GB" sz="2000" dirty="0">
                <a:latin typeface="Courier New Bold"/>
              </a:rPr>
              <a:t>err = </a:t>
            </a:r>
            <a:r>
              <a:rPr lang="en-GB" sz="2000" b="1" dirty="0" err="1">
                <a:solidFill>
                  <a:schemeClr val="tx2">
                    <a:lumMod val="75000"/>
                  </a:schemeClr>
                </a:solidFill>
                <a:latin typeface="Courier New Bold"/>
              </a:rPr>
              <a:t>clGetDeviceIDs</a:t>
            </a:r>
            <a:r>
              <a:rPr lang="en-GB" sz="2000" dirty="0">
                <a:latin typeface="Courier New Bold"/>
              </a:rPr>
              <a:t>(</a:t>
            </a:r>
            <a:r>
              <a:rPr lang="en-GB" sz="2000" dirty="0" err="1">
                <a:latin typeface="Courier New Bold"/>
              </a:rPr>
              <a:t>firstPlatformId</a:t>
            </a:r>
            <a:r>
              <a:rPr lang="en-GB" sz="2000" dirty="0">
                <a:latin typeface="Courier New Bold"/>
              </a:rPr>
              <a:t>,</a:t>
            </a:r>
          </a:p>
          <a:p>
            <a:pPr marL="457200" lvl="1" indent="0">
              <a:buNone/>
            </a:pPr>
            <a:r>
              <a:rPr lang="en-GB" sz="2000" dirty="0">
                <a:latin typeface="Courier New Bold"/>
              </a:rPr>
              <a:t>            CL_DEVICE_TYPE_CPU, 1, &amp;</a:t>
            </a:r>
            <a:r>
              <a:rPr lang="en-GB" sz="2000" dirty="0" err="1">
                <a:latin typeface="Courier New Bold"/>
              </a:rPr>
              <a:t>device_id</a:t>
            </a:r>
            <a:r>
              <a:rPr lang="en-GB" sz="2000" dirty="0">
                <a:latin typeface="Courier New Bold"/>
              </a:rPr>
              <a:t>, NULL);</a:t>
            </a:r>
          </a:p>
          <a:p>
            <a:pPr marL="457200" lvl="1" indent="0">
              <a:buNone/>
            </a:pPr>
            <a:endParaRPr lang="en-GB" sz="1400" dirty="0">
              <a:latin typeface="Letter Gothic Std"/>
            </a:endParaRPr>
          </a:p>
          <a:p>
            <a:pPr marL="357188" indent="-357188"/>
            <a:r>
              <a:rPr lang="en-GB" sz="2400" dirty="0"/>
              <a:t>Create a simple </a:t>
            </a:r>
            <a:r>
              <a:rPr lang="en-GB" sz="2400" b="1" u="sng" dirty="0">
                <a:solidFill>
                  <a:schemeClr val="accent6"/>
                </a:solidFill>
              </a:rPr>
              <a:t>context</a:t>
            </a:r>
            <a:r>
              <a:rPr lang="en-GB" sz="2400" dirty="0">
                <a:solidFill>
                  <a:schemeClr val="accent6"/>
                </a:solidFill>
              </a:rPr>
              <a:t> </a:t>
            </a:r>
            <a:r>
              <a:rPr lang="en-GB" sz="2400" dirty="0"/>
              <a:t>with a single device:</a:t>
            </a:r>
          </a:p>
          <a:p>
            <a:pPr marL="457200" lvl="1" indent="0">
              <a:buNone/>
            </a:pPr>
            <a:r>
              <a:rPr lang="en-GB" sz="2000" dirty="0">
                <a:latin typeface="Courier New Bold"/>
              </a:rPr>
              <a:t>context = </a:t>
            </a:r>
            <a:r>
              <a:rPr lang="en-GB" sz="2000" b="1" dirty="0" err="1">
                <a:solidFill>
                  <a:schemeClr val="tx2">
                    <a:lumMod val="75000"/>
                  </a:schemeClr>
                </a:solidFill>
                <a:latin typeface="Courier New Bold"/>
              </a:rPr>
              <a:t>clCreateContext</a:t>
            </a:r>
            <a:r>
              <a:rPr lang="en-GB" sz="2000" dirty="0">
                <a:latin typeface="Courier New Bold"/>
              </a:rPr>
              <a:t>(</a:t>
            </a:r>
            <a:r>
              <a:rPr lang="en-GB" sz="2000" dirty="0" err="1">
                <a:latin typeface="Courier New Bold"/>
              </a:rPr>
              <a:t>firstPlatformId</a:t>
            </a:r>
            <a:r>
              <a:rPr lang="en-GB" sz="2000" dirty="0">
                <a:latin typeface="Courier New Bold"/>
              </a:rPr>
              <a:t>, 1,</a:t>
            </a:r>
          </a:p>
          <a:p>
            <a:pPr marL="457200" lvl="1" indent="0">
              <a:buNone/>
            </a:pPr>
            <a:r>
              <a:rPr lang="en-GB" sz="2000" dirty="0">
                <a:latin typeface="Courier New Bold"/>
              </a:rPr>
              <a:t>                       &amp;</a:t>
            </a:r>
            <a:r>
              <a:rPr lang="en-GB" sz="2000" dirty="0" err="1">
                <a:latin typeface="Courier New Bold"/>
              </a:rPr>
              <a:t>device_id</a:t>
            </a:r>
            <a:r>
              <a:rPr lang="en-GB" sz="2000" dirty="0">
                <a:latin typeface="Courier New Bold"/>
              </a:rPr>
              <a:t>, NULL, NULL, &amp;err);</a:t>
            </a:r>
          </a:p>
          <a:p>
            <a:pPr marL="457200" lvl="1" indent="0">
              <a:buNone/>
            </a:pPr>
            <a:endParaRPr lang="en-GB" sz="1400" dirty="0">
              <a:latin typeface="Letter Gothic Std"/>
            </a:endParaRPr>
          </a:p>
          <a:p>
            <a:pPr marL="357188" indent="-357188"/>
            <a:r>
              <a:rPr lang="en-GB" sz="2400" dirty="0"/>
              <a:t>Create a simple </a:t>
            </a:r>
            <a:r>
              <a:rPr lang="en-GB" sz="2400" b="1" u="sng" dirty="0">
                <a:solidFill>
                  <a:schemeClr val="accent6"/>
                </a:solidFill>
              </a:rPr>
              <a:t>command-queue</a:t>
            </a:r>
            <a:r>
              <a:rPr lang="en-GB" sz="2400" dirty="0">
                <a:solidFill>
                  <a:schemeClr val="accent3"/>
                </a:solidFill>
              </a:rPr>
              <a:t> </a:t>
            </a:r>
            <a:r>
              <a:rPr lang="en-GB" sz="2400" dirty="0"/>
              <a:t>to feed our device:</a:t>
            </a:r>
          </a:p>
          <a:p>
            <a:pPr marL="457200" lvl="1" indent="0">
              <a:buNone/>
            </a:pPr>
            <a:r>
              <a:rPr lang="en-GB" sz="2000" dirty="0">
                <a:latin typeface="Courier New Bold"/>
              </a:rPr>
              <a:t>commands = </a:t>
            </a:r>
            <a:r>
              <a:rPr lang="en-GB" sz="2000" b="1" dirty="0" err="1">
                <a:solidFill>
                  <a:schemeClr val="tx2">
                    <a:lumMod val="75000"/>
                  </a:schemeClr>
                </a:solidFill>
                <a:latin typeface="Courier New Bold"/>
              </a:rPr>
              <a:t>clCreateCommandQueue</a:t>
            </a:r>
            <a:r>
              <a:rPr lang="en-GB" sz="2000" dirty="0">
                <a:latin typeface="Courier New Bold"/>
              </a:rPr>
              <a:t>(context, </a:t>
            </a:r>
            <a:r>
              <a:rPr lang="en-GB" sz="2000" dirty="0" err="1">
                <a:latin typeface="Courier New Bold"/>
              </a:rPr>
              <a:t>device_id</a:t>
            </a:r>
            <a:r>
              <a:rPr lang="en-GB" sz="2000" dirty="0">
                <a:latin typeface="Courier New Bold"/>
              </a:rPr>
              <a:t>,</a:t>
            </a:r>
          </a:p>
          <a:p>
            <a:pPr marL="457200" lvl="1" indent="0">
              <a:buNone/>
            </a:pPr>
            <a:r>
              <a:rPr lang="en-GB" sz="2000" dirty="0">
                <a:latin typeface="Courier New Bold"/>
              </a:rPr>
              <a:t>                                            0, &amp;err);</a:t>
            </a:r>
          </a:p>
        </p:txBody>
      </p:sp>
      <p:sp>
        <p:nvSpPr>
          <p:cNvPr id="4" name="Slide Number Placeholder 3">
            <a:extLst>
              <a:ext uri="{FF2B5EF4-FFF2-40B4-BE49-F238E27FC236}">
                <a16:creationId xmlns:a16="http://schemas.microsoft.com/office/drawing/2014/main" id="{257EA2C6-152A-734F-A1C7-96F992C53564}"/>
              </a:ext>
            </a:extLst>
          </p:cNvPr>
          <p:cNvSpPr>
            <a:spLocks noGrp="1"/>
          </p:cNvSpPr>
          <p:nvPr>
            <p:ph type="sldNum" sz="quarter" idx="12"/>
          </p:nvPr>
        </p:nvSpPr>
        <p:spPr/>
        <p:txBody>
          <a:bodyPr/>
          <a:lstStyle/>
          <a:p>
            <a:fld id="{10338BC4-165C-45BE-83FF-C9C7D8E962C5}" type="slidenum">
              <a:rPr lang="en-GB" smtClean="0"/>
              <a:pPr/>
              <a:t>53</a:t>
            </a:fld>
            <a:endParaRPr lang="en-GB"/>
          </a:p>
        </p:txBody>
      </p:sp>
    </p:spTree>
    <p:extLst>
      <p:ext uri="{BB962C8B-B14F-4D97-AF65-F5344CB8AC3E}">
        <p14:creationId xmlns:p14="http://schemas.microsoft.com/office/powerpoint/2010/main" val="727669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wipe(up)">
                                      <p:cBhvr>
                                        <p:cTn id="7" dur="500"/>
                                        <p:tgtEl>
                                          <p:spTgt spid="3">
                                            <p:txEl>
                                              <p:pRg st="4" end="4"/>
                                            </p:txEl>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3">
                                            <p:txEl>
                                              <p:pRg st="5" end="5"/>
                                            </p:txEl>
                                          </p:spTgt>
                                        </p:tgtEl>
                                        <p:attrNameLst>
                                          <p:attrName>style.visibility</p:attrName>
                                        </p:attrNameLst>
                                      </p:cBhvr>
                                      <p:to>
                                        <p:strVal val="visible"/>
                                      </p:to>
                                    </p:set>
                                    <p:animEffect transition="in" filter="wipe(up)">
                                      <p:cBhvr>
                                        <p:cTn id="10" dur="500"/>
                                        <p:tgtEl>
                                          <p:spTgt spid="3">
                                            <p:txEl>
                                              <p:pRg st="5" end="5"/>
                                            </p:txEl>
                                          </p:spTgt>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animEffect transition="in" filter="wipe(up)">
                                      <p:cBhvr>
                                        <p:cTn id="13" dur="500"/>
                                        <p:tgtEl>
                                          <p:spTgt spid="3">
                                            <p:txEl>
                                              <p:pRg st="6" end="6"/>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1" fill="hold" grpId="0" nodeType="clickEffect">
                                  <p:stCondLst>
                                    <p:cond delay="0"/>
                                  </p:stCondLst>
                                  <p:childTnLst>
                                    <p:set>
                                      <p:cBhvr>
                                        <p:cTn id="17" dur="1" fill="hold">
                                          <p:stCondLst>
                                            <p:cond delay="0"/>
                                          </p:stCondLst>
                                        </p:cTn>
                                        <p:tgtEl>
                                          <p:spTgt spid="3">
                                            <p:txEl>
                                              <p:pRg st="8" end="8"/>
                                            </p:txEl>
                                          </p:spTgt>
                                        </p:tgtEl>
                                        <p:attrNameLst>
                                          <p:attrName>style.visibility</p:attrName>
                                        </p:attrNameLst>
                                      </p:cBhvr>
                                      <p:to>
                                        <p:strVal val="visible"/>
                                      </p:to>
                                    </p:set>
                                    <p:animEffect transition="in" filter="wipe(up)">
                                      <p:cBhvr>
                                        <p:cTn id="18" dur="500"/>
                                        <p:tgtEl>
                                          <p:spTgt spid="3">
                                            <p:txEl>
                                              <p:pRg st="8" end="8"/>
                                            </p:txEl>
                                          </p:spTgt>
                                        </p:tgtEl>
                                      </p:cBhvr>
                                    </p:animEffect>
                                  </p:childTnLst>
                                </p:cTn>
                              </p:par>
                              <p:par>
                                <p:cTn id="19" presetID="22" presetClass="entr" presetSubtype="1" fill="hold" grpId="0" nodeType="with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animEffect transition="in" filter="wipe(up)">
                                      <p:cBhvr>
                                        <p:cTn id="21" dur="500"/>
                                        <p:tgtEl>
                                          <p:spTgt spid="3">
                                            <p:txEl>
                                              <p:pRg st="9" end="9"/>
                                            </p:txEl>
                                          </p:spTgt>
                                        </p:tgtEl>
                                      </p:cBhvr>
                                    </p:animEffect>
                                  </p:childTnLst>
                                </p:cTn>
                              </p:par>
                              <p:par>
                                <p:cTn id="22" presetID="22" presetClass="entr" presetSubtype="1" fill="hold" grpId="0" nodeType="withEffect">
                                  <p:stCondLst>
                                    <p:cond delay="0"/>
                                  </p:stCondLst>
                                  <p:childTnLst>
                                    <p:set>
                                      <p:cBhvr>
                                        <p:cTn id="23" dur="1" fill="hold">
                                          <p:stCondLst>
                                            <p:cond delay="0"/>
                                          </p:stCondLst>
                                        </p:cTn>
                                        <p:tgtEl>
                                          <p:spTgt spid="3">
                                            <p:txEl>
                                              <p:pRg st="10" end="10"/>
                                            </p:txEl>
                                          </p:spTgt>
                                        </p:tgtEl>
                                        <p:attrNameLst>
                                          <p:attrName>style.visibility</p:attrName>
                                        </p:attrNameLst>
                                      </p:cBhvr>
                                      <p:to>
                                        <p:strVal val="visible"/>
                                      </p:to>
                                    </p:set>
                                    <p:animEffect transition="in" filter="wipe(up)">
                                      <p:cBhvr>
                                        <p:cTn id="24" dur="500"/>
                                        <p:tgtEl>
                                          <p:spTgt spid="3">
                                            <p:txEl>
                                              <p:pRg st="10" end="10"/>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1" fill="hold" grpId="0" nodeType="clickEffect">
                                  <p:stCondLst>
                                    <p:cond delay="0"/>
                                  </p:stCondLst>
                                  <p:childTnLst>
                                    <p:set>
                                      <p:cBhvr>
                                        <p:cTn id="28" dur="1" fill="hold">
                                          <p:stCondLst>
                                            <p:cond delay="0"/>
                                          </p:stCondLst>
                                        </p:cTn>
                                        <p:tgtEl>
                                          <p:spTgt spid="3">
                                            <p:txEl>
                                              <p:pRg st="12" end="12"/>
                                            </p:txEl>
                                          </p:spTgt>
                                        </p:tgtEl>
                                        <p:attrNameLst>
                                          <p:attrName>style.visibility</p:attrName>
                                        </p:attrNameLst>
                                      </p:cBhvr>
                                      <p:to>
                                        <p:strVal val="visible"/>
                                      </p:to>
                                    </p:set>
                                    <p:animEffect transition="in" filter="wipe(up)">
                                      <p:cBhvr>
                                        <p:cTn id="29" dur="500"/>
                                        <p:tgtEl>
                                          <p:spTgt spid="3">
                                            <p:txEl>
                                              <p:pRg st="12" end="12"/>
                                            </p:txEl>
                                          </p:spTgt>
                                        </p:tgtEl>
                                      </p:cBhvr>
                                    </p:animEffect>
                                  </p:childTnLst>
                                </p:cTn>
                              </p:par>
                              <p:par>
                                <p:cTn id="30" presetID="22" presetClass="entr" presetSubtype="1" fill="hold" grpId="0" nodeType="withEffect">
                                  <p:stCondLst>
                                    <p:cond delay="0"/>
                                  </p:stCondLst>
                                  <p:childTnLst>
                                    <p:set>
                                      <p:cBhvr>
                                        <p:cTn id="31" dur="1" fill="hold">
                                          <p:stCondLst>
                                            <p:cond delay="0"/>
                                          </p:stCondLst>
                                        </p:cTn>
                                        <p:tgtEl>
                                          <p:spTgt spid="3">
                                            <p:txEl>
                                              <p:pRg st="13" end="13"/>
                                            </p:txEl>
                                          </p:spTgt>
                                        </p:tgtEl>
                                        <p:attrNameLst>
                                          <p:attrName>style.visibility</p:attrName>
                                        </p:attrNameLst>
                                      </p:cBhvr>
                                      <p:to>
                                        <p:strVal val="visible"/>
                                      </p:to>
                                    </p:set>
                                    <p:animEffect transition="in" filter="wipe(up)">
                                      <p:cBhvr>
                                        <p:cTn id="32" dur="500"/>
                                        <p:tgtEl>
                                          <p:spTgt spid="3">
                                            <p:txEl>
                                              <p:pRg st="13" end="13"/>
                                            </p:txEl>
                                          </p:spTgt>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3">
                                            <p:txEl>
                                              <p:pRg st="14" end="14"/>
                                            </p:txEl>
                                          </p:spTgt>
                                        </p:tgtEl>
                                        <p:attrNameLst>
                                          <p:attrName>style.visibility</p:attrName>
                                        </p:attrNameLst>
                                      </p:cBhvr>
                                      <p:to>
                                        <p:strVal val="visible"/>
                                      </p:to>
                                    </p:set>
                                    <p:animEffect transition="in" filter="wipe(up)">
                                      <p:cBhvr>
                                        <p:cTn id="35" dur="500"/>
                                        <p:tgtEl>
                                          <p:spTgt spid="3">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8256"/>
            <a:ext cx="8229600" cy="1143000"/>
          </a:xfrm>
        </p:spPr>
        <p:txBody>
          <a:bodyPr/>
          <a:lstStyle/>
          <a:p>
            <a:r>
              <a:rPr lang="en-GB" dirty="0"/>
              <a:t>Context and Command-Queues</a:t>
            </a:r>
          </a:p>
        </p:txBody>
      </p:sp>
      <p:sp>
        <p:nvSpPr>
          <p:cNvPr id="4" name="Content Placeholder 3"/>
          <p:cNvSpPr>
            <a:spLocks noGrp="1"/>
          </p:cNvSpPr>
          <p:nvPr>
            <p:ph sz="half" idx="1"/>
          </p:nvPr>
        </p:nvSpPr>
        <p:spPr>
          <a:xfrm>
            <a:off x="179512" y="1207293"/>
            <a:ext cx="5328592" cy="5534075"/>
          </a:xfrm>
        </p:spPr>
        <p:txBody>
          <a:bodyPr>
            <a:normAutofit fontScale="85000" lnSpcReduction="10000"/>
          </a:bodyPr>
          <a:lstStyle/>
          <a:p>
            <a:r>
              <a:rPr lang="en-GB" b="1" i="1" u="sng" dirty="0">
                <a:solidFill>
                  <a:schemeClr val="accent2"/>
                </a:solidFill>
              </a:rPr>
              <a:t>Context</a:t>
            </a:r>
            <a:r>
              <a:rPr lang="en-GB" dirty="0">
                <a:solidFill>
                  <a:schemeClr val="accent2"/>
                </a:solidFill>
              </a:rPr>
              <a:t>: </a:t>
            </a:r>
          </a:p>
          <a:p>
            <a:pPr lvl="1"/>
            <a:r>
              <a:rPr lang="en-GB" dirty="0"/>
              <a:t>The environment within which kernels execute and in which synchronization and memory management is defined. </a:t>
            </a:r>
          </a:p>
          <a:p>
            <a:r>
              <a:rPr lang="en-GB" dirty="0"/>
              <a:t>The </a:t>
            </a:r>
            <a:r>
              <a:rPr lang="en-GB" b="1" i="1" dirty="0">
                <a:solidFill>
                  <a:schemeClr val="accent2"/>
                </a:solidFill>
              </a:rPr>
              <a:t>context</a:t>
            </a:r>
            <a:r>
              <a:rPr lang="en-GB" dirty="0">
                <a:solidFill>
                  <a:schemeClr val="accent2"/>
                </a:solidFill>
              </a:rPr>
              <a:t> </a:t>
            </a:r>
            <a:r>
              <a:rPr lang="en-GB" dirty="0"/>
              <a:t>includes:</a:t>
            </a:r>
          </a:p>
          <a:p>
            <a:pPr lvl="1"/>
            <a:r>
              <a:rPr lang="en-GB" dirty="0"/>
              <a:t>One or more devices</a:t>
            </a:r>
          </a:p>
          <a:p>
            <a:pPr lvl="1"/>
            <a:r>
              <a:rPr lang="en-GB" dirty="0"/>
              <a:t>Device memory </a:t>
            </a:r>
          </a:p>
          <a:p>
            <a:pPr lvl="1"/>
            <a:r>
              <a:rPr lang="en-GB" dirty="0"/>
              <a:t>One or more command-queues</a:t>
            </a:r>
          </a:p>
          <a:p>
            <a:r>
              <a:rPr lang="en-GB" dirty="0"/>
              <a:t>All </a:t>
            </a:r>
            <a:r>
              <a:rPr lang="en-GB" b="1" i="1" u="sng" dirty="0">
                <a:solidFill>
                  <a:schemeClr val="accent2"/>
                </a:solidFill>
              </a:rPr>
              <a:t>commands</a:t>
            </a:r>
            <a:r>
              <a:rPr lang="en-GB" dirty="0">
                <a:solidFill>
                  <a:schemeClr val="accent2"/>
                </a:solidFill>
              </a:rPr>
              <a:t> </a:t>
            </a:r>
            <a:r>
              <a:rPr lang="en-GB" dirty="0"/>
              <a:t>for a device (kernel execution, synchronization, and memory transfer operations) are submitted through a </a:t>
            </a:r>
            <a:r>
              <a:rPr lang="en-GB" b="1" i="1" dirty="0">
                <a:solidFill>
                  <a:schemeClr val="accent2"/>
                </a:solidFill>
              </a:rPr>
              <a:t>command-queue</a:t>
            </a:r>
            <a:r>
              <a:rPr lang="en-GB" dirty="0"/>
              <a:t>.  </a:t>
            </a:r>
          </a:p>
          <a:p>
            <a:r>
              <a:rPr lang="en-GB" dirty="0"/>
              <a:t>Each </a:t>
            </a:r>
            <a:r>
              <a:rPr lang="en-GB" b="1" i="1" u="sng" dirty="0">
                <a:solidFill>
                  <a:schemeClr val="accent2"/>
                </a:solidFill>
              </a:rPr>
              <a:t>command-queue</a:t>
            </a:r>
            <a:r>
              <a:rPr lang="en-GB" b="1" i="1" dirty="0"/>
              <a:t> </a:t>
            </a:r>
            <a:r>
              <a:rPr lang="en-GB" dirty="0"/>
              <a:t>points to a single device within a context.</a:t>
            </a:r>
          </a:p>
        </p:txBody>
      </p:sp>
      <p:sp>
        <p:nvSpPr>
          <p:cNvPr id="20" name="AutoShape 4"/>
          <p:cNvSpPr>
            <a:spLocks/>
          </p:cNvSpPr>
          <p:nvPr/>
        </p:nvSpPr>
        <p:spPr bwMode="auto">
          <a:xfrm>
            <a:off x="5652121" y="1488484"/>
            <a:ext cx="3102750" cy="4969080"/>
          </a:xfrm>
          <a:prstGeom prst="roundRect">
            <a:avLst>
              <a:gd name="adj" fmla="val 4954"/>
            </a:avLst>
          </a:prstGeom>
          <a:solidFill>
            <a:srgbClr val="20538D">
              <a:alpha val="28627"/>
            </a:srgbClr>
          </a:solidFill>
          <a:ln w="6350">
            <a:solidFill>
              <a:schemeClr val="tx1">
                <a:alpha val="41960"/>
              </a:schemeClr>
            </a:solidFill>
            <a:miter lim="800000"/>
            <a:headEnd/>
            <a:tailEnd/>
          </a:ln>
        </p:spPr>
        <p:txBody>
          <a:bodyPr lIns="0" tIns="0" rIns="0" bIns="0"/>
          <a:lstStyle/>
          <a:p>
            <a:endParaRPr lang="en-US">
              <a:latin typeface="Myriad Set Text" charset="0"/>
            </a:endParaRPr>
          </a:p>
        </p:txBody>
      </p:sp>
      <p:pic>
        <p:nvPicPr>
          <p:cNvPr id="21" name="Picture 5"/>
          <p:cNvPicPr>
            <a:picLocks noChangeAspect="1" noChangeArrowheads="1"/>
          </p:cNvPicPr>
          <p:nvPr/>
        </p:nvPicPr>
        <p:blipFill>
          <a:blip r:embed="rId2" cstate="print"/>
          <a:srcRect/>
          <a:stretch>
            <a:fillRect/>
          </a:stretch>
        </p:blipFill>
        <p:spPr bwMode="auto">
          <a:xfrm>
            <a:off x="6373986" y="3717032"/>
            <a:ext cx="1927003" cy="2555838"/>
          </a:xfrm>
          <a:prstGeom prst="rect">
            <a:avLst/>
          </a:prstGeom>
          <a:noFill/>
          <a:ln w="25400">
            <a:noFill/>
            <a:miter lim="800000"/>
            <a:headEnd/>
            <a:tailEnd/>
          </a:ln>
        </p:spPr>
      </p:pic>
      <p:sp>
        <p:nvSpPr>
          <p:cNvPr id="22" name="Rectangle 7"/>
          <p:cNvSpPr>
            <a:spLocks/>
          </p:cNvSpPr>
          <p:nvPr/>
        </p:nvSpPr>
        <p:spPr bwMode="auto">
          <a:xfrm>
            <a:off x="6832573" y="4005064"/>
            <a:ext cx="781984" cy="286982"/>
          </a:xfrm>
          <a:prstGeom prst="rect">
            <a:avLst/>
          </a:prstGeom>
          <a:noFill/>
          <a:ln w="12700">
            <a:noFill/>
            <a:miter lim="800000"/>
            <a:headEnd/>
            <a:tailEnd/>
          </a:ln>
        </p:spPr>
        <p:txBody>
          <a:bodyPr lIns="0" tIns="0" rIns="0" bIns="0"/>
          <a:lstStyle/>
          <a:p>
            <a:pPr marL="36513" algn="ctr">
              <a:tabLst>
                <a:tab pos="66675" algn="l"/>
                <a:tab pos="752475" algn="l"/>
                <a:tab pos="1438275" algn="l"/>
                <a:tab pos="2122488" algn="l"/>
                <a:tab pos="2806700" algn="l"/>
              </a:tabLst>
            </a:pPr>
            <a:r>
              <a:rPr lang="en-US" sz="1600" b="1" dirty="0">
                <a:solidFill>
                  <a:srgbClr val="003434"/>
                </a:solidFill>
                <a:latin typeface="+mn-lt"/>
                <a:sym typeface="Myriad Set Semibold" charset="0"/>
              </a:rPr>
              <a:t>Queue</a:t>
            </a:r>
          </a:p>
        </p:txBody>
      </p:sp>
      <p:sp>
        <p:nvSpPr>
          <p:cNvPr id="23" name="Rectangle 9"/>
          <p:cNvSpPr>
            <a:spLocks/>
          </p:cNvSpPr>
          <p:nvPr/>
        </p:nvSpPr>
        <p:spPr bwMode="auto">
          <a:xfrm>
            <a:off x="6422595" y="5711980"/>
            <a:ext cx="1673753" cy="379896"/>
          </a:xfrm>
          <a:prstGeom prst="rect">
            <a:avLst/>
          </a:prstGeom>
          <a:noFill/>
          <a:ln w="12700">
            <a:noFill/>
            <a:miter lim="800000"/>
            <a:headEnd/>
            <a:tailEnd/>
          </a:ln>
        </p:spPr>
        <p:txBody>
          <a:bodyPr lIns="0" tIns="0" rIns="0" bIns="0"/>
          <a:lstStyle/>
          <a:p>
            <a:pPr marL="36513" algn="ctr">
              <a:tabLst>
                <a:tab pos="66675" algn="l"/>
                <a:tab pos="752475" algn="l"/>
                <a:tab pos="1438275" algn="l"/>
                <a:tab pos="2122488" algn="l"/>
                <a:tab pos="2806700" algn="l"/>
              </a:tabLst>
            </a:pPr>
            <a:r>
              <a:rPr lang="en-US" sz="2800" b="1" dirty="0">
                <a:solidFill>
                  <a:schemeClr val="tx1"/>
                </a:solidFill>
                <a:latin typeface="+mn-lt"/>
                <a:sym typeface="Myriad Set Semibold" charset="0"/>
              </a:rPr>
              <a:t>Context</a:t>
            </a:r>
          </a:p>
        </p:txBody>
      </p:sp>
      <p:sp>
        <p:nvSpPr>
          <p:cNvPr id="24" name="Rounded Rectangle 23"/>
          <p:cNvSpPr/>
          <p:nvPr/>
        </p:nvSpPr>
        <p:spPr bwMode="auto">
          <a:xfrm>
            <a:off x="5999054" y="1751211"/>
            <a:ext cx="2459064" cy="1103200"/>
          </a:xfrm>
          <a:prstGeom prst="roundRect">
            <a:avLst/>
          </a:prstGeom>
          <a:gradFill flip="none" rotWithShape="1">
            <a:gsLst>
              <a:gs pos="0">
                <a:srgbClr val="FFFFFF">
                  <a:alpha val="88000"/>
                </a:srgbClr>
              </a:gs>
              <a:gs pos="7001">
                <a:srgbClr val="E6E6E6"/>
              </a:gs>
              <a:gs pos="32001">
                <a:srgbClr val="7D8496"/>
              </a:gs>
              <a:gs pos="47000">
                <a:srgbClr val="E6E6E6"/>
              </a:gs>
              <a:gs pos="85001">
                <a:srgbClr val="7D8496"/>
              </a:gs>
              <a:gs pos="100000">
                <a:srgbClr val="E6E6E6"/>
              </a:gs>
            </a:gsLst>
            <a:lin ang="2700000" scaled="0"/>
            <a:tileRect/>
          </a:gradFill>
          <a:ln w="76200">
            <a:headEnd type="oval" w="med" len="med"/>
            <a:tailEnd type="none" w="med" len="med"/>
          </a:ln>
        </p:spPr>
        <p:style>
          <a:lnRef idx="2">
            <a:schemeClr val="dk1"/>
          </a:lnRef>
          <a:fillRef idx="1">
            <a:schemeClr val="lt1"/>
          </a:fillRef>
          <a:effectRef idx="0">
            <a:schemeClr val="dk1"/>
          </a:effectRef>
          <a:fontRef idx="minor">
            <a:schemeClr val="dk1"/>
          </a:fontRef>
        </p:style>
        <p:txBody>
          <a:bodyPr lIns="39182" tIns="19591" rIns="39182" bIns="19591"/>
          <a:lstStyle/>
          <a:p>
            <a:pPr algn="ctr">
              <a:tabLst>
                <a:tab pos="68024" algn="l"/>
                <a:tab pos="753030" algn="l"/>
                <a:tab pos="1438716" algn="l"/>
                <a:tab pos="2123721" algn="l"/>
                <a:tab pos="2808046" algn="l"/>
              </a:tabLst>
              <a:defRPr/>
            </a:pPr>
            <a:r>
              <a:rPr lang="en-US" b="1" dirty="0">
                <a:solidFill>
                  <a:schemeClr val="tx1"/>
                </a:solidFill>
                <a:ea typeface="ヒラギノ角ゴ ProN W3" charset="-128"/>
              </a:rPr>
              <a:t> </a:t>
            </a:r>
          </a:p>
          <a:p>
            <a:pPr algn="ctr">
              <a:tabLst>
                <a:tab pos="68024" algn="l"/>
                <a:tab pos="753030" algn="l"/>
                <a:tab pos="1438716" algn="l"/>
                <a:tab pos="2123721" algn="l"/>
                <a:tab pos="2808046" algn="l"/>
              </a:tabLst>
              <a:defRPr/>
            </a:pPr>
            <a:r>
              <a:rPr lang="en-US" sz="2000" b="1" dirty="0">
                <a:solidFill>
                  <a:schemeClr val="tx1"/>
                </a:solidFill>
                <a:ea typeface="ヒラギノ角ゴ ProN W3" charset="-128"/>
              </a:rPr>
              <a:t>Device</a:t>
            </a:r>
          </a:p>
        </p:txBody>
      </p:sp>
      <p:sp>
        <p:nvSpPr>
          <p:cNvPr id="25" name="Rounded Rectangle 24"/>
          <p:cNvSpPr/>
          <p:nvPr/>
        </p:nvSpPr>
        <p:spPr bwMode="auto">
          <a:xfrm>
            <a:off x="6001780" y="2924944"/>
            <a:ext cx="2519926" cy="685569"/>
          </a:xfrm>
          <a:prstGeom prst="roundRect">
            <a:avLst/>
          </a:prstGeom>
          <a:solidFill>
            <a:schemeClr val="bg1">
              <a:lumMod val="85000"/>
            </a:schemeClr>
          </a:solidFill>
          <a:ln w="66675" cap="flat" cmpd="sng" algn="ctr">
            <a:solidFill>
              <a:srgbClr val="002060"/>
            </a:solidFill>
            <a:prstDash val="solid"/>
            <a:round/>
            <a:headEnd type="oval"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9000"/>
              </a:lnSpc>
              <a:spcBef>
                <a:spcPct val="0"/>
              </a:spcBef>
              <a:spcAft>
                <a:spcPct val="0"/>
              </a:spcAft>
              <a:buClrTx/>
              <a:buSzTx/>
              <a:buFontTx/>
              <a:buNone/>
              <a:tabLst>
                <a:tab pos="158750" algn="l"/>
                <a:tab pos="1757363" algn="l"/>
                <a:tab pos="3357563" algn="l"/>
                <a:tab pos="4956175" algn="l"/>
                <a:tab pos="6553200" algn="l"/>
              </a:tabLst>
            </a:pPr>
            <a:endParaRPr kumimoji="0" lang="en-US" sz="3600" b="0" i="0" u="none" strike="noStrike" cap="none" normalizeH="0" baseline="0">
              <a:ln>
                <a:noFill/>
              </a:ln>
              <a:solidFill>
                <a:srgbClr val="FFFFFF"/>
              </a:solidFill>
              <a:effectLst/>
              <a:latin typeface="Arial Narrow" pitchFamily="34" charset="0"/>
              <a:ea typeface="ヒラギノ角ゴ ProN W3" charset="-128"/>
              <a:sym typeface="Myriad Set Text" charset="0"/>
            </a:endParaRPr>
          </a:p>
        </p:txBody>
      </p:sp>
      <p:sp>
        <p:nvSpPr>
          <p:cNvPr id="26" name="TextBox 25"/>
          <p:cNvSpPr txBox="1"/>
          <p:nvPr/>
        </p:nvSpPr>
        <p:spPr>
          <a:xfrm>
            <a:off x="5995530" y="3003772"/>
            <a:ext cx="2527885" cy="400110"/>
          </a:xfrm>
          <a:prstGeom prst="rect">
            <a:avLst/>
          </a:prstGeom>
          <a:noFill/>
        </p:spPr>
        <p:txBody>
          <a:bodyPr wrap="square" rtlCol="0">
            <a:spAutoFit/>
          </a:bodyPr>
          <a:lstStyle/>
          <a:p>
            <a:pPr algn="ctr"/>
            <a:r>
              <a:rPr lang="en-US" sz="2000" b="1" dirty="0">
                <a:solidFill>
                  <a:schemeClr val="tx1"/>
                </a:solidFill>
                <a:latin typeface="+mn-lt"/>
              </a:rPr>
              <a:t>Device Memory</a:t>
            </a:r>
          </a:p>
        </p:txBody>
      </p:sp>
      <p:sp>
        <p:nvSpPr>
          <p:cNvPr id="3" name="Slide Number Placeholder 2">
            <a:extLst>
              <a:ext uri="{FF2B5EF4-FFF2-40B4-BE49-F238E27FC236}">
                <a16:creationId xmlns:a16="http://schemas.microsoft.com/office/drawing/2014/main" id="{F1F87337-0D5A-2E49-884B-FEB2BE0FEED9}"/>
              </a:ext>
            </a:extLst>
          </p:cNvPr>
          <p:cNvSpPr>
            <a:spLocks noGrp="1"/>
          </p:cNvSpPr>
          <p:nvPr>
            <p:ph type="sldNum" sz="quarter" idx="12"/>
          </p:nvPr>
        </p:nvSpPr>
        <p:spPr/>
        <p:txBody>
          <a:bodyPr/>
          <a:lstStyle/>
          <a:p>
            <a:fld id="{10338BC4-165C-45BE-83FF-C9C7D8E962C5}" type="slidenum">
              <a:rPr lang="en-GB" smtClean="0"/>
              <a:pPr/>
              <a:t>54</a:t>
            </a:fld>
            <a:endParaRPr lang="en-GB"/>
          </a:p>
        </p:txBody>
      </p:sp>
    </p:spTree>
    <p:extLst>
      <p:ext uri="{BB962C8B-B14F-4D97-AF65-F5344CB8AC3E}">
        <p14:creationId xmlns:p14="http://schemas.microsoft.com/office/powerpoint/2010/main" val="83617767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Command-Queues</a:t>
            </a:r>
          </a:p>
        </p:txBody>
      </p:sp>
      <p:sp>
        <p:nvSpPr>
          <p:cNvPr id="5" name="Content Placeholder 4"/>
          <p:cNvSpPr>
            <a:spLocks noGrp="1"/>
          </p:cNvSpPr>
          <p:nvPr>
            <p:ph sz="half" idx="1"/>
          </p:nvPr>
        </p:nvSpPr>
        <p:spPr>
          <a:xfrm>
            <a:off x="179512" y="1600200"/>
            <a:ext cx="4316288" cy="5069160"/>
          </a:xfrm>
        </p:spPr>
        <p:txBody>
          <a:bodyPr>
            <a:normAutofit fontScale="85000" lnSpcReduction="20000"/>
          </a:bodyPr>
          <a:lstStyle/>
          <a:p>
            <a:r>
              <a:rPr lang="en-GB" dirty="0"/>
              <a:t>Commands include:</a:t>
            </a:r>
          </a:p>
          <a:p>
            <a:pPr lvl="1"/>
            <a:r>
              <a:rPr lang="en-GB" dirty="0"/>
              <a:t>Kernel executions</a:t>
            </a:r>
          </a:p>
          <a:p>
            <a:pPr lvl="1"/>
            <a:r>
              <a:rPr lang="en-GB" dirty="0"/>
              <a:t>Memory object management</a:t>
            </a:r>
          </a:p>
          <a:p>
            <a:pPr lvl="1"/>
            <a:r>
              <a:rPr lang="en-GB" dirty="0"/>
              <a:t>Synchronization</a:t>
            </a:r>
          </a:p>
          <a:p>
            <a:r>
              <a:rPr lang="en-GB" dirty="0"/>
              <a:t>The only way to submit </a:t>
            </a:r>
            <a:r>
              <a:rPr lang="en-GB" dirty="0">
                <a:solidFill>
                  <a:schemeClr val="accent1"/>
                </a:solidFill>
              </a:rPr>
              <a:t>commands</a:t>
            </a:r>
            <a:r>
              <a:rPr lang="en-GB" dirty="0"/>
              <a:t> to a device is through a </a:t>
            </a:r>
            <a:r>
              <a:rPr lang="en-GB" dirty="0">
                <a:solidFill>
                  <a:schemeClr val="accent6"/>
                </a:solidFill>
              </a:rPr>
              <a:t>command-queue</a:t>
            </a:r>
            <a:r>
              <a:rPr lang="en-GB" dirty="0"/>
              <a:t>.  </a:t>
            </a:r>
          </a:p>
          <a:p>
            <a:r>
              <a:rPr lang="en-GB" dirty="0"/>
              <a:t>Each command-queue points to a </a:t>
            </a:r>
            <a:r>
              <a:rPr lang="en-GB" dirty="0">
                <a:solidFill>
                  <a:schemeClr val="accent1"/>
                </a:solidFill>
              </a:rPr>
              <a:t>single</a:t>
            </a:r>
            <a:r>
              <a:rPr lang="en-GB" dirty="0"/>
              <a:t> device within a context. </a:t>
            </a:r>
          </a:p>
          <a:p>
            <a:r>
              <a:rPr lang="en-GB" dirty="0">
                <a:solidFill>
                  <a:schemeClr val="accent6"/>
                </a:solidFill>
              </a:rPr>
              <a:t>Multiple command-queues can feed a single device.</a:t>
            </a:r>
          </a:p>
          <a:p>
            <a:pPr lvl="1"/>
            <a:r>
              <a:rPr lang="en-GB" dirty="0"/>
              <a:t>Used to define independent streams of commands that don’t require synchronization</a:t>
            </a:r>
          </a:p>
          <a:p>
            <a:endParaRPr lang="en-GB" dirty="0"/>
          </a:p>
          <a:p>
            <a:endParaRPr lang="en-GB" dirty="0"/>
          </a:p>
        </p:txBody>
      </p:sp>
      <p:grpSp>
        <p:nvGrpSpPr>
          <p:cNvPr id="16" name="Group 15"/>
          <p:cNvGrpSpPr>
            <a:grpSpLocks/>
          </p:cNvGrpSpPr>
          <p:nvPr/>
        </p:nvGrpSpPr>
        <p:grpSpPr bwMode="auto">
          <a:xfrm>
            <a:off x="4783837" y="1763457"/>
            <a:ext cx="4036635" cy="4977911"/>
            <a:chOff x="3648" y="888"/>
            <a:chExt cx="1663" cy="2146"/>
          </a:xfrm>
        </p:grpSpPr>
        <p:sp>
          <p:nvSpPr>
            <p:cNvPr id="17" name="AutoShape 4"/>
            <p:cNvSpPr>
              <a:spLocks/>
            </p:cNvSpPr>
            <p:nvPr/>
          </p:nvSpPr>
          <p:spPr bwMode="auto">
            <a:xfrm>
              <a:off x="3648" y="888"/>
              <a:ext cx="1663" cy="1949"/>
            </a:xfrm>
            <a:prstGeom prst="roundRect">
              <a:avLst>
                <a:gd name="adj" fmla="val 4954"/>
              </a:avLst>
            </a:prstGeom>
            <a:solidFill>
              <a:srgbClr val="20538D">
                <a:alpha val="28627"/>
              </a:srgbClr>
            </a:solidFill>
            <a:ln w="6350">
              <a:solidFill>
                <a:srgbClr val="000000">
                  <a:alpha val="41960"/>
                </a:srgbClr>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pic>
          <p:nvPicPr>
            <p:cNvPr id="18" name="Picture 5"/>
            <p:cNvPicPr>
              <a:picLocks noChangeAspect="1" noChangeArrowheads="1"/>
            </p:cNvPicPr>
            <p:nvPr/>
          </p:nvPicPr>
          <p:blipFill>
            <a:blip r:embed="rId2" cstate="print"/>
            <a:srcRect/>
            <a:stretch>
              <a:fillRect/>
            </a:stretch>
          </p:blipFill>
          <p:spPr bwMode="auto">
            <a:xfrm>
              <a:off x="3717" y="1636"/>
              <a:ext cx="739" cy="1398"/>
            </a:xfrm>
            <a:prstGeom prst="rect">
              <a:avLst/>
            </a:prstGeom>
            <a:noFill/>
            <a:ln w="25400">
              <a:noFill/>
              <a:miter lim="800000"/>
              <a:headEnd/>
              <a:tailEnd/>
            </a:ln>
          </p:spPr>
        </p:pic>
        <p:pic>
          <p:nvPicPr>
            <p:cNvPr id="19" name="Picture 6"/>
            <p:cNvPicPr>
              <a:picLocks noChangeAspect="1" noChangeArrowheads="1"/>
            </p:cNvPicPr>
            <p:nvPr/>
          </p:nvPicPr>
          <p:blipFill>
            <a:blip r:embed="rId2" cstate="print"/>
            <a:srcRect/>
            <a:stretch>
              <a:fillRect/>
            </a:stretch>
          </p:blipFill>
          <p:spPr bwMode="auto">
            <a:xfrm>
              <a:off x="4565" y="1636"/>
              <a:ext cx="739" cy="1398"/>
            </a:xfrm>
            <a:prstGeom prst="rect">
              <a:avLst/>
            </a:prstGeom>
            <a:noFill/>
            <a:ln w="25400">
              <a:noFill/>
              <a:miter lim="800000"/>
              <a:headEnd/>
              <a:tailEnd/>
            </a:ln>
          </p:spPr>
        </p:pic>
        <p:sp>
          <p:nvSpPr>
            <p:cNvPr id="20" name="Rectangle 7"/>
            <p:cNvSpPr>
              <a:spLocks/>
            </p:cNvSpPr>
            <p:nvPr/>
          </p:nvSpPr>
          <p:spPr bwMode="auto">
            <a:xfrm>
              <a:off x="3881" y="1849"/>
              <a:ext cx="336" cy="136"/>
            </a:xfrm>
            <a:prstGeom prst="rect">
              <a:avLst/>
            </a:prstGeom>
            <a:noFill/>
            <a:ln w="12700">
              <a:noFill/>
              <a:miter lim="800000"/>
              <a:headEnd/>
              <a:tailEnd/>
            </a:ln>
          </p:spPr>
          <p:txBody>
            <a:bodyPr lIns="0" tIns="0" rIns="0" bIns="0"/>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1600" b="1" i="0" u="none" strike="noStrike" kern="0" cap="none" spc="0" normalizeH="0" baseline="0" noProof="0" dirty="0">
                  <a:ln>
                    <a:noFill/>
                  </a:ln>
                  <a:solidFill>
                    <a:srgbClr val="003434"/>
                  </a:solidFill>
                  <a:effectLst/>
                  <a:uLnTx/>
                  <a:uFillTx/>
                  <a:latin typeface="Arial Narrow" pitchFamily="34" charset="0"/>
                  <a:ea typeface="ヒラギノ角ゴ ProN W3" charset="-128"/>
                  <a:cs typeface="Arial"/>
                  <a:sym typeface="Myriad Set Semibold" charset="0"/>
                </a:rPr>
                <a:t>Queue</a:t>
              </a:r>
            </a:p>
          </p:txBody>
        </p:sp>
        <p:sp>
          <p:nvSpPr>
            <p:cNvPr id="21" name="Rectangle 8"/>
            <p:cNvSpPr>
              <a:spLocks/>
            </p:cNvSpPr>
            <p:nvPr/>
          </p:nvSpPr>
          <p:spPr bwMode="auto">
            <a:xfrm>
              <a:off x="4729" y="1849"/>
              <a:ext cx="336" cy="136"/>
            </a:xfrm>
            <a:prstGeom prst="rect">
              <a:avLst/>
            </a:prstGeom>
            <a:noFill/>
            <a:ln w="12700">
              <a:noFill/>
              <a:miter lim="800000"/>
              <a:headEnd/>
              <a:tailEnd/>
            </a:ln>
          </p:spPr>
          <p:txBody>
            <a:bodyPr lIns="0" tIns="0" rIns="0" bIns="0"/>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1600" b="1" i="0" u="none" strike="noStrike" kern="0" cap="none" spc="0" normalizeH="0" baseline="0" noProof="0" dirty="0">
                  <a:ln>
                    <a:noFill/>
                  </a:ln>
                  <a:solidFill>
                    <a:srgbClr val="003434"/>
                  </a:solidFill>
                  <a:effectLst/>
                  <a:uLnTx/>
                  <a:uFillTx/>
                  <a:latin typeface="Arial Narrow" pitchFamily="34" charset="0"/>
                  <a:ea typeface="ヒラギノ角ゴ ProN W3" charset="-128"/>
                  <a:cs typeface="Arial"/>
                  <a:sym typeface="Myriad Set Semibold" charset="0"/>
                </a:rPr>
                <a:t>Queue</a:t>
              </a:r>
            </a:p>
          </p:txBody>
        </p:sp>
        <p:sp>
          <p:nvSpPr>
            <p:cNvPr id="22" name="Rectangle 9"/>
            <p:cNvSpPr>
              <a:spLocks/>
            </p:cNvSpPr>
            <p:nvPr/>
          </p:nvSpPr>
          <p:spPr bwMode="auto">
            <a:xfrm>
              <a:off x="4248" y="2508"/>
              <a:ext cx="465" cy="177"/>
            </a:xfrm>
            <a:prstGeom prst="rect">
              <a:avLst/>
            </a:prstGeom>
            <a:noFill/>
            <a:ln w="12700">
              <a:noFill/>
              <a:miter lim="800000"/>
              <a:headEnd/>
              <a:tailEnd/>
            </a:ln>
          </p:spPr>
          <p:txBody>
            <a:bodyPr lIns="0" tIns="0" rIns="0" bIns="0"/>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1800" b="1" i="0" u="none" strike="noStrike" kern="0" cap="none" spc="0" normalizeH="0" baseline="0" noProof="0" dirty="0">
                  <a:ln>
                    <a:noFill/>
                  </a:ln>
                  <a:effectLst/>
                  <a:uLnTx/>
                  <a:uFillTx/>
                  <a:latin typeface="Arial Narrow" pitchFamily="34" charset="0"/>
                  <a:ea typeface="ヒラギノ角ゴ ProN W3" charset="-128"/>
                  <a:cs typeface="Arial"/>
                  <a:sym typeface="Myriad Set Semibold" charset="0"/>
                </a:rPr>
                <a:t>Context</a:t>
              </a:r>
            </a:p>
          </p:txBody>
        </p:sp>
        <p:sp>
          <p:nvSpPr>
            <p:cNvPr id="23" name="Rounded Rectangle 22"/>
            <p:cNvSpPr/>
            <p:nvPr/>
          </p:nvSpPr>
          <p:spPr bwMode="auto">
            <a:xfrm>
              <a:off x="3806" y="1071"/>
              <a:ext cx="514" cy="514"/>
            </a:xfrm>
            <a:prstGeom prst="roundRect">
              <a:avLst/>
            </a:prstGeom>
            <a:gradFill flip="none" rotWithShape="1">
              <a:gsLst>
                <a:gs pos="0">
                  <a:srgbClr val="FFFFFF"/>
                </a:gs>
                <a:gs pos="7001">
                  <a:srgbClr val="E6E6E6"/>
                </a:gs>
                <a:gs pos="32001">
                  <a:srgbClr val="7D8496"/>
                </a:gs>
                <a:gs pos="47000">
                  <a:srgbClr val="E6E6E6"/>
                </a:gs>
                <a:gs pos="85001">
                  <a:srgbClr val="7D8496"/>
                </a:gs>
                <a:gs pos="100000">
                  <a:srgbClr val="E6E6E6"/>
                </a:gs>
              </a:gsLst>
              <a:lin ang="2700000" scaled="0"/>
              <a:tileRect/>
            </a:gradFill>
            <a:ln w="76200" cap="flat" cmpd="sng" algn="ctr">
              <a:solidFill>
                <a:srgbClr val="000000"/>
              </a:solidFill>
              <a:prstDash val="solid"/>
              <a:headEnd type="oval" w="med" len="med"/>
              <a:tailEnd type="none" w="med" len="med"/>
            </a:ln>
            <a:effectLst/>
          </p:spPr>
          <p:txBody>
            <a:bodyPr lIns="39182" tIns="19591" rIns="39182" bIns="19591"/>
            <a:lstStyle/>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1"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 </a:t>
              </a:r>
            </a:p>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1"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GPU</a:t>
              </a:r>
            </a:p>
          </p:txBody>
        </p:sp>
        <p:sp>
          <p:nvSpPr>
            <p:cNvPr id="24" name="Rounded Rectangle 23"/>
            <p:cNvSpPr/>
            <p:nvPr/>
          </p:nvSpPr>
          <p:spPr bwMode="auto">
            <a:xfrm>
              <a:off x="4650" y="1071"/>
              <a:ext cx="514" cy="514"/>
            </a:xfrm>
            <a:prstGeom prst="roundRect">
              <a:avLst/>
            </a:prstGeom>
            <a:gradFill flip="none" rotWithShape="1">
              <a:gsLst>
                <a:gs pos="0">
                  <a:srgbClr val="FFFFFF"/>
                </a:gs>
                <a:gs pos="7001">
                  <a:srgbClr val="E6E6E6"/>
                </a:gs>
                <a:gs pos="32001">
                  <a:srgbClr val="7D8496"/>
                </a:gs>
                <a:gs pos="47000">
                  <a:srgbClr val="E6E6E6"/>
                </a:gs>
                <a:gs pos="85001">
                  <a:srgbClr val="7D8496"/>
                </a:gs>
                <a:gs pos="100000">
                  <a:srgbClr val="E6E6E6"/>
                </a:gs>
              </a:gsLst>
              <a:lin ang="2700000" scaled="0"/>
              <a:tileRect/>
            </a:gradFill>
            <a:ln w="76200" cap="flat" cmpd="sng" algn="ctr">
              <a:solidFill>
                <a:srgbClr val="000000"/>
              </a:solidFill>
              <a:prstDash val="solid"/>
              <a:headEnd type="oval" w="med" len="med"/>
              <a:tailEnd type="none" w="med" len="med"/>
            </a:ln>
            <a:effectLst/>
          </p:spPr>
          <p:txBody>
            <a:bodyPr lIns="39182" tIns="19591" rIns="39182" bIns="19591"/>
            <a:lstStyle/>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1"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 </a:t>
              </a:r>
            </a:p>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1"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CPU</a:t>
              </a:r>
            </a:p>
          </p:txBody>
        </p:sp>
      </p:grpSp>
      <p:sp>
        <p:nvSpPr>
          <p:cNvPr id="2" name="Slide Number Placeholder 1">
            <a:extLst>
              <a:ext uri="{FF2B5EF4-FFF2-40B4-BE49-F238E27FC236}">
                <a16:creationId xmlns:a16="http://schemas.microsoft.com/office/drawing/2014/main" id="{3D3D6BB7-202D-C340-9C3C-CBA7805A0B3D}"/>
              </a:ext>
            </a:extLst>
          </p:cNvPr>
          <p:cNvSpPr>
            <a:spLocks noGrp="1"/>
          </p:cNvSpPr>
          <p:nvPr>
            <p:ph type="sldNum" sz="quarter" idx="12"/>
          </p:nvPr>
        </p:nvSpPr>
        <p:spPr/>
        <p:txBody>
          <a:bodyPr/>
          <a:lstStyle/>
          <a:p>
            <a:fld id="{10338BC4-165C-45BE-83FF-C9C7D8E962C5}" type="slidenum">
              <a:rPr lang="en-GB" smtClean="0"/>
              <a:pPr/>
              <a:t>55</a:t>
            </a:fld>
            <a:endParaRPr lang="en-GB"/>
          </a:p>
        </p:txBody>
      </p:sp>
    </p:spTree>
    <p:extLst>
      <p:ext uri="{BB962C8B-B14F-4D97-AF65-F5344CB8AC3E}">
        <p14:creationId xmlns:p14="http://schemas.microsoft.com/office/powerpoint/2010/main" val="226240733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90264"/>
            <a:ext cx="8229600" cy="1143000"/>
          </a:xfrm>
        </p:spPr>
        <p:txBody>
          <a:bodyPr>
            <a:normAutofit fontScale="90000"/>
          </a:bodyPr>
          <a:lstStyle/>
          <a:p>
            <a:r>
              <a:rPr lang="en-GB" dirty="0"/>
              <a:t>Command-Queue execution details</a:t>
            </a:r>
          </a:p>
        </p:txBody>
      </p:sp>
      <p:sp>
        <p:nvSpPr>
          <p:cNvPr id="5" name="Content Placeholder 4"/>
          <p:cNvSpPr>
            <a:spLocks noGrp="1"/>
          </p:cNvSpPr>
          <p:nvPr>
            <p:ph sz="half" idx="1"/>
          </p:nvPr>
        </p:nvSpPr>
        <p:spPr>
          <a:xfrm>
            <a:off x="179511" y="1196752"/>
            <a:ext cx="6120681" cy="5544616"/>
          </a:xfrm>
        </p:spPr>
        <p:txBody>
          <a:bodyPr>
            <a:normAutofit/>
          </a:bodyPr>
          <a:lstStyle/>
          <a:p>
            <a:pPr marL="0" indent="0">
              <a:buNone/>
            </a:pPr>
            <a:r>
              <a:rPr lang="en-GB" sz="2400" b="1" i="1" dirty="0">
                <a:solidFill>
                  <a:schemeClr val="accent2"/>
                </a:solidFill>
              </a:rPr>
              <a:t>Command queues </a:t>
            </a:r>
            <a:r>
              <a:rPr lang="en-GB" sz="2400" dirty="0"/>
              <a:t>can be configured in different ways to control how commands execute</a:t>
            </a:r>
          </a:p>
          <a:p>
            <a:r>
              <a:rPr lang="en-GB" sz="2400" b="1" i="1" dirty="0">
                <a:solidFill>
                  <a:schemeClr val="accent2"/>
                </a:solidFill>
              </a:rPr>
              <a:t>In-order queues</a:t>
            </a:r>
            <a:r>
              <a:rPr lang="en-GB" sz="2400" dirty="0">
                <a:solidFill>
                  <a:schemeClr val="accent2"/>
                </a:solidFill>
              </a:rPr>
              <a:t>:</a:t>
            </a:r>
          </a:p>
          <a:p>
            <a:pPr lvl="1"/>
            <a:r>
              <a:rPr lang="en-GB" sz="1800" dirty="0"/>
              <a:t>Commands are </a:t>
            </a:r>
            <a:r>
              <a:rPr lang="en-GB" sz="1800" dirty="0" err="1"/>
              <a:t>enqueued</a:t>
            </a:r>
            <a:r>
              <a:rPr lang="en-GB" sz="1800" dirty="0"/>
              <a:t> and complete in the order they appear in the program (program-order)</a:t>
            </a:r>
          </a:p>
          <a:p>
            <a:r>
              <a:rPr lang="en-GB" sz="2400" b="1" i="1" dirty="0">
                <a:solidFill>
                  <a:schemeClr val="accent2"/>
                </a:solidFill>
              </a:rPr>
              <a:t>Out-of-order queues</a:t>
            </a:r>
            <a:r>
              <a:rPr lang="en-GB" sz="2400" dirty="0">
                <a:solidFill>
                  <a:schemeClr val="accent2"/>
                </a:solidFill>
              </a:rPr>
              <a:t>:</a:t>
            </a:r>
          </a:p>
          <a:p>
            <a:pPr lvl="1"/>
            <a:r>
              <a:rPr lang="en-GB" sz="1800" dirty="0"/>
              <a:t>Commands are </a:t>
            </a:r>
            <a:r>
              <a:rPr lang="en-GB" sz="1800" dirty="0" err="1"/>
              <a:t>enqueued</a:t>
            </a:r>
            <a:r>
              <a:rPr lang="en-GB" sz="1800" dirty="0"/>
              <a:t> in program-order but can execute (and hence complete) in any order.</a:t>
            </a:r>
          </a:p>
          <a:p>
            <a:r>
              <a:rPr lang="en-GB" sz="2400" dirty="0">
                <a:solidFill>
                  <a:schemeClr val="accent2"/>
                </a:solidFill>
              </a:rPr>
              <a:t>Execution of commands in the command-queue are guaranteed to be completed at synchronization points</a:t>
            </a:r>
          </a:p>
          <a:p>
            <a:pPr lvl="1"/>
            <a:r>
              <a:rPr lang="en-GB" sz="1800" dirty="0"/>
              <a:t>Discussed later</a:t>
            </a:r>
          </a:p>
          <a:p>
            <a:r>
              <a:rPr lang="en-GB" sz="2200" dirty="0"/>
              <a:t>In practice, a single in-order command queue per device works well</a:t>
            </a:r>
          </a:p>
        </p:txBody>
      </p:sp>
      <p:grpSp>
        <p:nvGrpSpPr>
          <p:cNvPr id="16" name="Group 15"/>
          <p:cNvGrpSpPr>
            <a:grpSpLocks/>
          </p:cNvGrpSpPr>
          <p:nvPr/>
        </p:nvGrpSpPr>
        <p:grpSpPr bwMode="auto">
          <a:xfrm>
            <a:off x="6390783" y="2302940"/>
            <a:ext cx="2655489" cy="3274705"/>
            <a:chOff x="3648" y="888"/>
            <a:chExt cx="1663" cy="2146"/>
          </a:xfrm>
        </p:grpSpPr>
        <p:sp>
          <p:nvSpPr>
            <p:cNvPr id="17" name="AutoShape 4"/>
            <p:cNvSpPr>
              <a:spLocks/>
            </p:cNvSpPr>
            <p:nvPr/>
          </p:nvSpPr>
          <p:spPr bwMode="auto">
            <a:xfrm>
              <a:off x="3648" y="888"/>
              <a:ext cx="1663" cy="1949"/>
            </a:xfrm>
            <a:prstGeom prst="roundRect">
              <a:avLst>
                <a:gd name="adj" fmla="val 4954"/>
              </a:avLst>
            </a:prstGeom>
            <a:solidFill>
              <a:srgbClr val="20538D">
                <a:alpha val="28627"/>
              </a:srgbClr>
            </a:solidFill>
            <a:ln w="6350">
              <a:solidFill>
                <a:srgbClr val="000000">
                  <a:alpha val="41960"/>
                </a:srgbClr>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pic>
          <p:nvPicPr>
            <p:cNvPr id="18" name="Picture 5"/>
            <p:cNvPicPr>
              <a:picLocks noChangeAspect="1" noChangeArrowheads="1"/>
            </p:cNvPicPr>
            <p:nvPr/>
          </p:nvPicPr>
          <p:blipFill>
            <a:blip r:embed="rId2" cstate="print"/>
            <a:srcRect/>
            <a:stretch>
              <a:fillRect/>
            </a:stretch>
          </p:blipFill>
          <p:spPr bwMode="auto">
            <a:xfrm>
              <a:off x="3717" y="1636"/>
              <a:ext cx="739" cy="1398"/>
            </a:xfrm>
            <a:prstGeom prst="rect">
              <a:avLst/>
            </a:prstGeom>
            <a:noFill/>
            <a:ln w="25400">
              <a:noFill/>
              <a:miter lim="800000"/>
              <a:headEnd/>
              <a:tailEnd/>
            </a:ln>
          </p:spPr>
        </p:pic>
        <p:pic>
          <p:nvPicPr>
            <p:cNvPr id="19" name="Picture 6"/>
            <p:cNvPicPr>
              <a:picLocks noChangeAspect="1" noChangeArrowheads="1"/>
            </p:cNvPicPr>
            <p:nvPr/>
          </p:nvPicPr>
          <p:blipFill>
            <a:blip r:embed="rId2" cstate="print"/>
            <a:srcRect/>
            <a:stretch>
              <a:fillRect/>
            </a:stretch>
          </p:blipFill>
          <p:spPr bwMode="auto">
            <a:xfrm>
              <a:off x="4565" y="1636"/>
              <a:ext cx="739" cy="1398"/>
            </a:xfrm>
            <a:prstGeom prst="rect">
              <a:avLst/>
            </a:prstGeom>
            <a:noFill/>
            <a:ln w="25400">
              <a:noFill/>
              <a:miter lim="800000"/>
              <a:headEnd/>
              <a:tailEnd/>
            </a:ln>
          </p:spPr>
        </p:pic>
        <p:sp>
          <p:nvSpPr>
            <p:cNvPr id="20" name="Rectangle 7"/>
            <p:cNvSpPr>
              <a:spLocks/>
            </p:cNvSpPr>
            <p:nvPr/>
          </p:nvSpPr>
          <p:spPr bwMode="auto">
            <a:xfrm>
              <a:off x="3845" y="1849"/>
              <a:ext cx="439" cy="136"/>
            </a:xfrm>
            <a:prstGeom prst="rect">
              <a:avLst/>
            </a:prstGeom>
            <a:noFill/>
            <a:ln w="12700">
              <a:noFill/>
              <a:miter lim="800000"/>
              <a:headEnd/>
              <a:tailEnd/>
            </a:ln>
          </p:spPr>
          <p:txBody>
            <a:bodyPr lIns="0" tIns="0" rIns="0" bIns="0"/>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1600" b="1" i="0" u="none" strike="noStrike" kern="0" cap="none" spc="0" normalizeH="0" baseline="0" noProof="0" dirty="0">
                  <a:ln>
                    <a:noFill/>
                  </a:ln>
                  <a:solidFill>
                    <a:srgbClr val="003434"/>
                  </a:solidFill>
                  <a:effectLst/>
                  <a:uLnTx/>
                  <a:uFillTx/>
                  <a:latin typeface="Arial Narrow" pitchFamily="34" charset="0"/>
                  <a:ea typeface="ヒラギノ角ゴ ProN W3" charset="-128"/>
                  <a:cs typeface="Arial"/>
                  <a:sym typeface="Myriad Set Semibold" charset="0"/>
                </a:rPr>
                <a:t>Queue</a:t>
              </a:r>
            </a:p>
          </p:txBody>
        </p:sp>
        <p:sp>
          <p:nvSpPr>
            <p:cNvPr id="21" name="Rectangle 8"/>
            <p:cNvSpPr>
              <a:spLocks/>
            </p:cNvSpPr>
            <p:nvPr/>
          </p:nvSpPr>
          <p:spPr bwMode="auto">
            <a:xfrm>
              <a:off x="4690" y="1849"/>
              <a:ext cx="435" cy="136"/>
            </a:xfrm>
            <a:prstGeom prst="rect">
              <a:avLst/>
            </a:prstGeom>
            <a:noFill/>
            <a:ln w="12700">
              <a:noFill/>
              <a:miter lim="800000"/>
              <a:headEnd/>
              <a:tailEnd/>
            </a:ln>
          </p:spPr>
          <p:txBody>
            <a:bodyPr lIns="0" tIns="0" rIns="0" bIns="0"/>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1600" b="1" i="0" u="none" strike="noStrike" kern="0" cap="none" spc="0" normalizeH="0" baseline="0" noProof="0" dirty="0">
                  <a:ln>
                    <a:noFill/>
                  </a:ln>
                  <a:solidFill>
                    <a:srgbClr val="003434"/>
                  </a:solidFill>
                  <a:effectLst/>
                  <a:uLnTx/>
                  <a:uFillTx/>
                  <a:latin typeface="Arial Narrow" pitchFamily="34" charset="0"/>
                  <a:ea typeface="ヒラギノ角ゴ ProN W3" charset="-128"/>
                  <a:cs typeface="Arial"/>
                  <a:sym typeface="Myriad Set Semibold" charset="0"/>
                </a:rPr>
                <a:t>Queue</a:t>
              </a:r>
            </a:p>
          </p:txBody>
        </p:sp>
        <p:sp>
          <p:nvSpPr>
            <p:cNvPr id="22" name="Rectangle 9"/>
            <p:cNvSpPr>
              <a:spLocks/>
            </p:cNvSpPr>
            <p:nvPr/>
          </p:nvSpPr>
          <p:spPr bwMode="auto">
            <a:xfrm>
              <a:off x="4248" y="2508"/>
              <a:ext cx="465" cy="177"/>
            </a:xfrm>
            <a:prstGeom prst="rect">
              <a:avLst/>
            </a:prstGeom>
            <a:noFill/>
            <a:ln w="12700">
              <a:noFill/>
              <a:miter lim="800000"/>
              <a:headEnd/>
              <a:tailEnd/>
            </a:ln>
          </p:spPr>
          <p:txBody>
            <a:bodyPr lIns="0" tIns="0" rIns="0" bIns="0"/>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1800" b="1" i="0" u="none" strike="noStrike" kern="0" cap="none" spc="0" normalizeH="0" baseline="0" noProof="0" dirty="0">
                  <a:ln>
                    <a:noFill/>
                  </a:ln>
                  <a:effectLst/>
                  <a:uLnTx/>
                  <a:uFillTx/>
                  <a:latin typeface="Arial Narrow" pitchFamily="34" charset="0"/>
                  <a:ea typeface="ヒラギノ角ゴ ProN W3" charset="-128"/>
                  <a:cs typeface="Arial"/>
                  <a:sym typeface="Myriad Set Semibold" charset="0"/>
                </a:rPr>
                <a:t>Context</a:t>
              </a:r>
            </a:p>
          </p:txBody>
        </p:sp>
        <p:sp>
          <p:nvSpPr>
            <p:cNvPr id="23" name="Rounded Rectangle 22"/>
            <p:cNvSpPr/>
            <p:nvPr/>
          </p:nvSpPr>
          <p:spPr bwMode="auto">
            <a:xfrm>
              <a:off x="3806" y="1071"/>
              <a:ext cx="514" cy="514"/>
            </a:xfrm>
            <a:prstGeom prst="roundRect">
              <a:avLst/>
            </a:prstGeom>
            <a:gradFill flip="none" rotWithShape="1">
              <a:gsLst>
                <a:gs pos="0">
                  <a:srgbClr val="FFFFFF"/>
                </a:gs>
                <a:gs pos="7001">
                  <a:srgbClr val="E6E6E6"/>
                </a:gs>
                <a:gs pos="32001">
                  <a:srgbClr val="7D8496"/>
                </a:gs>
                <a:gs pos="47000">
                  <a:srgbClr val="E6E6E6"/>
                </a:gs>
                <a:gs pos="85001">
                  <a:srgbClr val="7D8496"/>
                </a:gs>
                <a:gs pos="100000">
                  <a:srgbClr val="E6E6E6"/>
                </a:gs>
              </a:gsLst>
              <a:lin ang="2700000" scaled="0"/>
              <a:tileRect/>
            </a:gradFill>
            <a:ln w="76200" cap="flat" cmpd="sng" algn="ctr">
              <a:solidFill>
                <a:srgbClr val="000000"/>
              </a:solidFill>
              <a:prstDash val="solid"/>
              <a:headEnd type="oval" w="med" len="med"/>
              <a:tailEnd type="none" w="med" len="med"/>
            </a:ln>
            <a:effectLst/>
          </p:spPr>
          <p:txBody>
            <a:bodyPr lIns="39182" tIns="19591" rIns="39182" bIns="19591"/>
            <a:lstStyle/>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1"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 </a:t>
              </a:r>
            </a:p>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1"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GPU</a:t>
              </a:r>
            </a:p>
          </p:txBody>
        </p:sp>
        <p:sp>
          <p:nvSpPr>
            <p:cNvPr id="24" name="Rounded Rectangle 23"/>
            <p:cNvSpPr/>
            <p:nvPr/>
          </p:nvSpPr>
          <p:spPr bwMode="auto">
            <a:xfrm>
              <a:off x="4650" y="1071"/>
              <a:ext cx="514" cy="514"/>
            </a:xfrm>
            <a:prstGeom prst="roundRect">
              <a:avLst/>
            </a:prstGeom>
            <a:gradFill flip="none" rotWithShape="1">
              <a:gsLst>
                <a:gs pos="0">
                  <a:srgbClr val="FFFFFF"/>
                </a:gs>
                <a:gs pos="7001">
                  <a:srgbClr val="E6E6E6"/>
                </a:gs>
                <a:gs pos="32001">
                  <a:srgbClr val="7D8496"/>
                </a:gs>
                <a:gs pos="47000">
                  <a:srgbClr val="E6E6E6"/>
                </a:gs>
                <a:gs pos="85001">
                  <a:srgbClr val="7D8496"/>
                </a:gs>
                <a:gs pos="100000">
                  <a:srgbClr val="E6E6E6"/>
                </a:gs>
              </a:gsLst>
              <a:lin ang="2700000" scaled="0"/>
              <a:tileRect/>
            </a:gradFill>
            <a:ln w="76200" cap="flat" cmpd="sng" algn="ctr">
              <a:solidFill>
                <a:srgbClr val="000000"/>
              </a:solidFill>
              <a:prstDash val="solid"/>
              <a:headEnd type="oval" w="med" len="med"/>
              <a:tailEnd type="none" w="med" len="med"/>
            </a:ln>
            <a:effectLst/>
          </p:spPr>
          <p:txBody>
            <a:bodyPr lIns="39182" tIns="19591" rIns="39182" bIns="19591"/>
            <a:lstStyle/>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1"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 </a:t>
              </a:r>
            </a:p>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1"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CPU</a:t>
              </a:r>
            </a:p>
          </p:txBody>
        </p:sp>
      </p:grpSp>
      <p:sp>
        <p:nvSpPr>
          <p:cNvPr id="2" name="Slide Number Placeholder 1">
            <a:extLst>
              <a:ext uri="{FF2B5EF4-FFF2-40B4-BE49-F238E27FC236}">
                <a16:creationId xmlns:a16="http://schemas.microsoft.com/office/drawing/2014/main" id="{48B3881F-66F7-3743-B234-7DD8F56A49CB}"/>
              </a:ext>
            </a:extLst>
          </p:cNvPr>
          <p:cNvSpPr>
            <a:spLocks noGrp="1"/>
          </p:cNvSpPr>
          <p:nvPr>
            <p:ph type="sldNum" sz="quarter" idx="12"/>
          </p:nvPr>
        </p:nvSpPr>
        <p:spPr/>
        <p:txBody>
          <a:bodyPr/>
          <a:lstStyle/>
          <a:p>
            <a:fld id="{10338BC4-165C-45BE-83FF-C9C7D8E962C5}" type="slidenum">
              <a:rPr lang="en-GB" smtClean="0"/>
              <a:pPr/>
              <a:t>56</a:t>
            </a:fld>
            <a:endParaRPr lang="en-GB"/>
          </a:p>
        </p:txBody>
      </p:sp>
    </p:spTree>
    <p:extLst>
      <p:ext uri="{BB962C8B-B14F-4D97-AF65-F5344CB8AC3E}">
        <p14:creationId xmlns:p14="http://schemas.microsoft.com/office/powerpoint/2010/main" val="215459414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0264"/>
            <a:ext cx="8229600" cy="1143000"/>
          </a:xfrm>
        </p:spPr>
        <p:txBody>
          <a:bodyPr>
            <a:normAutofit fontScale="90000"/>
          </a:bodyPr>
          <a:lstStyle/>
          <a:p>
            <a:r>
              <a:rPr lang="en-GB" dirty="0"/>
              <a:t>2. Create and Build the program</a:t>
            </a:r>
          </a:p>
        </p:txBody>
      </p:sp>
      <p:sp>
        <p:nvSpPr>
          <p:cNvPr id="3" name="Content Placeholder 2"/>
          <p:cNvSpPr>
            <a:spLocks noGrp="1"/>
          </p:cNvSpPr>
          <p:nvPr>
            <p:ph idx="1"/>
          </p:nvPr>
        </p:nvSpPr>
        <p:spPr>
          <a:xfrm>
            <a:off x="179512" y="980728"/>
            <a:ext cx="8964488" cy="5688632"/>
          </a:xfrm>
        </p:spPr>
        <p:txBody>
          <a:bodyPr>
            <a:noAutofit/>
          </a:bodyPr>
          <a:lstStyle/>
          <a:p>
            <a:r>
              <a:rPr lang="en-GB" sz="2400" dirty="0"/>
              <a:t>Define source code for the kernel-program as a string literal (OK for toy programs) or read from a file (for real applications).</a:t>
            </a:r>
          </a:p>
          <a:p>
            <a:endParaRPr lang="en-GB" sz="2400" dirty="0"/>
          </a:p>
          <a:p>
            <a:r>
              <a:rPr lang="en-GB" sz="2400" dirty="0"/>
              <a:t>Create the </a:t>
            </a:r>
            <a:r>
              <a:rPr lang="en-GB" sz="2400" b="1" u="sng" dirty="0">
                <a:solidFill>
                  <a:schemeClr val="accent6"/>
                </a:solidFill>
              </a:rPr>
              <a:t>program object</a:t>
            </a:r>
            <a:r>
              <a:rPr lang="en-GB" sz="2400" dirty="0">
                <a:solidFill>
                  <a:schemeClr val="accent6"/>
                </a:solidFill>
              </a:rPr>
              <a:t> </a:t>
            </a:r>
            <a:r>
              <a:rPr lang="en-GB" sz="2400" dirty="0">
                <a:solidFill>
                  <a:srgbClr val="800000"/>
                </a:solidFill>
              </a:rPr>
              <a:t>from your kernel source code</a:t>
            </a:r>
            <a:r>
              <a:rPr lang="en-GB" sz="2400" dirty="0"/>
              <a:t>:</a:t>
            </a:r>
          </a:p>
          <a:p>
            <a:pPr marL="457200" lvl="1" indent="0">
              <a:buNone/>
            </a:pPr>
            <a:endParaRPr lang="en-GB" sz="2000" dirty="0">
              <a:latin typeface="Courier New Bold"/>
            </a:endParaRPr>
          </a:p>
          <a:p>
            <a:pPr marL="457200" lvl="1" indent="0">
              <a:buNone/>
            </a:pPr>
            <a:r>
              <a:rPr lang="en-GB" sz="2000" dirty="0">
                <a:latin typeface="Courier New Bold"/>
              </a:rPr>
              <a:t>program = </a:t>
            </a:r>
            <a:r>
              <a:rPr lang="en-GB" sz="2000" b="1" dirty="0" err="1">
                <a:solidFill>
                  <a:schemeClr val="tx2">
                    <a:lumMod val="75000"/>
                  </a:schemeClr>
                </a:solidFill>
                <a:latin typeface="Courier New Bold"/>
              </a:rPr>
              <a:t>clCreateProgramWithSource</a:t>
            </a:r>
            <a:r>
              <a:rPr lang="en-GB" sz="2000" dirty="0">
                <a:latin typeface="Courier New Bold"/>
              </a:rPr>
              <a:t>(context, 1</a:t>
            </a:r>
          </a:p>
          <a:p>
            <a:pPr marL="457200" lvl="1" indent="0">
              <a:buNone/>
            </a:pPr>
            <a:r>
              <a:rPr lang="en-GB" sz="2000" dirty="0">
                <a:latin typeface="Courier New Bold"/>
              </a:rPr>
              <a:t>           (</a:t>
            </a:r>
            <a:r>
              <a:rPr lang="en-GB" sz="2000" dirty="0" err="1">
                <a:solidFill>
                  <a:schemeClr val="accent2"/>
                </a:solidFill>
                <a:latin typeface="Courier New Bold"/>
              </a:rPr>
              <a:t>const</a:t>
            </a:r>
            <a:r>
              <a:rPr lang="en-GB" sz="2000" dirty="0">
                <a:solidFill>
                  <a:schemeClr val="accent2"/>
                </a:solidFill>
                <a:latin typeface="Courier New Bold"/>
              </a:rPr>
              <a:t> char</a:t>
            </a:r>
            <a:r>
              <a:rPr lang="en-GB" sz="2000" dirty="0">
                <a:latin typeface="Courier New Bold"/>
              </a:rPr>
              <a:t>**) &amp;</a:t>
            </a:r>
            <a:r>
              <a:rPr lang="en-GB" sz="2000" dirty="0" err="1">
                <a:latin typeface="Courier New Bold"/>
              </a:rPr>
              <a:t>KernelSource</a:t>
            </a:r>
            <a:r>
              <a:rPr lang="en-GB" sz="2000" dirty="0">
                <a:latin typeface="Courier New Bold"/>
              </a:rPr>
              <a:t>, NULL, &amp;err);</a:t>
            </a:r>
          </a:p>
          <a:p>
            <a:pPr marL="457200" lvl="1" indent="0">
              <a:buNone/>
            </a:pPr>
            <a:endParaRPr lang="en-GB" sz="1400" dirty="0">
              <a:latin typeface="Courier New Bold"/>
            </a:endParaRPr>
          </a:p>
          <a:p>
            <a:pPr marL="357188" indent="-357188"/>
            <a:r>
              <a:rPr lang="en-GB" sz="2400" b="1" u="sng" dirty="0">
                <a:solidFill>
                  <a:schemeClr val="accent6"/>
                </a:solidFill>
              </a:rPr>
              <a:t>Compile</a:t>
            </a:r>
            <a:r>
              <a:rPr lang="en-GB" sz="2400" dirty="0">
                <a:solidFill>
                  <a:schemeClr val="accent6"/>
                </a:solidFill>
              </a:rPr>
              <a:t> </a:t>
            </a:r>
            <a:r>
              <a:rPr lang="en-GB" sz="2400" dirty="0"/>
              <a:t>the program to create a “dynamic library” from which specific kernels can be pulled:</a:t>
            </a:r>
          </a:p>
          <a:p>
            <a:pPr marL="457200" lvl="1" indent="0">
              <a:buNone/>
            </a:pPr>
            <a:endParaRPr lang="en-GB" sz="2000" dirty="0">
              <a:latin typeface="Courier New Bold"/>
            </a:endParaRPr>
          </a:p>
          <a:p>
            <a:pPr marL="457200" lvl="1" indent="0">
              <a:buNone/>
            </a:pPr>
            <a:r>
              <a:rPr lang="en-GB" sz="2000" dirty="0">
                <a:latin typeface="Courier New Bold"/>
              </a:rPr>
              <a:t>err = </a:t>
            </a:r>
            <a:r>
              <a:rPr lang="en-GB" sz="2000" b="1" dirty="0" err="1">
                <a:solidFill>
                  <a:schemeClr val="tx2">
                    <a:lumMod val="75000"/>
                  </a:schemeClr>
                </a:solidFill>
                <a:latin typeface="Courier New Bold"/>
              </a:rPr>
              <a:t>clBuildProgram</a:t>
            </a:r>
            <a:r>
              <a:rPr lang="en-GB" sz="2000" dirty="0">
                <a:latin typeface="Courier New Bold"/>
              </a:rPr>
              <a:t>(program, 0, NULL,NULL,NULL,NULL);</a:t>
            </a:r>
            <a:endParaRPr lang="en-GB" sz="1400" dirty="0">
              <a:latin typeface="Courier New Bold"/>
            </a:endParaRPr>
          </a:p>
        </p:txBody>
      </p:sp>
      <p:sp>
        <p:nvSpPr>
          <p:cNvPr id="4" name="Slide Number Placeholder 3">
            <a:extLst>
              <a:ext uri="{FF2B5EF4-FFF2-40B4-BE49-F238E27FC236}">
                <a16:creationId xmlns:a16="http://schemas.microsoft.com/office/drawing/2014/main" id="{54E8BDE3-6805-C248-BF9B-E8EEF4D54F16}"/>
              </a:ext>
            </a:extLst>
          </p:cNvPr>
          <p:cNvSpPr>
            <a:spLocks noGrp="1"/>
          </p:cNvSpPr>
          <p:nvPr>
            <p:ph type="sldNum" sz="quarter" idx="12"/>
          </p:nvPr>
        </p:nvSpPr>
        <p:spPr/>
        <p:txBody>
          <a:bodyPr/>
          <a:lstStyle/>
          <a:p>
            <a:fld id="{10338BC4-165C-45BE-83FF-C9C7D8E962C5}" type="slidenum">
              <a:rPr lang="en-GB" smtClean="0"/>
              <a:pPr/>
              <a:t>57</a:t>
            </a:fld>
            <a:endParaRPr lang="en-GB"/>
          </a:p>
        </p:txBody>
      </p:sp>
    </p:spTree>
    <p:extLst>
      <p:ext uri="{BB962C8B-B14F-4D97-AF65-F5344CB8AC3E}">
        <p14:creationId xmlns:p14="http://schemas.microsoft.com/office/powerpoint/2010/main" val="594276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wipe(up)">
                                      <p:cBhvr>
                                        <p:cTn id="7" dur="500"/>
                                        <p:tgtEl>
                                          <p:spTgt spid="3">
                                            <p:txEl>
                                              <p:pRg st="2" end="2"/>
                                            </p:txEl>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3">
                                            <p:txEl>
                                              <p:pRg st="4" end="4"/>
                                            </p:txEl>
                                          </p:spTgt>
                                        </p:tgtEl>
                                        <p:attrNameLst>
                                          <p:attrName>style.visibility</p:attrName>
                                        </p:attrNameLst>
                                      </p:cBhvr>
                                      <p:to>
                                        <p:strVal val="visible"/>
                                      </p:to>
                                    </p:set>
                                    <p:animEffect transition="in" filter="wipe(up)">
                                      <p:cBhvr>
                                        <p:cTn id="10" dur="500"/>
                                        <p:tgtEl>
                                          <p:spTgt spid="3">
                                            <p:txEl>
                                              <p:pRg st="4" end="4"/>
                                            </p:txEl>
                                          </p:spTgt>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animEffect transition="in" filter="wipe(up)">
                                      <p:cBhvr>
                                        <p:cTn id="13" dur="500"/>
                                        <p:tgtEl>
                                          <p:spTgt spid="3">
                                            <p:txEl>
                                              <p:pRg st="5" end="5"/>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1" fill="hold" grpId="0" nodeType="clickEffect">
                                  <p:stCondLst>
                                    <p:cond delay="0"/>
                                  </p:stCondLst>
                                  <p:childTnLst>
                                    <p:set>
                                      <p:cBhvr>
                                        <p:cTn id="17" dur="1" fill="hold">
                                          <p:stCondLst>
                                            <p:cond delay="0"/>
                                          </p:stCondLst>
                                        </p:cTn>
                                        <p:tgtEl>
                                          <p:spTgt spid="3">
                                            <p:txEl>
                                              <p:pRg st="7" end="7"/>
                                            </p:txEl>
                                          </p:spTgt>
                                        </p:tgtEl>
                                        <p:attrNameLst>
                                          <p:attrName>style.visibility</p:attrName>
                                        </p:attrNameLst>
                                      </p:cBhvr>
                                      <p:to>
                                        <p:strVal val="visible"/>
                                      </p:to>
                                    </p:set>
                                    <p:animEffect transition="in" filter="wipe(up)">
                                      <p:cBhvr>
                                        <p:cTn id="18" dur="500"/>
                                        <p:tgtEl>
                                          <p:spTgt spid="3">
                                            <p:txEl>
                                              <p:pRg st="7" end="7"/>
                                            </p:txEl>
                                          </p:spTgt>
                                        </p:tgtEl>
                                      </p:cBhvr>
                                    </p:animEffect>
                                  </p:childTnLst>
                                </p:cTn>
                              </p:par>
                              <p:par>
                                <p:cTn id="19" presetID="22" presetClass="entr" presetSubtype="1" fill="hold" grpId="0" nodeType="with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animEffect transition="in" filter="wipe(up)">
                                      <p:cBhvr>
                                        <p:cTn id="21"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3"/>
          <p:cNvSpPr>
            <a:spLocks/>
          </p:cNvSpPr>
          <p:nvPr/>
        </p:nvSpPr>
        <p:spPr bwMode="auto">
          <a:xfrm>
            <a:off x="35496" y="4412018"/>
            <a:ext cx="5040560" cy="2329350"/>
          </a:xfrm>
          <a:prstGeom prst="rect">
            <a:avLst/>
          </a:prstGeom>
          <a:noFill/>
          <a:ln w="25400">
            <a:noFill/>
            <a:miter lim="800000"/>
            <a:headEnd/>
            <a:tailEnd/>
          </a:ln>
        </p:spPr>
        <p:txBody>
          <a:bodyPr lIns="0" tIns="0" rIns="0" bIns="0"/>
          <a:lstStyle/>
          <a:p>
            <a:pPr marL="31750">
              <a:lnSpc>
                <a:spcPct val="100000"/>
              </a:lnSpc>
              <a:tabLst>
                <a:tab pos="55563" algn="l"/>
                <a:tab pos="627063" algn="l"/>
                <a:tab pos="1198563" algn="l"/>
                <a:tab pos="1768475" algn="l"/>
                <a:tab pos="2333625" algn="l"/>
              </a:tabLst>
            </a:pPr>
            <a:r>
              <a:rPr lang="en-US" sz="1400" b="1" dirty="0">
                <a:solidFill>
                  <a:schemeClr val="accent1"/>
                </a:solidFill>
                <a:latin typeface="Courier New Bold"/>
                <a:sym typeface="Monaco" charset="0"/>
              </a:rPr>
              <a:t>__kernel</a:t>
            </a:r>
            <a:r>
              <a:rPr lang="en-US" sz="1400" b="1" dirty="0">
                <a:latin typeface="Courier New Bold"/>
                <a:sym typeface="Monaco" charset="0"/>
              </a:rPr>
              <a:t> </a:t>
            </a:r>
            <a:r>
              <a:rPr lang="en-US" sz="1400" b="1" dirty="0">
                <a:solidFill>
                  <a:schemeClr val="accent2"/>
                </a:solidFill>
                <a:latin typeface="Courier New Bold"/>
                <a:sym typeface="Monaco" charset="0"/>
              </a:rPr>
              <a:t>void </a:t>
            </a:r>
          </a:p>
          <a:p>
            <a:pPr marL="31750">
              <a:lnSpc>
                <a:spcPct val="100000"/>
              </a:lnSpc>
              <a:tabLst>
                <a:tab pos="55563" algn="l"/>
                <a:tab pos="627063" algn="l"/>
                <a:tab pos="1198563" algn="l"/>
                <a:tab pos="1768475" algn="l"/>
                <a:tab pos="2333625" algn="l"/>
              </a:tabLst>
            </a:pPr>
            <a:r>
              <a:rPr lang="en-US" sz="1400" b="1" dirty="0" err="1">
                <a:solidFill>
                  <a:schemeClr val="tx2">
                    <a:lumMod val="75000"/>
                  </a:schemeClr>
                </a:solidFill>
                <a:latin typeface="Courier New Bold"/>
                <a:sym typeface="Monaco" charset="0"/>
              </a:rPr>
              <a:t>horizontal_reflect</a:t>
            </a:r>
            <a:r>
              <a:rPr lang="en-US" sz="1400" b="1" dirty="0">
                <a:latin typeface="Courier New Bold"/>
                <a:sym typeface="Monaco" charset="0"/>
              </a:rPr>
              <a:t>(</a:t>
            </a:r>
            <a:r>
              <a:rPr lang="en-US" sz="1400" b="1" dirty="0" err="1">
                <a:solidFill>
                  <a:schemeClr val="accent1"/>
                </a:solidFill>
                <a:latin typeface="Courier New Bold"/>
                <a:sym typeface="Monaco" charset="0"/>
              </a:rPr>
              <a:t>read_only</a:t>
            </a:r>
            <a:r>
              <a:rPr lang="en-US" sz="1400" b="1" dirty="0">
                <a:solidFill>
                  <a:schemeClr val="accent1"/>
                </a:solidFill>
                <a:latin typeface="Courier New Bold"/>
                <a:sym typeface="Monaco" charset="0"/>
              </a:rPr>
              <a:t> image2d_t </a:t>
            </a:r>
            <a:r>
              <a:rPr lang="en-US" sz="1400" b="1" dirty="0" err="1">
                <a:latin typeface="Courier New Bold"/>
                <a:sym typeface="Monaco" charset="0"/>
              </a:rPr>
              <a:t>src</a:t>
            </a:r>
            <a:r>
              <a:rPr lang="en-US" sz="1400" b="1" dirty="0">
                <a:latin typeface="Courier New Bold"/>
                <a:sym typeface="Monaco" charset="0"/>
              </a:rPr>
              <a:t>,</a:t>
            </a:r>
          </a:p>
          <a:p>
            <a:pPr marL="31750">
              <a:lnSpc>
                <a:spcPct val="100000"/>
              </a:lnSpc>
              <a:tabLst>
                <a:tab pos="55563" algn="l"/>
                <a:tab pos="627063" algn="l"/>
                <a:tab pos="1198563" algn="l"/>
                <a:tab pos="1768475" algn="l"/>
                <a:tab pos="2333625" algn="l"/>
              </a:tabLst>
            </a:pPr>
            <a:r>
              <a:rPr lang="en-US" sz="1400" b="1" dirty="0">
                <a:latin typeface="Courier New Bold"/>
                <a:sym typeface="Monaco" charset="0"/>
              </a:rPr>
              <a:t>                   </a:t>
            </a:r>
            <a:r>
              <a:rPr lang="en-US" sz="1400" b="1" dirty="0" err="1">
                <a:solidFill>
                  <a:schemeClr val="accent1"/>
                </a:solidFill>
                <a:latin typeface="Courier New Bold"/>
                <a:sym typeface="Monaco" charset="0"/>
              </a:rPr>
              <a:t>write_only</a:t>
            </a:r>
            <a:r>
              <a:rPr lang="en-US" sz="1400" b="1" dirty="0">
                <a:solidFill>
                  <a:schemeClr val="accent1"/>
                </a:solidFill>
                <a:latin typeface="Courier New Bold"/>
                <a:sym typeface="Monaco" charset="0"/>
              </a:rPr>
              <a:t> image2d_t </a:t>
            </a:r>
            <a:r>
              <a:rPr lang="en-US" sz="1400" b="1" dirty="0" err="1">
                <a:latin typeface="Courier New Bold"/>
                <a:sym typeface="Monaco" charset="0"/>
              </a:rPr>
              <a:t>dst</a:t>
            </a:r>
            <a:r>
              <a:rPr lang="en-US" sz="1400" b="1" dirty="0">
                <a:latin typeface="Courier New Bold"/>
                <a:sym typeface="Monaco" charset="0"/>
              </a:rPr>
              <a:t>) </a:t>
            </a:r>
          </a:p>
          <a:p>
            <a:pPr marL="31750">
              <a:lnSpc>
                <a:spcPct val="100000"/>
              </a:lnSpc>
              <a:tabLst>
                <a:tab pos="55563" algn="l"/>
                <a:tab pos="627063" algn="l"/>
                <a:tab pos="1198563" algn="l"/>
                <a:tab pos="1768475" algn="l"/>
                <a:tab pos="2333625" algn="l"/>
              </a:tabLst>
            </a:pPr>
            <a:r>
              <a:rPr lang="en-US" sz="1400" b="1" dirty="0">
                <a:latin typeface="Courier New Bold"/>
                <a:cs typeface="Courier New Bold" charset="0"/>
                <a:sym typeface="Courier New Bold" charset="0"/>
              </a:rPr>
              <a:t>{</a:t>
            </a:r>
          </a:p>
          <a:p>
            <a:pPr marL="31750">
              <a:lnSpc>
                <a:spcPct val="100000"/>
              </a:lnSpc>
              <a:tabLst>
                <a:tab pos="55563" algn="l"/>
                <a:tab pos="627063" algn="l"/>
                <a:tab pos="1198563" algn="l"/>
                <a:tab pos="1768475" algn="l"/>
                <a:tab pos="2333625" algn="l"/>
              </a:tabLst>
            </a:pPr>
            <a:r>
              <a:rPr lang="en-US" sz="1400" b="1" dirty="0">
                <a:latin typeface="Courier New Bold"/>
                <a:sym typeface="Monaco" charset="0"/>
              </a:rPr>
              <a:t>  </a:t>
            </a:r>
            <a:r>
              <a:rPr lang="en-US" sz="1400" b="1" dirty="0" err="1">
                <a:solidFill>
                  <a:schemeClr val="accent2"/>
                </a:solidFill>
                <a:latin typeface="Courier New Bold"/>
                <a:sym typeface="Monaco" charset="0"/>
              </a:rPr>
              <a:t>int</a:t>
            </a:r>
            <a:r>
              <a:rPr lang="en-US" sz="1400" b="1" dirty="0">
                <a:solidFill>
                  <a:schemeClr val="accent2"/>
                </a:solidFill>
                <a:latin typeface="Courier New Bold"/>
                <a:sym typeface="Monaco" charset="0"/>
              </a:rPr>
              <a:t> </a:t>
            </a:r>
            <a:r>
              <a:rPr lang="en-US" sz="1400" b="1" dirty="0">
                <a:latin typeface="Courier New Bold"/>
                <a:sym typeface="Monaco" charset="0"/>
              </a:rPr>
              <a:t>x = </a:t>
            </a:r>
            <a:r>
              <a:rPr lang="en-US" sz="1400" b="1" dirty="0" err="1">
                <a:solidFill>
                  <a:schemeClr val="tx2">
                    <a:lumMod val="75000"/>
                  </a:schemeClr>
                </a:solidFill>
                <a:latin typeface="Courier New Bold"/>
                <a:sym typeface="Monaco" charset="0"/>
              </a:rPr>
              <a:t>get_global_id</a:t>
            </a:r>
            <a:r>
              <a:rPr lang="en-US" sz="1400" b="1" dirty="0">
                <a:latin typeface="Courier New Bold"/>
                <a:sym typeface="Monaco" charset="0"/>
              </a:rPr>
              <a:t>(0);  </a:t>
            </a:r>
            <a:r>
              <a:rPr lang="en-US" sz="1400" b="1" dirty="0">
                <a:solidFill>
                  <a:schemeClr val="tx1">
                    <a:lumMod val="65000"/>
                  </a:schemeClr>
                </a:solidFill>
                <a:latin typeface="Courier New Bold"/>
                <a:sym typeface="Monaco" charset="0"/>
              </a:rPr>
              <a:t>// x-</a:t>
            </a:r>
            <a:r>
              <a:rPr lang="en-US" sz="1400" b="1" dirty="0" err="1">
                <a:solidFill>
                  <a:schemeClr val="tx1">
                    <a:lumMod val="65000"/>
                  </a:schemeClr>
                </a:solidFill>
                <a:latin typeface="Courier New Bold"/>
                <a:sym typeface="Monaco" charset="0"/>
              </a:rPr>
              <a:t>coord</a:t>
            </a:r>
            <a:r>
              <a:rPr lang="en-US" sz="1400" b="1" dirty="0">
                <a:solidFill>
                  <a:schemeClr val="tx1">
                    <a:lumMod val="65000"/>
                  </a:schemeClr>
                </a:solidFill>
                <a:latin typeface="Courier New Bold"/>
                <a:sym typeface="Monaco" charset="0"/>
              </a:rPr>
              <a:t>  </a:t>
            </a:r>
          </a:p>
          <a:p>
            <a:pPr marL="31750">
              <a:lnSpc>
                <a:spcPct val="100000"/>
              </a:lnSpc>
              <a:tabLst>
                <a:tab pos="55563" algn="l"/>
                <a:tab pos="627063" algn="l"/>
                <a:tab pos="1198563" algn="l"/>
                <a:tab pos="1768475" algn="l"/>
                <a:tab pos="2333625" algn="l"/>
              </a:tabLst>
            </a:pPr>
            <a:r>
              <a:rPr lang="en-US" sz="1400" b="1" dirty="0">
                <a:latin typeface="Courier New Bold"/>
                <a:sym typeface="Monaco" charset="0"/>
              </a:rPr>
              <a:t>  </a:t>
            </a:r>
            <a:r>
              <a:rPr lang="en-US" sz="1400" b="1" dirty="0" err="1">
                <a:solidFill>
                  <a:schemeClr val="accent2"/>
                </a:solidFill>
                <a:latin typeface="Courier New Bold"/>
                <a:sym typeface="Monaco" charset="0"/>
              </a:rPr>
              <a:t>int</a:t>
            </a:r>
            <a:r>
              <a:rPr lang="en-US" sz="1400" b="1" dirty="0">
                <a:solidFill>
                  <a:schemeClr val="accent2"/>
                </a:solidFill>
                <a:latin typeface="Courier New Bold"/>
                <a:sym typeface="Monaco" charset="0"/>
              </a:rPr>
              <a:t> </a:t>
            </a:r>
            <a:r>
              <a:rPr lang="en-US" sz="1400" b="1" dirty="0">
                <a:latin typeface="Courier New Bold"/>
                <a:sym typeface="Monaco" charset="0"/>
              </a:rPr>
              <a:t>y = </a:t>
            </a:r>
            <a:r>
              <a:rPr lang="en-US" sz="1400" b="1" dirty="0" err="1">
                <a:solidFill>
                  <a:schemeClr val="tx2">
                    <a:lumMod val="75000"/>
                  </a:schemeClr>
                </a:solidFill>
                <a:latin typeface="Courier New Bold"/>
                <a:sym typeface="Monaco" charset="0"/>
              </a:rPr>
              <a:t>get_global_id</a:t>
            </a:r>
            <a:r>
              <a:rPr lang="en-US" sz="1400" b="1" dirty="0">
                <a:latin typeface="Courier New Bold"/>
                <a:sym typeface="Monaco" charset="0"/>
              </a:rPr>
              <a:t>(1);  </a:t>
            </a:r>
            <a:r>
              <a:rPr lang="en-US" sz="1400" b="1" dirty="0">
                <a:solidFill>
                  <a:schemeClr val="tx1">
                    <a:lumMod val="65000"/>
                  </a:schemeClr>
                </a:solidFill>
                <a:latin typeface="Courier New Bold"/>
                <a:sym typeface="Monaco" charset="0"/>
              </a:rPr>
              <a:t>// y-</a:t>
            </a:r>
            <a:r>
              <a:rPr lang="en-US" sz="1400" b="1" dirty="0" err="1">
                <a:solidFill>
                  <a:schemeClr val="tx1">
                    <a:lumMod val="65000"/>
                  </a:schemeClr>
                </a:solidFill>
                <a:latin typeface="Courier New Bold"/>
                <a:sym typeface="Monaco" charset="0"/>
              </a:rPr>
              <a:t>coord</a:t>
            </a:r>
            <a:r>
              <a:rPr lang="en-US" sz="1400" b="1" dirty="0">
                <a:solidFill>
                  <a:schemeClr val="tx1">
                    <a:lumMod val="65000"/>
                  </a:schemeClr>
                </a:solidFill>
                <a:latin typeface="Courier New Bold"/>
                <a:sym typeface="Monaco" charset="0"/>
              </a:rPr>
              <a:t>  </a:t>
            </a:r>
          </a:p>
          <a:p>
            <a:pPr marL="31750">
              <a:lnSpc>
                <a:spcPct val="100000"/>
              </a:lnSpc>
              <a:tabLst>
                <a:tab pos="55563" algn="l"/>
                <a:tab pos="627063" algn="l"/>
                <a:tab pos="1198563" algn="l"/>
                <a:tab pos="1768475" algn="l"/>
                <a:tab pos="2333625" algn="l"/>
              </a:tabLst>
            </a:pPr>
            <a:r>
              <a:rPr lang="en-US" sz="1400" b="1" dirty="0">
                <a:latin typeface="Courier New Bold"/>
                <a:sym typeface="Monaco" charset="0"/>
              </a:rPr>
              <a:t>  </a:t>
            </a:r>
            <a:r>
              <a:rPr lang="en-US" sz="1400" b="1" dirty="0" err="1">
                <a:solidFill>
                  <a:schemeClr val="accent2"/>
                </a:solidFill>
                <a:latin typeface="Courier New Bold"/>
                <a:sym typeface="Monaco" charset="0"/>
              </a:rPr>
              <a:t>int</a:t>
            </a:r>
            <a:r>
              <a:rPr lang="en-US" sz="1400" b="1" dirty="0">
                <a:solidFill>
                  <a:schemeClr val="accent2"/>
                </a:solidFill>
                <a:latin typeface="Courier New Bold"/>
                <a:sym typeface="Monaco" charset="0"/>
              </a:rPr>
              <a:t> </a:t>
            </a:r>
            <a:r>
              <a:rPr lang="en-US" sz="1400" b="1" dirty="0">
                <a:latin typeface="Courier New Bold"/>
                <a:sym typeface="Monaco" charset="0"/>
              </a:rPr>
              <a:t>width = </a:t>
            </a:r>
            <a:r>
              <a:rPr lang="en-US" sz="1400" b="1" dirty="0" err="1">
                <a:solidFill>
                  <a:schemeClr val="tx2">
                    <a:lumMod val="75000"/>
                  </a:schemeClr>
                </a:solidFill>
                <a:latin typeface="Courier New Bold"/>
                <a:sym typeface="Monaco" charset="0"/>
              </a:rPr>
              <a:t>get_image_width</a:t>
            </a:r>
            <a:r>
              <a:rPr lang="en-US" sz="1400" b="1" dirty="0">
                <a:latin typeface="Courier New Bold"/>
                <a:sym typeface="Monaco" charset="0"/>
              </a:rPr>
              <a:t>(</a:t>
            </a:r>
            <a:r>
              <a:rPr lang="en-US" sz="1400" b="1" dirty="0" err="1">
                <a:latin typeface="Courier New Bold"/>
                <a:sym typeface="Monaco" charset="0"/>
              </a:rPr>
              <a:t>src</a:t>
            </a:r>
            <a:r>
              <a:rPr lang="en-US" sz="1400" b="1" dirty="0">
                <a:latin typeface="Courier New Bold"/>
                <a:sym typeface="Monaco" charset="0"/>
              </a:rPr>
              <a:t>);  </a:t>
            </a:r>
          </a:p>
          <a:p>
            <a:pPr marL="31750">
              <a:lnSpc>
                <a:spcPct val="100000"/>
              </a:lnSpc>
              <a:tabLst>
                <a:tab pos="55563" algn="l"/>
                <a:tab pos="627063" algn="l"/>
                <a:tab pos="1198563" algn="l"/>
                <a:tab pos="1768475" algn="l"/>
                <a:tab pos="2333625" algn="l"/>
              </a:tabLst>
            </a:pPr>
            <a:r>
              <a:rPr lang="en-US" sz="1400" b="1" dirty="0">
                <a:latin typeface="Courier New Bold"/>
                <a:sym typeface="Monaco" charset="0"/>
              </a:rPr>
              <a:t>  </a:t>
            </a:r>
            <a:r>
              <a:rPr lang="en-US" sz="1400" b="1" dirty="0">
                <a:solidFill>
                  <a:schemeClr val="accent1"/>
                </a:solidFill>
                <a:latin typeface="Courier New Bold"/>
                <a:sym typeface="Monaco" charset="0"/>
              </a:rPr>
              <a:t>float4</a:t>
            </a:r>
            <a:r>
              <a:rPr lang="en-US" sz="1400" b="1" dirty="0">
                <a:latin typeface="Courier New Bold"/>
                <a:sym typeface="Monaco" charset="0"/>
              </a:rPr>
              <a:t> </a:t>
            </a:r>
            <a:r>
              <a:rPr lang="en-US" sz="1400" b="1" dirty="0" err="1">
                <a:latin typeface="Courier New Bold"/>
                <a:sym typeface="Monaco" charset="0"/>
              </a:rPr>
              <a:t>src_val</a:t>
            </a:r>
            <a:r>
              <a:rPr lang="en-US" sz="1400" b="1" dirty="0">
                <a:latin typeface="Courier New Bold"/>
                <a:sym typeface="Monaco" charset="0"/>
              </a:rPr>
              <a:t> = </a:t>
            </a:r>
            <a:r>
              <a:rPr lang="en-US" sz="1400" b="1" dirty="0" err="1">
                <a:solidFill>
                  <a:schemeClr val="tx2">
                    <a:lumMod val="75000"/>
                  </a:schemeClr>
                </a:solidFill>
                <a:latin typeface="Courier New Bold"/>
                <a:sym typeface="Monaco" charset="0"/>
              </a:rPr>
              <a:t>read_imagef</a:t>
            </a:r>
            <a:r>
              <a:rPr lang="en-US" sz="1400" b="1" dirty="0">
                <a:latin typeface="Courier New Bold"/>
                <a:sym typeface="Monaco" charset="0"/>
              </a:rPr>
              <a:t>(</a:t>
            </a:r>
            <a:r>
              <a:rPr lang="en-US" sz="1400" b="1" dirty="0" err="1">
                <a:latin typeface="Courier New Bold"/>
                <a:sym typeface="Monaco" charset="0"/>
              </a:rPr>
              <a:t>src</a:t>
            </a:r>
            <a:r>
              <a:rPr lang="en-US" sz="1400" b="1" dirty="0">
                <a:latin typeface="Courier New Bold"/>
                <a:sym typeface="Monaco" charset="0"/>
              </a:rPr>
              <a:t>, sampler, </a:t>
            </a:r>
          </a:p>
          <a:p>
            <a:pPr marL="31750">
              <a:lnSpc>
                <a:spcPct val="100000"/>
              </a:lnSpc>
              <a:tabLst>
                <a:tab pos="55563" algn="l"/>
                <a:tab pos="627063" algn="l"/>
                <a:tab pos="1198563" algn="l"/>
                <a:tab pos="1768475" algn="l"/>
                <a:tab pos="2333625" algn="l"/>
              </a:tabLst>
            </a:pPr>
            <a:r>
              <a:rPr lang="en-US" sz="1400" b="1" dirty="0">
                <a:latin typeface="Courier New Bold"/>
                <a:sym typeface="Monaco" charset="0"/>
              </a:rPr>
              <a:t>                       (</a:t>
            </a:r>
            <a:r>
              <a:rPr lang="en-US" sz="1400" b="1" dirty="0">
                <a:solidFill>
                  <a:schemeClr val="accent1"/>
                </a:solidFill>
                <a:latin typeface="Courier New Bold"/>
                <a:sym typeface="Monaco" charset="0"/>
              </a:rPr>
              <a:t>int2</a:t>
            </a:r>
            <a:r>
              <a:rPr lang="en-US" sz="1400" b="1" dirty="0">
                <a:latin typeface="Courier New Bold"/>
                <a:sym typeface="Monaco" charset="0"/>
              </a:rPr>
              <a:t>)(width-1-x, y));  </a:t>
            </a:r>
          </a:p>
          <a:p>
            <a:pPr marL="31750">
              <a:lnSpc>
                <a:spcPct val="100000"/>
              </a:lnSpc>
              <a:tabLst>
                <a:tab pos="55563" algn="l"/>
                <a:tab pos="627063" algn="l"/>
                <a:tab pos="1198563" algn="l"/>
                <a:tab pos="1768475" algn="l"/>
                <a:tab pos="2333625" algn="l"/>
              </a:tabLst>
            </a:pPr>
            <a:r>
              <a:rPr lang="en-US" sz="1400" b="1" dirty="0">
                <a:latin typeface="Courier New Bold"/>
                <a:sym typeface="Monaco" charset="0"/>
              </a:rPr>
              <a:t>  </a:t>
            </a:r>
            <a:r>
              <a:rPr lang="en-US" sz="1400" b="1" dirty="0" err="1">
                <a:solidFill>
                  <a:schemeClr val="tx2">
                    <a:lumMod val="75000"/>
                  </a:schemeClr>
                </a:solidFill>
                <a:latin typeface="Courier New Bold"/>
                <a:sym typeface="Monaco" charset="0"/>
              </a:rPr>
              <a:t>write_imagef</a:t>
            </a:r>
            <a:r>
              <a:rPr lang="en-US" sz="1400" b="1" dirty="0">
                <a:latin typeface="Courier New Bold"/>
                <a:sym typeface="Monaco" charset="0"/>
              </a:rPr>
              <a:t>(</a:t>
            </a:r>
            <a:r>
              <a:rPr lang="en-US" sz="1400" b="1" dirty="0" err="1">
                <a:latin typeface="Courier New Bold"/>
                <a:sym typeface="Monaco" charset="0"/>
              </a:rPr>
              <a:t>dst</a:t>
            </a:r>
            <a:r>
              <a:rPr lang="en-US" sz="1400" b="1" dirty="0">
                <a:latin typeface="Courier New Bold"/>
                <a:sym typeface="Monaco" charset="0"/>
              </a:rPr>
              <a:t>, (</a:t>
            </a:r>
            <a:r>
              <a:rPr lang="en-US" sz="1400" b="1" dirty="0">
                <a:solidFill>
                  <a:schemeClr val="accent1"/>
                </a:solidFill>
                <a:latin typeface="Courier New Bold"/>
                <a:sym typeface="Monaco" charset="0"/>
              </a:rPr>
              <a:t>int2</a:t>
            </a:r>
            <a:r>
              <a:rPr lang="en-US" sz="1400" b="1" dirty="0">
                <a:latin typeface="Courier New Bold"/>
                <a:sym typeface="Monaco" charset="0"/>
              </a:rPr>
              <a:t>)(x, y), </a:t>
            </a:r>
            <a:r>
              <a:rPr lang="en-US" sz="1400" b="1" dirty="0" err="1">
                <a:latin typeface="Courier New Bold"/>
                <a:sym typeface="Monaco" charset="0"/>
              </a:rPr>
              <a:t>src_val</a:t>
            </a:r>
            <a:r>
              <a:rPr lang="en-US" sz="1400" b="1" dirty="0">
                <a:latin typeface="Courier New Bold"/>
                <a:sym typeface="Monaco" charset="0"/>
              </a:rPr>
              <a:t>);</a:t>
            </a:r>
            <a:endParaRPr lang="en-US" sz="1400" b="1" dirty="0">
              <a:latin typeface="Courier New Bold"/>
              <a:sym typeface="Courier New Bold" charset="0"/>
            </a:endParaRPr>
          </a:p>
          <a:p>
            <a:pPr marL="31750">
              <a:lnSpc>
                <a:spcPct val="100000"/>
              </a:lnSpc>
              <a:tabLst>
                <a:tab pos="55563" algn="l"/>
                <a:tab pos="627063" algn="l"/>
                <a:tab pos="1198563" algn="l"/>
                <a:tab pos="1768475" algn="l"/>
                <a:tab pos="2333625" algn="l"/>
              </a:tabLst>
            </a:pPr>
            <a:r>
              <a:rPr lang="en-US" sz="1400" b="1" dirty="0">
                <a:latin typeface="Courier New Bold"/>
                <a:sym typeface="Courier New Bold" charset="0"/>
              </a:rPr>
              <a:t>}</a:t>
            </a:r>
          </a:p>
        </p:txBody>
      </p:sp>
      <p:sp>
        <p:nvSpPr>
          <p:cNvPr id="2" name="Title 1"/>
          <p:cNvSpPr>
            <a:spLocks noGrp="1"/>
          </p:cNvSpPr>
          <p:nvPr>
            <p:ph type="title"/>
          </p:nvPr>
        </p:nvSpPr>
        <p:spPr>
          <a:xfrm>
            <a:off x="107504" y="58614"/>
            <a:ext cx="8928992" cy="778098"/>
          </a:xfrm>
        </p:spPr>
        <p:txBody>
          <a:bodyPr/>
          <a:lstStyle/>
          <a:p>
            <a:r>
              <a:rPr lang="en-GB" dirty="0"/>
              <a:t>Building Program Objects</a:t>
            </a:r>
          </a:p>
        </p:txBody>
      </p:sp>
      <p:sp>
        <p:nvSpPr>
          <p:cNvPr id="3" name="Content Placeholder 2"/>
          <p:cNvSpPr>
            <a:spLocks noGrp="1"/>
          </p:cNvSpPr>
          <p:nvPr>
            <p:ph idx="1"/>
          </p:nvPr>
        </p:nvSpPr>
        <p:spPr>
          <a:xfrm>
            <a:off x="107504" y="980728"/>
            <a:ext cx="6264696" cy="3240359"/>
          </a:xfrm>
        </p:spPr>
        <p:txBody>
          <a:bodyPr>
            <a:normAutofit fontScale="77500" lnSpcReduction="20000"/>
          </a:bodyPr>
          <a:lstStyle/>
          <a:p>
            <a:r>
              <a:rPr lang="en-GB" dirty="0"/>
              <a:t>The </a:t>
            </a:r>
            <a:r>
              <a:rPr lang="en-GB" u="sng" dirty="0"/>
              <a:t>program object</a:t>
            </a:r>
            <a:r>
              <a:rPr lang="en-GB" dirty="0"/>
              <a:t> encapsulates:</a:t>
            </a:r>
          </a:p>
          <a:p>
            <a:pPr lvl="1"/>
            <a:r>
              <a:rPr lang="en-GB" dirty="0"/>
              <a:t>A context</a:t>
            </a:r>
          </a:p>
          <a:p>
            <a:pPr lvl="1"/>
            <a:r>
              <a:rPr lang="en-GB" dirty="0"/>
              <a:t>The program kernel source or binary</a:t>
            </a:r>
          </a:p>
          <a:p>
            <a:pPr lvl="1"/>
            <a:r>
              <a:rPr lang="en-GB" dirty="0"/>
              <a:t>List of target devices and build options</a:t>
            </a:r>
          </a:p>
          <a:p>
            <a:r>
              <a:rPr lang="en-GB" dirty="0"/>
              <a:t>The C API build process to create a program object:</a:t>
            </a:r>
          </a:p>
          <a:p>
            <a:pPr lvl="1"/>
            <a:r>
              <a:rPr lang="en-GB" dirty="0" err="1">
                <a:solidFill>
                  <a:schemeClr val="accent2"/>
                </a:solidFill>
                <a:latin typeface="Courier New Bold"/>
              </a:rPr>
              <a:t>clCreateProgramWithSource</a:t>
            </a:r>
            <a:r>
              <a:rPr lang="en-GB" dirty="0">
                <a:solidFill>
                  <a:schemeClr val="accent2"/>
                </a:solidFill>
                <a:latin typeface="Courier New Bold"/>
              </a:rPr>
              <a:t>()</a:t>
            </a:r>
          </a:p>
          <a:p>
            <a:pPr lvl="1"/>
            <a:r>
              <a:rPr lang="en-GB" dirty="0" err="1">
                <a:solidFill>
                  <a:schemeClr val="accent2"/>
                </a:solidFill>
                <a:latin typeface="Courier New Bold"/>
              </a:rPr>
              <a:t>clCreateProgramWithBinary</a:t>
            </a:r>
            <a:r>
              <a:rPr lang="en-GB" dirty="0">
                <a:solidFill>
                  <a:schemeClr val="accent2"/>
                </a:solidFill>
                <a:latin typeface="Courier New Bold"/>
              </a:rPr>
              <a:t>()</a:t>
            </a:r>
          </a:p>
          <a:p>
            <a:endParaRPr lang="en-GB" dirty="0"/>
          </a:p>
        </p:txBody>
      </p:sp>
      <p:sp>
        <p:nvSpPr>
          <p:cNvPr id="4" name="TextBox 3"/>
          <p:cNvSpPr txBox="1"/>
          <p:nvPr/>
        </p:nvSpPr>
        <p:spPr>
          <a:xfrm>
            <a:off x="6444208" y="1268760"/>
            <a:ext cx="2664296" cy="2031325"/>
          </a:xfrm>
          <a:prstGeom prst="rect">
            <a:avLst/>
          </a:prstGeom>
          <a:noFill/>
        </p:spPr>
        <p:txBody>
          <a:bodyPr wrap="square" rtlCol="0">
            <a:spAutoFit/>
          </a:bodyPr>
          <a:lstStyle/>
          <a:p>
            <a:r>
              <a:rPr lang="en-GB" dirty="0"/>
              <a:t>OpenCL uses </a:t>
            </a:r>
            <a:r>
              <a:rPr lang="en-GB" dirty="0">
                <a:solidFill>
                  <a:schemeClr val="accent6"/>
                </a:solidFill>
              </a:rPr>
              <a:t>runtime compilation </a:t>
            </a:r>
            <a:r>
              <a:rPr lang="en-GB" dirty="0"/>
              <a:t>… because in general you don’t know the details of the target device when you ship the program</a:t>
            </a:r>
          </a:p>
          <a:p>
            <a:endParaRPr lang="en-GB" dirty="0"/>
          </a:p>
        </p:txBody>
      </p:sp>
      <p:grpSp>
        <p:nvGrpSpPr>
          <p:cNvPr id="5" name="Group 5"/>
          <p:cNvGrpSpPr>
            <a:grpSpLocks/>
          </p:cNvGrpSpPr>
          <p:nvPr/>
        </p:nvGrpSpPr>
        <p:grpSpPr bwMode="auto">
          <a:xfrm>
            <a:off x="5507733" y="4596026"/>
            <a:ext cx="1371600" cy="1946275"/>
            <a:chOff x="0" y="0"/>
            <a:chExt cx="2016" cy="2536"/>
          </a:xfrm>
        </p:grpSpPr>
        <p:sp>
          <p:nvSpPr>
            <p:cNvPr id="6" name="Rectangle 6"/>
            <p:cNvSpPr>
              <a:spLocks/>
            </p:cNvSpPr>
            <p:nvPr/>
          </p:nvSpPr>
          <p:spPr bwMode="auto">
            <a:xfrm>
              <a:off x="0" y="0"/>
              <a:ext cx="2016" cy="1096"/>
            </a:xfrm>
            <a:prstGeom prst="rect">
              <a:avLst/>
            </a:prstGeom>
            <a:solidFill>
              <a:srgbClr val="036FE6"/>
            </a:solidFill>
            <a:ln w="25400">
              <a:noFill/>
              <a:miter lim="800000"/>
              <a:headEnd/>
              <a:tailEnd/>
            </a:ln>
          </p:spPr>
          <p:txBody>
            <a:bodyPr lIns="0" tIns="0" rIns="0" bIns="0" anchor="ctr"/>
            <a:lstStyle/>
            <a:p>
              <a:pPr marL="31750" algn="ctr">
                <a:tabLst>
                  <a:tab pos="55563" algn="l"/>
                  <a:tab pos="627063" algn="l"/>
                  <a:tab pos="1198563" algn="l"/>
                  <a:tab pos="1768475" algn="l"/>
                  <a:tab pos="2333625" algn="l"/>
                </a:tabLst>
              </a:pPr>
              <a:r>
                <a:rPr lang="en-US" sz="1800" b="1" dirty="0">
                  <a:solidFill>
                    <a:schemeClr val="bg1"/>
                  </a:solidFill>
                </a:rPr>
                <a:t>Compile for GPU</a:t>
              </a:r>
            </a:p>
          </p:txBody>
        </p:sp>
        <p:sp>
          <p:nvSpPr>
            <p:cNvPr id="7" name="Rectangle 7"/>
            <p:cNvSpPr>
              <a:spLocks/>
            </p:cNvSpPr>
            <p:nvPr/>
          </p:nvSpPr>
          <p:spPr bwMode="auto">
            <a:xfrm>
              <a:off x="0" y="1440"/>
              <a:ext cx="2016" cy="1096"/>
            </a:xfrm>
            <a:prstGeom prst="rect">
              <a:avLst/>
            </a:prstGeom>
            <a:solidFill>
              <a:srgbClr val="036AE6"/>
            </a:solidFill>
            <a:ln w="25400">
              <a:noFill/>
              <a:miter lim="800000"/>
              <a:headEnd/>
              <a:tailEnd/>
            </a:ln>
          </p:spPr>
          <p:txBody>
            <a:bodyPr lIns="0" tIns="0" rIns="0" bIns="0" anchor="ctr"/>
            <a:lstStyle/>
            <a:p>
              <a:pPr marL="31750" algn="ctr">
                <a:tabLst>
                  <a:tab pos="55563" algn="l"/>
                  <a:tab pos="627063" algn="l"/>
                  <a:tab pos="1198563" algn="l"/>
                  <a:tab pos="1768475" algn="l"/>
                  <a:tab pos="2333625" algn="l"/>
                </a:tabLst>
              </a:pPr>
              <a:r>
                <a:rPr lang="en-US" sz="1800" b="1" dirty="0">
                  <a:solidFill>
                    <a:schemeClr val="bg1"/>
                  </a:solidFill>
                </a:rPr>
                <a:t>Compile for CPU</a:t>
              </a:r>
            </a:p>
          </p:txBody>
        </p:sp>
      </p:grpSp>
      <p:grpSp>
        <p:nvGrpSpPr>
          <p:cNvPr id="8" name="Group 8"/>
          <p:cNvGrpSpPr>
            <a:grpSpLocks/>
          </p:cNvGrpSpPr>
          <p:nvPr/>
        </p:nvGrpSpPr>
        <p:grpSpPr bwMode="auto">
          <a:xfrm>
            <a:off x="4860031" y="4797152"/>
            <a:ext cx="627063" cy="1440160"/>
            <a:chOff x="0" y="0"/>
            <a:chExt cx="1120" cy="1800"/>
          </a:xfrm>
        </p:grpSpPr>
        <p:sp>
          <p:nvSpPr>
            <p:cNvPr id="9" name="AutoShape 9"/>
            <p:cNvSpPr>
              <a:spLocks/>
            </p:cNvSpPr>
            <p:nvPr/>
          </p:nvSpPr>
          <p:spPr bwMode="auto">
            <a:xfrm>
              <a:off x="24" y="0"/>
              <a:ext cx="1096" cy="352"/>
            </a:xfrm>
            <a:prstGeom prst="rightArrow">
              <a:avLst>
                <a:gd name="adj1" fmla="val 51028"/>
                <a:gd name="adj2" fmla="val 97734"/>
              </a:avLst>
            </a:prstGeom>
            <a:solidFill>
              <a:srgbClr val="E2C200"/>
            </a:solidFill>
            <a:ln w="25400">
              <a:solidFill>
                <a:srgbClr val="E2C200"/>
              </a:solidFill>
              <a:miter lim="800000"/>
              <a:headEnd/>
              <a:tailEnd/>
            </a:ln>
          </p:spPr>
          <p:txBody>
            <a:bodyPr lIns="0" tIns="0" rIns="0" bIns="0"/>
            <a:lstStyle/>
            <a:p>
              <a:endParaRPr lang="en-US" b="1"/>
            </a:p>
          </p:txBody>
        </p:sp>
        <p:sp>
          <p:nvSpPr>
            <p:cNvPr id="10" name="AutoShape 10"/>
            <p:cNvSpPr>
              <a:spLocks/>
            </p:cNvSpPr>
            <p:nvPr/>
          </p:nvSpPr>
          <p:spPr bwMode="auto">
            <a:xfrm>
              <a:off x="0" y="1448"/>
              <a:ext cx="1096" cy="352"/>
            </a:xfrm>
            <a:prstGeom prst="rightArrow">
              <a:avLst>
                <a:gd name="adj1" fmla="val 51028"/>
                <a:gd name="adj2" fmla="val 97734"/>
              </a:avLst>
            </a:prstGeom>
            <a:solidFill>
              <a:srgbClr val="E2C200"/>
            </a:solidFill>
            <a:ln w="25400">
              <a:solidFill>
                <a:srgbClr val="E2C200"/>
              </a:solidFill>
              <a:miter lim="800000"/>
              <a:headEnd/>
              <a:tailEnd/>
            </a:ln>
          </p:spPr>
          <p:txBody>
            <a:bodyPr lIns="0" tIns="0" rIns="0" bIns="0"/>
            <a:lstStyle/>
            <a:p>
              <a:endParaRPr lang="en-US" b="1"/>
            </a:p>
          </p:txBody>
        </p:sp>
      </p:grpSp>
      <p:sp>
        <p:nvSpPr>
          <p:cNvPr id="11" name="AutoShape 12"/>
          <p:cNvSpPr>
            <a:spLocks/>
          </p:cNvSpPr>
          <p:nvPr/>
        </p:nvSpPr>
        <p:spPr bwMode="auto">
          <a:xfrm>
            <a:off x="6950796" y="4846851"/>
            <a:ext cx="746125" cy="239713"/>
          </a:xfrm>
          <a:prstGeom prst="rightArrow">
            <a:avLst>
              <a:gd name="adj1" fmla="val 51028"/>
              <a:gd name="adj2" fmla="val 97700"/>
            </a:avLst>
          </a:prstGeom>
          <a:solidFill>
            <a:srgbClr val="E2C200"/>
          </a:solidFill>
          <a:ln w="25400">
            <a:solidFill>
              <a:srgbClr val="E2C200"/>
            </a:solidFill>
            <a:miter lim="800000"/>
            <a:headEnd/>
            <a:tailEnd/>
          </a:ln>
        </p:spPr>
        <p:txBody>
          <a:bodyPr lIns="0" tIns="0" rIns="0" bIns="0"/>
          <a:lstStyle/>
          <a:p>
            <a:endParaRPr lang="en-US" b="1"/>
          </a:p>
        </p:txBody>
      </p:sp>
      <p:sp>
        <p:nvSpPr>
          <p:cNvPr id="12" name="AutoShape 13"/>
          <p:cNvSpPr>
            <a:spLocks/>
          </p:cNvSpPr>
          <p:nvPr/>
        </p:nvSpPr>
        <p:spPr bwMode="auto">
          <a:xfrm>
            <a:off x="6934895" y="5999187"/>
            <a:ext cx="744538" cy="238125"/>
          </a:xfrm>
          <a:prstGeom prst="rightArrow">
            <a:avLst>
              <a:gd name="adj1" fmla="val 51028"/>
              <a:gd name="adj2" fmla="val 98143"/>
            </a:avLst>
          </a:prstGeom>
          <a:solidFill>
            <a:srgbClr val="E2C200"/>
          </a:solidFill>
          <a:ln w="25400">
            <a:solidFill>
              <a:srgbClr val="E2C200"/>
            </a:solidFill>
            <a:miter lim="800000"/>
            <a:headEnd/>
            <a:tailEnd/>
          </a:ln>
        </p:spPr>
        <p:txBody>
          <a:bodyPr lIns="0" tIns="0" rIns="0" bIns="0"/>
          <a:lstStyle/>
          <a:p>
            <a:endParaRPr lang="en-US" b="1"/>
          </a:p>
        </p:txBody>
      </p:sp>
      <p:sp>
        <p:nvSpPr>
          <p:cNvPr id="13" name="AutoShape 14"/>
          <p:cNvSpPr>
            <a:spLocks/>
          </p:cNvSpPr>
          <p:nvPr/>
        </p:nvSpPr>
        <p:spPr bwMode="auto">
          <a:xfrm>
            <a:off x="7717533" y="4404968"/>
            <a:ext cx="1146762" cy="1112264"/>
          </a:xfrm>
          <a:prstGeom prst="diamond">
            <a:avLst/>
          </a:prstGeom>
          <a:solidFill>
            <a:srgbClr val="FF7F00"/>
          </a:solidFill>
          <a:ln w="25400">
            <a:noFill/>
            <a:miter lim="800000"/>
            <a:headEnd/>
            <a:tailEnd/>
          </a:ln>
        </p:spPr>
        <p:txBody>
          <a:bodyPr lIns="0" tIns="0" rIns="0" bIns="0" anchor="ctr"/>
          <a:lstStyle/>
          <a:p>
            <a:pPr marL="31750" algn="ctr">
              <a:tabLst>
                <a:tab pos="55563" algn="l"/>
                <a:tab pos="627063" algn="l"/>
                <a:tab pos="1198563" algn="l"/>
                <a:tab pos="1768475" algn="l"/>
                <a:tab pos="2333625" algn="l"/>
              </a:tabLst>
            </a:pPr>
            <a:r>
              <a:rPr lang="en-US" sz="1800" b="1" dirty="0">
                <a:solidFill>
                  <a:schemeClr val="tx1"/>
                </a:solidFill>
              </a:rPr>
              <a:t>GPU</a:t>
            </a:r>
          </a:p>
          <a:p>
            <a:pPr marL="31750" algn="ctr">
              <a:tabLst>
                <a:tab pos="55563" algn="l"/>
                <a:tab pos="627063" algn="l"/>
                <a:tab pos="1198563" algn="l"/>
                <a:tab pos="1768475" algn="l"/>
                <a:tab pos="2333625" algn="l"/>
              </a:tabLst>
            </a:pPr>
            <a:r>
              <a:rPr lang="en-US" sz="1800" b="1" dirty="0">
                <a:solidFill>
                  <a:schemeClr val="tx1"/>
                </a:solidFill>
              </a:rPr>
              <a:t>code</a:t>
            </a:r>
          </a:p>
        </p:txBody>
      </p:sp>
      <p:sp>
        <p:nvSpPr>
          <p:cNvPr id="14" name="AutoShape 15"/>
          <p:cNvSpPr>
            <a:spLocks/>
          </p:cNvSpPr>
          <p:nvPr/>
        </p:nvSpPr>
        <p:spPr bwMode="auto">
          <a:xfrm>
            <a:off x="7717532" y="5632723"/>
            <a:ext cx="1174947" cy="1036637"/>
          </a:xfrm>
          <a:prstGeom prst="diamond">
            <a:avLst/>
          </a:prstGeom>
          <a:solidFill>
            <a:srgbClr val="FF7F00"/>
          </a:solidFill>
          <a:ln w="25400">
            <a:noFill/>
            <a:miter lim="800000"/>
            <a:headEnd/>
            <a:tailEnd/>
          </a:ln>
        </p:spPr>
        <p:txBody>
          <a:bodyPr lIns="0" tIns="0" rIns="0" bIns="0" anchor="ctr"/>
          <a:lstStyle/>
          <a:p>
            <a:pPr marL="31750" algn="ctr">
              <a:tabLst>
                <a:tab pos="55563" algn="l"/>
                <a:tab pos="627063" algn="l"/>
                <a:tab pos="1198563" algn="l"/>
                <a:tab pos="1768475" algn="l"/>
                <a:tab pos="2333625" algn="l"/>
              </a:tabLst>
            </a:pPr>
            <a:r>
              <a:rPr lang="en-US" sz="1800" b="1" dirty="0">
                <a:solidFill>
                  <a:schemeClr val="tx1"/>
                </a:solidFill>
              </a:rPr>
              <a:t>CPU</a:t>
            </a:r>
          </a:p>
          <a:p>
            <a:pPr marL="31750" algn="ctr">
              <a:tabLst>
                <a:tab pos="55563" algn="l"/>
                <a:tab pos="627063" algn="l"/>
                <a:tab pos="1198563" algn="l"/>
                <a:tab pos="1768475" algn="l"/>
                <a:tab pos="2333625" algn="l"/>
              </a:tabLst>
            </a:pPr>
            <a:r>
              <a:rPr lang="en-US" sz="1800" b="1" dirty="0">
                <a:solidFill>
                  <a:schemeClr val="tx1"/>
                </a:solidFill>
              </a:rPr>
              <a:t>code</a:t>
            </a:r>
          </a:p>
        </p:txBody>
      </p:sp>
      <p:sp>
        <p:nvSpPr>
          <p:cNvPr id="15" name="Slide Number Placeholder 14">
            <a:extLst>
              <a:ext uri="{FF2B5EF4-FFF2-40B4-BE49-F238E27FC236}">
                <a16:creationId xmlns:a16="http://schemas.microsoft.com/office/drawing/2014/main" id="{5ED78F27-8C30-4F4A-9C5E-E1550193ADF7}"/>
              </a:ext>
            </a:extLst>
          </p:cNvPr>
          <p:cNvSpPr>
            <a:spLocks noGrp="1"/>
          </p:cNvSpPr>
          <p:nvPr>
            <p:ph type="sldNum" sz="quarter" idx="12"/>
          </p:nvPr>
        </p:nvSpPr>
        <p:spPr/>
        <p:txBody>
          <a:bodyPr/>
          <a:lstStyle/>
          <a:p>
            <a:fld id="{10338BC4-165C-45BE-83FF-C9C7D8E962C5}" type="slidenum">
              <a:rPr lang="en-GB" smtClean="0"/>
              <a:pPr/>
              <a:t>58</a:t>
            </a:fld>
            <a:endParaRPr lang="en-GB"/>
          </a:p>
        </p:txBody>
      </p:sp>
    </p:spTree>
    <p:extLst>
      <p:ext uri="{BB962C8B-B14F-4D97-AF65-F5344CB8AC3E}">
        <p14:creationId xmlns:p14="http://schemas.microsoft.com/office/powerpoint/2010/main" val="292691714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0264"/>
            <a:ext cx="8229600" cy="1143000"/>
          </a:xfrm>
        </p:spPr>
        <p:txBody>
          <a:bodyPr>
            <a:normAutofit/>
          </a:bodyPr>
          <a:lstStyle/>
          <a:p>
            <a:r>
              <a:rPr lang="en-GB" dirty="0"/>
              <a:t>Error messages</a:t>
            </a:r>
          </a:p>
        </p:txBody>
      </p:sp>
      <p:sp>
        <p:nvSpPr>
          <p:cNvPr id="3" name="Content Placeholder 2"/>
          <p:cNvSpPr>
            <a:spLocks noGrp="1"/>
          </p:cNvSpPr>
          <p:nvPr>
            <p:ph idx="1"/>
          </p:nvPr>
        </p:nvSpPr>
        <p:spPr>
          <a:xfrm>
            <a:off x="179512" y="1196752"/>
            <a:ext cx="8964488" cy="5472608"/>
          </a:xfrm>
        </p:spPr>
        <p:txBody>
          <a:bodyPr>
            <a:noAutofit/>
          </a:bodyPr>
          <a:lstStyle/>
          <a:p>
            <a:pPr marL="357188" indent="-357188"/>
            <a:r>
              <a:rPr lang="en-GB" sz="2400" dirty="0"/>
              <a:t>Fetch and print </a:t>
            </a:r>
            <a:r>
              <a:rPr lang="en-GB" sz="2400" b="1" u="sng" dirty="0">
                <a:solidFill>
                  <a:schemeClr val="accent6"/>
                </a:solidFill>
              </a:rPr>
              <a:t>error</a:t>
            </a:r>
            <a:r>
              <a:rPr lang="en-GB" sz="2400" b="1" u="sng" dirty="0">
                <a:solidFill>
                  <a:schemeClr val="accent2">
                    <a:lumMod val="60000"/>
                    <a:lumOff val="40000"/>
                  </a:schemeClr>
                </a:solidFill>
              </a:rPr>
              <a:t> </a:t>
            </a:r>
            <a:r>
              <a:rPr lang="en-GB" sz="2400" b="1" u="sng" dirty="0">
                <a:solidFill>
                  <a:schemeClr val="accent6"/>
                </a:solidFill>
              </a:rPr>
              <a:t>messages</a:t>
            </a:r>
            <a:r>
              <a:rPr lang="en-GB" sz="2400" dirty="0"/>
              <a:t>:</a:t>
            </a:r>
          </a:p>
          <a:p>
            <a:pPr marL="357188" indent="-357188"/>
            <a:endParaRPr lang="en-GB" sz="2400" dirty="0"/>
          </a:p>
          <a:p>
            <a:pPr marL="457200" lvl="1" indent="0">
              <a:buNone/>
            </a:pPr>
            <a:r>
              <a:rPr lang="en-GB" sz="2000" dirty="0">
                <a:solidFill>
                  <a:schemeClr val="accent2"/>
                </a:solidFill>
                <a:latin typeface="Courier New Bold"/>
              </a:rPr>
              <a:t>if</a:t>
            </a:r>
            <a:r>
              <a:rPr lang="en-GB" sz="2000" dirty="0">
                <a:latin typeface="Courier New Bold"/>
              </a:rPr>
              <a:t> (err != </a:t>
            </a:r>
            <a:r>
              <a:rPr lang="en-GB" sz="2000" dirty="0">
                <a:solidFill>
                  <a:schemeClr val="accent1"/>
                </a:solidFill>
                <a:latin typeface="Courier New Bold"/>
              </a:rPr>
              <a:t>CL_SUCCESS</a:t>
            </a:r>
            <a:r>
              <a:rPr lang="en-GB" sz="2000" dirty="0">
                <a:latin typeface="Courier New Bold"/>
              </a:rPr>
              <a:t>) {</a:t>
            </a:r>
          </a:p>
          <a:p>
            <a:pPr marL="457200" lvl="1" indent="0">
              <a:buNone/>
            </a:pPr>
            <a:r>
              <a:rPr lang="en-GB" sz="2000" dirty="0">
                <a:solidFill>
                  <a:schemeClr val="accent2"/>
                </a:solidFill>
                <a:latin typeface="Courier New Bold"/>
              </a:rPr>
              <a:t> </a:t>
            </a:r>
            <a:r>
              <a:rPr lang="en-GB" sz="2000" dirty="0" err="1">
                <a:solidFill>
                  <a:schemeClr val="accent2"/>
                </a:solidFill>
                <a:latin typeface="Courier New Bold"/>
              </a:rPr>
              <a:t>size_t</a:t>
            </a:r>
            <a:r>
              <a:rPr lang="en-GB" sz="2000" dirty="0">
                <a:latin typeface="Courier New Bold"/>
              </a:rPr>
              <a:t> </a:t>
            </a:r>
            <a:r>
              <a:rPr lang="en-GB" sz="2000" dirty="0" err="1">
                <a:latin typeface="Courier New Bold"/>
              </a:rPr>
              <a:t>len</a:t>
            </a:r>
            <a:r>
              <a:rPr lang="en-GB" sz="2000" dirty="0">
                <a:latin typeface="Courier New Bold"/>
              </a:rPr>
              <a:t>;</a:t>
            </a:r>
          </a:p>
          <a:p>
            <a:pPr marL="457200" lvl="1" indent="0">
              <a:buNone/>
            </a:pPr>
            <a:r>
              <a:rPr lang="en-GB" sz="2000" dirty="0">
                <a:solidFill>
                  <a:schemeClr val="accent2"/>
                </a:solidFill>
                <a:latin typeface="Courier New Bold"/>
              </a:rPr>
              <a:t> char</a:t>
            </a:r>
            <a:r>
              <a:rPr lang="en-GB" sz="2000" dirty="0">
                <a:latin typeface="Courier New Bold"/>
              </a:rPr>
              <a:t> buffer[2048];</a:t>
            </a:r>
          </a:p>
          <a:p>
            <a:pPr marL="457200" lvl="1" indent="0">
              <a:buNone/>
            </a:pPr>
            <a:r>
              <a:rPr lang="en-GB" sz="2000" dirty="0">
                <a:solidFill>
                  <a:schemeClr val="tx2">
                    <a:lumMod val="75000"/>
                  </a:schemeClr>
                </a:solidFill>
                <a:latin typeface="Courier New Bold"/>
              </a:rPr>
              <a:t> </a:t>
            </a:r>
            <a:r>
              <a:rPr lang="en-GB" sz="2000" b="1" dirty="0" err="1">
                <a:solidFill>
                  <a:schemeClr val="tx2">
                    <a:lumMod val="75000"/>
                  </a:schemeClr>
                </a:solidFill>
                <a:latin typeface="Courier New Bold"/>
              </a:rPr>
              <a:t>clGetProgramBuildInfo</a:t>
            </a:r>
            <a:r>
              <a:rPr lang="en-GB" sz="2000" dirty="0">
                <a:latin typeface="Courier New Bold"/>
              </a:rPr>
              <a:t>(program, </a:t>
            </a:r>
            <a:r>
              <a:rPr lang="en-GB" sz="2000" dirty="0" err="1">
                <a:latin typeface="Courier New Bold"/>
              </a:rPr>
              <a:t>device_id</a:t>
            </a:r>
            <a:r>
              <a:rPr lang="en-GB" sz="2000" dirty="0">
                <a:latin typeface="Courier New Bold"/>
              </a:rPr>
              <a:t>,   </a:t>
            </a:r>
          </a:p>
          <a:p>
            <a:pPr marL="457200" lvl="1" indent="0">
              <a:buNone/>
            </a:pPr>
            <a:r>
              <a:rPr lang="en-GB" sz="2000" dirty="0">
                <a:solidFill>
                  <a:schemeClr val="accent1"/>
                </a:solidFill>
                <a:latin typeface="Courier New Bold"/>
              </a:rPr>
              <a:t>  CL_PROGRAM_BUILD_LOG</a:t>
            </a:r>
            <a:r>
              <a:rPr lang="en-GB" sz="2000" dirty="0">
                <a:latin typeface="Courier New Bold"/>
              </a:rPr>
              <a:t>, </a:t>
            </a:r>
            <a:r>
              <a:rPr lang="en-GB" sz="2000" dirty="0" err="1">
                <a:solidFill>
                  <a:schemeClr val="tx2">
                    <a:lumMod val="75000"/>
                  </a:schemeClr>
                </a:solidFill>
                <a:latin typeface="Courier New Bold"/>
              </a:rPr>
              <a:t>sizeof</a:t>
            </a:r>
            <a:r>
              <a:rPr lang="en-GB" sz="2000" dirty="0">
                <a:latin typeface="Courier New Bold"/>
              </a:rPr>
              <a:t>(buffer), buffer, &amp;</a:t>
            </a:r>
            <a:r>
              <a:rPr lang="en-GB" sz="2000" dirty="0" err="1">
                <a:latin typeface="Courier New Bold"/>
              </a:rPr>
              <a:t>len</a:t>
            </a:r>
            <a:r>
              <a:rPr lang="en-GB" sz="2000" dirty="0">
                <a:latin typeface="Courier New Bold"/>
              </a:rPr>
              <a:t>);</a:t>
            </a:r>
          </a:p>
          <a:p>
            <a:pPr marL="457200" lvl="1" indent="0">
              <a:buNone/>
            </a:pPr>
            <a:r>
              <a:rPr lang="en-GB" sz="2000" dirty="0">
                <a:solidFill>
                  <a:schemeClr val="tx2">
                    <a:lumMod val="75000"/>
                  </a:schemeClr>
                </a:solidFill>
                <a:latin typeface="Courier New Bold"/>
              </a:rPr>
              <a:t> </a:t>
            </a:r>
            <a:r>
              <a:rPr lang="en-GB" sz="2000" dirty="0" err="1">
                <a:solidFill>
                  <a:schemeClr val="tx2">
                    <a:lumMod val="75000"/>
                  </a:schemeClr>
                </a:solidFill>
                <a:latin typeface="Courier New Bold"/>
              </a:rPr>
              <a:t>printf</a:t>
            </a:r>
            <a:r>
              <a:rPr lang="en-GB" sz="2000" dirty="0">
                <a:latin typeface="Courier New Bold"/>
              </a:rPr>
              <a:t>(“%s\n”, buffer);</a:t>
            </a:r>
          </a:p>
          <a:p>
            <a:pPr marL="457200" lvl="1" indent="0">
              <a:buNone/>
            </a:pPr>
            <a:r>
              <a:rPr lang="en-GB" sz="2000" dirty="0">
                <a:latin typeface="Courier New Bold"/>
              </a:rPr>
              <a:t>}</a:t>
            </a:r>
          </a:p>
          <a:p>
            <a:pPr marL="457200" lvl="1" indent="0">
              <a:buNone/>
            </a:pPr>
            <a:endParaRPr lang="en-GB" sz="2000" dirty="0">
              <a:latin typeface="Courier New Bold"/>
            </a:endParaRPr>
          </a:p>
          <a:p>
            <a:r>
              <a:rPr lang="en-GB" sz="2400" dirty="0"/>
              <a:t>Important to check all your OpenCL API error messages!</a:t>
            </a:r>
          </a:p>
          <a:p>
            <a:endParaRPr lang="en-GB" sz="2400" dirty="0"/>
          </a:p>
          <a:p>
            <a:r>
              <a:rPr lang="en-GB" sz="2400" dirty="0"/>
              <a:t>Easier in C++ with try/catch (see later)</a:t>
            </a:r>
          </a:p>
        </p:txBody>
      </p:sp>
      <p:sp>
        <p:nvSpPr>
          <p:cNvPr id="4" name="Slide Number Placeholder 3">
            <a:extLst>
              <a:ext uri="{FF2B5EF4-FFF2-40B4-BE49-F238E27FC236}">
                <a16:creationId xmlns:a16="http://schemas.microsoft.com/office/drawing/2014/main" id="{447816AF-2FD7-5342-A525-AE8E59081AEE}"/>
              </a:ext>
            </a:extLst>
          </p:cNvPr>
          <p:cNvSpPr>
            <a:spLocks noGrp="1"/>
          </p:cNvSpPr>
          <p:nvPr>
            <p:ph type="sldNum" sz="quarter" idx="12"/>
          </p:nvPr>
        </p:nvSpPr>
        <p:spPr/>
        <p:txBody>
          <a:bodyPr/>
          <a:lstStyle/>
          <a:p>
            <a:fld id="{10338BC4-165C-45BE-83FF-C9C7D8E962C5}" type="slidenum">
              <a:rPr lang="en-GB" smtClean="0"/>
              <a:pPr/>
              <a:t>59</a:t>
            </a:fld>
            <a:endParaRPr lang="en-GB"/>
          </a:p>
        </p:txBody>
      </p:sp>
    </p:spTree>
    <p:extLst>
      <p:ext uri="{BB962C8B-B14F-4D97-AF65-F5344CB8AC3E}">
        <p14:creationId xmlns:p14="http://schemas.microsoft.com/office/powerpoint/2010/main" val="40206117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Course materials</a:t>
            </a:r>
          </a:p>
        </p:txBody>
      </p:sp>
      <p:sp>
        <p:nvSpPr>
          <p:cNvPr id="5" name="Text Placeholder 4"/>
          <p:cNvSpPr>
            <a:spLocks noGrp="1"/>
          </p:cNvSpPr>
          <p:nvPr>
            <p:ph type="body" idx="1"/>
          </p:nvPr>
        </p:nvSpPr>
        <p:spPr>
          <a:xfrm>
            <a:off x="457200" y="1535113"/>
            <a:ext cx="8238565" cy="639762"/>
          </a:xfrm>
        </p:spPr>
        <p:txBody>
          <a:bodyPr>
            <a:normAutofit fontScale="85000" lnSpcReduction="20000"/>
          </a:bodyPr>
          <a:lstStyle/>
          <a:p>
            <a:r>
              <a:rPr lang="en-GB" dirty="0"/>
              <a:t>In addition to these slides, C++ API header files, a set of exercises, and solutions, it is useful to have:</a:t>
            </a:r>
          </a:p>
        </p:txBody>
      </p:sp>
      <p:pic>
        <p:nvPicPr>
          <p:cNvPr id="9" name="Picture 2"/>
          <p:cNvPicPr>
            <a:picLocks noGrp="1" noChangeAspect="1" noChangeArrowheads="1"/>
          </p:cNvPicPr>
          <p:nvPr>
            <p:ph sz="half" idx="2"/>
          </p:nvPr>
        </p:nvPicPr>
        <p:blipFill>
          <a:blip r:embed="rId3" cstate="print"/>
          <a:stretch>
            <a:fillRect/>
          </a:stretch>
        </p:blipFill>
        <p:spPr bwMode="auto">
          <a:xfrm>
            <a:off x="939514" y="2502048"/>
            <a:ext cx="3075559" cy="3951288"/>
          </a:xfrm>
          <a:prstGeom prst="rect">
            <a:avLst/>
          </a:prstGeom>
          <a:noFill/>
          <a:ln w="9525">
            <a:noFill/>
            <a:miter lim="800000"/>
            <a:headEnd/>
            <a:tailEnd/>
          </a:ln>
        </p:spPr>
      </p:pic>
      <p:sp>
        <p:nvSpPr>
          <p:cNvPr id="8" name="Content Placeholder 7"/>
          <p:cNvSpPr>
            <a:spLocks noGrp="1"/>
          </p:cNvSpPr>
          <p:nvPr>
            <p:ph sz="quarter" idx="4"/>
          </p:nvPr>
        </p:nvSpPr>
        <p:spPr>
          <a:xfrm>
            <a:off x="4355977" y="2502048"/>
            <a:ext cx="4330824" cy="3951288"/>
          </a:xfrm>
        </p:spPr>
        <p:txBody>
          <a:bodyPr>
            <a:normAutofit fontScale="85000" lnSpcReduction="20000"/>
          </a:bodyPr>
          <a:lstStyle/>
          <a:p>
            <a:pPr marL="0" indent="0">
              <a:buNone/>
            </a:pPr>
            <a:r>
              <a:rPr lang="en-GB" b="1" dirty="0"/>
              <a:t>OpenCL Reference Card</a:t>
            </a:r>
          </a:p>
          <a:p>
            <a:pPr marL="0" indent="0">
              <a:buNone/>
            </a:pPr>
            <a:endParaRPr lang="en-GB" b="1" dirty="0"/>
          </a:p>
          <a:p>
            <a:pPr marL="0" indent="0">
              <a:buNone/>
            </a:pPr>
            <a:r>
              <a:rPr lang="en-GB" dirty="0"/>
              <a:t>This card will help you keep track of the  API as you do the exercises:</a:t>
            </a:r>
          </a:p>
          <a:p>
            <a:pPr marL="0" indent="0">
              <a:buNone/>
            </a:pPr>
            <a:endParaRPr lang="en-GB" dirty="0"/>
          </a:p>
          <a:p>
            <a:pPr marL="0" indent="0">
              <a:buNone/>
            </a:pPr>
            <a:r>
              <a:rPr lang="en-GB" dirty="0">
                <a:hlinkClick r:id="rId4"/>
              </a:rPr>
              <a:t>https://www.khronos.org/developers/reference-cards</a:t>
            </a:r>
            <a:endParaRPr lang="en-GB" dirty="0"/>
          </a:p>
          <a:p>
            <a:pPr marL="0" indent="0">
              <a:buNone/>
            </a:pPr>
            <a:endParaRPr lang="en-GB" dirty="0"/>
          </a:p>
          <a:p>
            <a:pPr marL="0" indent="0">
              <a:buNone/>
            </a:pPr>
            <a:r>
              <a:rPr lang="en-GB" dirty="0"/>
              <a:t>The v1.2 spec is also very readable and recommended to have on-hand:</a:t>
            </a:r>
          </a:p>
          <a:p>
            <a:pPr marL="0" indent="0">
              <a:buNone/>
            </a:pPr>
            <a:endParaRPr lang="en-GB" dirty="0"/>
          </a:p>
          <a:p>
            <a:pPr marL="0" indent="0">
              <a:buNone/>
            </a:pPr>
            <a:r>
              <a:rPr lang="en-GB" dirty="0">
                <a:hlinkClick r:id="rId5"/>
              </a:rPr>
              <a:t>https://www.khronos.org/registry/cl/specs/opencl-1.2.pdf</a:t>
            </a:r>
            <a:r>
              <a:rPr lang="en-GB" dirty="0"/>
              <a:t> </a:t>
            </a:r>
          </a:p>
        </p:txBody>
      </p:sp>
      <p:sp>
        <p:nvSpPr>
          <p:cNvPr id="2" name="Slide Number Placeholder 1">
            <a:extLst>
              <a:ext uri="{FF2B5EF4-FFF2-40B4-BE49-F238E27FC236}">
                <a16:creationId xmlns:a16="http://schemas.microsoft.com/office/drawing/2014/main" id="{2A87710D-C3CB-F448-AD1F-589325662782}"/>
              </a:ext>
            </a:extLst>
          </p:cNvPr>
          <p:cNvSpPr>
            <a:spLocks noGrp="1"/>
          </p:cNvSpPr>
          <p:nvPr>
            <p:ph type="sldNum" sz="quarter" idx="12"/>
          </p:nvPr>
        </p:nvSpPr>
        <p:spPr/>
        <p:txBody>
          <a:bodyPr/>
          <a:lstStyle/>
          <a:p>
            <a:fld id="{10338BC4-165C-45BE-83FF-C9C7D8E962C5}" type="slidenum">
              <a:rPr lang="en-GB" smtClean="0"/>
              <a:pPr/>
              <a:t>6</a:t>
            </a:fld>
            <a:endParaRPr lang="en-GB"/>
          </a:p>
        </p:txBody>
      </p:sp>
    </p:spTree>
    <p:extLst>
      <p:ext uri="{BB962C8B-B14F-4D97-AF65-F5344CB8AC3E}">
        <p14:creationId xmlns:p14="http://schemas.microsoft.com/office/powerpoint/2010/main" val="15076815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Conventions for naming buffers</a:t>
            </a:r>
          </a:p>
        </p:txBody>
      </p:sp>
      <p:sp>
        <p:nvSpPr>
          <p:cNvPr id="3" name="Content Placeholder 2"/>
          <p:cNvSpPr>
            <a:spLocks noGrp="1"/>
          </p:cNvSpPr>
          <p:nvPr>
            <p:ph idx="1"/>
          </p:nvPr>
        </p:nvSpPr>
        <p:spPr/>
        <p:txBody>
          <a:bodyPr/>
          <a:lstStyle/>
          <a:p>
            <a:r>
              <a:rPr lang="en-GB" dirty="0"/>
              <a:t>It can get confusing about whether a host variable is just a regular C array or an OpenCL buffer</a:t>
            </a:r>
          </a:p>
          <a:p>
            <a:endParaRPr lang="en-GB" dirty="0"/>
          </a:p>
          <a:p>
            <a:r>
              <a:rPr lang="en-GB" dirty="0"/>
              <a:t>A useful convention is to prefix the names of your regular </a:t>
            </a:r>
            <a:r>
              <a:rPr lang="en-GB" b="1" dirty="0">
                <a:solidFill>
                  <a:srgbClr val="F79646"/>
                </a:solidFill>
              </a:rPr>
              <a:t>h</a:t>
            </a:r>
            <a:r>
              <a:rPr lang="en-GB" dirty="0"/>
              <a:t>ost C arrays with “</a:t>
            </a:r>
            <a:r>
              <a:rPr lang="en-GB" b="1" dirty="0">
                <a:solidFill>
                  <a:schemeClr val="accent6"/>
                </a:solidFill>
              </a:rPr>
              <a:t>h_</a:t>
            </a:r>
            <a:r>
              <a:rPr lang="en-GB" dirty="0"/>
              <a:t>” and your OpenCL buffers which will live on the </a:t>
            </a:r>
            <a:r>
              <a:rPr lang="en-GB" b="1" dirty="0">
                <a:solidFill>
                  <a:srgbClr val="F79646"/>
                </a:solidFill>
              </a:rPr>
              <a:t>d</a:t>
            </a:r>
            <a:r>
              <a:rPr lang="en-GB" dirty="0"/>
              <a:t>evice with “</a:t>
            </a:r>
            <a:r>
              <a:rPr lang="en-GB" b="1" dirty="0">
                <a:solidFill>
                  <a:srgbClr val="F79646"/>
                </a:solidFill>
              </a:rPr>
              <a:t>d_</a:t>
            </a:r>
            <a:r>
              <a:rPr lang="en-GB" dirty="0"/>
              <a:t>”</a:t>
            </a:r>
          </a:p>
        </p:txBody>
      </p:sp>
      <p:sp>
        <p:nvSpPr>
          <p:cNvPr id="4" name="Slide Number Placeholder 3">
            <a:extLst>
              <a:ext uri="{FF2B5EF4-FFF2-40B4-BE49-F238E27FC236}">
                <a16:creationId xmlns:a16="http://schemas.microsoft.com/office/drawing/2014/main" id="{8F0F8281-E804-0C43-BBA1-D3FB3926B7BB}"/>
              </a:ext>
            </a:extLst>
          </p:cNvPr>
          <p:cNvSpPr>
            <a:spLocks noGrp="1"/>
          </p:cNvSpPr>
          <p:nvPr>
            <p:ph type="sldNum" sz="quarter" idx="12"/>
          </p:nvPr>
        </p:nvSpPr>
        <p:spPr/>
        <p:txBody>
          <a:bodyPr/>
          <a:lstStyle/>
          <a:p>
            <a:fld id="{10338BC4-165C-45BE-83FF-C9C7D8E962C5}" type="slidenum">
              <a:rPr lang="en-GB" smtClean="0"/>
              <a:pPr/>
              <a:t>60</a:t>
            </a:fld>
            <a:endParaRPr lang="en-GB"/>
          </a:p>
        </p:txBody>
      </p:sp>
    </p:spTree>
    <p:extLst>
      <p:ext uri="{BB962C8B-B14F-4D97-AF65-F5344CB8AC3E}">
        <p14:creationId xmlns:p14="http://schemas.microsoft.com/office/powerpoint/2010/main" val="17604958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0264"/>
            <a:ext cx="8229600" cy="1143000"/>
          </a:xfrm>
        </p:spPr>
        <p:txBody>
          <a:bodyPr>
            <a:normAutofit/>
          </a:bodyPr>
          <a:lstStyle/>
          <a:p>
            <a:r>
              <a:rPr lang="en-GB" dirty="0"/>
              <a:t>3. Setup Memory Objects</a:t>
            </a:r>
          </a:p>
        </p:txBody>
      </p:sp>
      <p:sp>
        <p:nvSpPr>
          <p:cNvPr id="3" name="Content Placeholder 2"/>
          <p:cNvSpPr>
            <a:spLocks noGrp="1"/>
          </p:cNvSpPr>
          <p:nvPr>
            <p:ph idx="1"/>
          </p:nvPr>
        </p:nvSpPr>
        <p:spPr>
          <a:xfrm>
            <a:off x="179512" y="980728"/>
            <a:ext cx="8784976" cy="5688632"/>
          </a:xfrm>
        </p:spPr>
        <p:txBody>
          <a:bodyPr>
            <a:noAutofit/>
          </a:bodyPr>
          <a:lstStyle/>
          <a:p>
            <a:r>
              <a:rPr lang="en-GB" sz="2400" dirty="0"/>
              <a:t>For vector addition we need 3 memory objects: one each for input vectors A and B, and one for the output vector C.</a:t>
            </a:r>
          </a:p>
          <a:p>
            <a:r>
              <a:rPr lang="en-GB" sz="2400" dirty="0"/>
              <a:t>Create input vectors and assign values </a:t>
            </a:r>
            <a:r>
              <a:rPr lang="en-GB" sz="2400" dirty="0">
                <a:solidFill>
                  <a:schemeClr val="accent6"/>
                </a:solidFill>
              </a:rPr>
              <a:t>on the host</a:t>
            </a:r>
            <a:r>
              <a:rPr lang="en-GB" sz="2400" dirty="0"/>
              <a:t>:</a:t>
            </a:r>
          </a:p>
          <a:p>
            <a:pPr marL="457200" lvl="1" indent="0">
              <a:buNone/>
            </a:pPr>
            <a:r>
              <a:rPr lang="en-GB" sz="2000" dirty="0">
                <a:solidFill>
                  <a:schemeClr val="accent2"/>
                </a:solidFill>
                <a:latin typeface="Courier New Bold"/>
              </a:rPr>
              <a:t>float</a:t>
            </a:r>
            <a:r>
              <a:rPr lang="en-GB" sz="2000" dirty="0">
                <a:latin typeface="Courier New Bold"/>
              </a:rPr>
              <a:t> </a:t>
            </a:r>
            <a:r>
              <a:rPr lang="en-GB" sz="2000" dirty="0" err="1">
                <a:latin typeface="Courier New Bold"/>
              </a:rPr>
              <a:t>h_a</a:t>
            </a:r>
            <a:r>
              <a:rPr lang="en-GB" sz="2000" dirty="0">
                <a:latin typeface="Courier New Bold"/>
              </a:rPr>
              <a:t>[N], </a:t>
            </a:r>
            <a:r>
              <a:rPr lang="en-GB" sz="2000" dirty="0" err="1">
                <a:latin typeface="Courier New Bold"/>
              </a:rPr>
              <a:t>h_b</a:t>
            </a:r>
            <a:r>
              <a:rPr lang="en-GB" sz="2000" dirty="0">
                <a:latin typeface="Courier New Bold"/>
              </a:rPr>
              <a:t>[N], </a:t>
            </a:r>
            <a:r>
              <a:rPr lang="en-GB" sz="2000" dirty="0" err="1">
                <a:latin typeface="Courier New Bold"/>
              </a:rPr>
              <a:t>h_c</a:t>
            </a:r>
            <a:r>
              <a:rPr lang="en-GB" sz="2000" dirty="0">
                <a:latin typeface="Courier New Bold"/>
              </a:rPr>
              <a:t>[N];</a:t>
            </a:r>
          </a:p>
          <a:p>
            <a:pPr marL="457200" lvl="1" indent="0">
              <a:buNone/>
            </a:pPr>
            <a:r>
              <a:rPr lang="en-GB" sz="2000" dirty="0">
                <a:solidFill>
                  <a:schemeClr val="accent2"/>
                </a:solidFill>
                <a:latin typeface="Courier New Bold"/>
              </a:rPr>
              <a:t>for</a:t>
            </a:r>
            <a:r>
              <a:rPr lang="en-GB" sz="2000" dirty="0">
                <a:latin typeface="Courier New Bold"/>
              </a:rPr>
              <a:t> (</a:t>
            </a:r>
            <a:r>
              <a:rPr lang="en-GB" sz="2000" dirty="0" err="1">
                <a:latin typeface="Courier New Bold"/>
              </a:rPr>
              <a:t>i</a:t>
            </a:r>
            <a:r>
              <a:rPr lang="en-GB" sz="2000" dirty="0">
                <a:latin typeface="Courier New Bold"/>
              </a:rPr>
              <a:t> = 0; </a:t>
            </a:r>
            <a:r>
              <a:rPr lang="en-GB" sz="2000" dirty="0" err="1">
                <a:latin typeface="Courier New Bold"/>
              </a:rPr>
              <a:t>i</a:t>
            </a:r>
            <a:r>
              <a:rPr lang="en-GB" sz="2000" dirty="0">
                <a:latin typeface="Courier New Bold"/>
              </a:rPr>
              <a:t> &lt; N; </a:t>
            </a:r>
            <a:r>
              <a:rPr lang="en-GB" sz="2000" dirty="0" err="1">
                <a:latin typeface="Courier New Bold"/>
              </a:rPr>
              <a:t>i</a:t>
            </a:r>
            <a:r>
              <a:rPr lang="en-GB" sz="2000" dirty="0">
                <a:latin typeface="Courier New Bold"/>
              </a:rPr>
              <a:t>++) {</a:t>
            </a:r>
          </a:p>
          <a:p>
            <a:pPr marL="457200" lvl="1" indent="0">
              <a:buNone/>
            </a:pPr>
            <a:r>
              <a:rPr lang="en-GB" sz="2000" dirty="0">
                <a:latin typeface="Courier New Bold"/>
              </a:rPr>
              <a:t>    </a:t>
            </a:r>
            <a:r>
              <a:rPr lang="en-GB" sz="2000" dirty="0" err="1">
                <a:latin typeface="Courier New Bold"/>
              </a:rPr>
              <a:t>h_a</a:t>
            </a:r>
            <a:r>
              <a:rPr lang="en-GB" sz="2000" dirty="0">
                <a:latin typeface="Courier New Bold"/>
              </a:rPr>
              <a:t>[</a:t>
            </a:r>
            <a:r>
              <a:rPr lang="en-GB" sz="2000" dirty="0" err="1">
                <a:latin typeface="Courier New Bold"/>
              </a:rPr>
              <a:t>i</a:t>
            </a:r>
            <a:r>
              <a:rPr lang="en-GB" sz="2000" dirty="0">
                <a:latin typeface="Courier New Bold"/>
              </a:rPr>
              <a:t>] = </a:t>
            </a:r>
            <a:r>
              <a:rPr lang="en-GB" sz="2000" dirty="0">
                <a:solidFill>
                  <a:schemeClr val="tx2">
                    <a:lumMod val="75000"/>
                  </a:schemeClr>
                </a:solidFill>
                <a:latin typeface="Courier New Bold"/>
              </a:rPr>
              <a:t>rand</a:t>
            </a:r>
            <a:r>
              <a:rPr lang="en-GB" sz="2000" dirty="0">
                <a:latin typeface="Courier New Bold"/>
              </a:rPr>
              <a:t>() / (</a:t>
            </a:r>
            <a:r>
              <a:rPr lang="en-GB" sz="2000" dirty="0">
                <a:solidFill>
                  <a:schemeClr val="accent2"/>
                </a:solidFill>
                <a:latin typeface="Courier New Bold"/>
              </a:rPr>
              <a:t>float</a:t>
            </a:r>
            <a:r>
              <a:rPr lang="en-GB" sz="2000" dirty="0">
                <a:latin typeface="Courier New Bold"/>
              </a:rPr>
              <a:t>)RAND_MAX;</a:t>
            </a:r>
          </a:p>
          <a:p>
            <a:pPr marL="457200" lvl="1" indent="0">
              <a:buNone/>
            </a:pPr>
            <a:r>
              <a:rPr lang="en-GB" sz="2000" dirty="0">
                <a:latin typeface="Courier New Bold"/>
              </a:rPr>
              <a:t>    </a:t>
            </a:r>
            <a:r>
              <a:rPr lang="en-GB" sz="2000" dirty="0" err="1">
                <a:latin typeface="Courier New Bold"/>
              </a:rPr>
              <a:t>h_b</a:t>
            </a:r>
            <a:r>
              <a:rPr lang="en-GB" sz="2000" dirty="0">
                <a:latin typeface="Courier New Bold"/>
              </a:rPr>
              <a:t>[</a:t>
            </a:r>
            <a:r>
              <a:rPr lang="en-GB" sz="2000" dirty="0" err="1">
                <a:latin typeface="Courier New Bold"/>
              </a:rPr>
              <a:t>i</a:t>
            </a:r>
            <a:r>
              <a:rPr lang="en-GB" sz="2000" dirty="0">
                <a:latin typeface="Courier New Bold"/>
              </a:rPr>
              <a:t>] = </a:t>
            </a:r>
            <a:r>
              <a:rPr lang="en-GB" sz="2000" dirty="0">
                <a:solidFill>
                  <a:schemeClr val="tx2">
                    <a:lumMod val="75000"/>
                  </a:schemeClr>
                </a:solidFill>
                <a:latin typeface="Courier New Bold"/>
              </a:rPr>
              <a:t>rand</a:t>
            </a:r>
            <a:r>
              <a:rPr lang="en-GB" sz="2000" dirty="0">
                <a:latin typeface="Courier New Bold"/>
              </a:rPr>
              <a:t>() / (</a:t>
            </a:r>
            <a:r>
              <a:rPr lang="en-GB" sz="2000" dirty="0">
                <a:solidFill>
                  <a:schemeClr val="accent2"/>
                </a:solidFill>
                <a:latin typeface="Courier New Bold"/>
              </a:rPr>
              <a:t>float</a:t>
            </a:r>
            <a:r>
              <a:rPr lang="en-GB" sz="2000" dirty="0">
                <a:latin typeface="Courier New Bold"/>
              </a:rPr>
              <a:t>)RAND_MAX;</a:t>
            </a:r>
          </a:p>
          <a:p>
            <a:pPr marL="457200" lvl="1" indent="0">
              <a:buNone/>
            </a:pPr>
            <a:r>
              <a:rPr lang="en-GB" sz="2000" dirty="0">
                <a:latin typeface="Courier New Bold"/>
              </a:rPr>
              <a:t>}</a:t>
            </a:r>
          </a:p>
          <a:p>
            <a:pPr marL="354013" indent="-354013"/>
            <a:r>
              <a:rPr lang="en-GB" sz="2400" dirty="0"/>
              <a:t>Define </a:t>
            </a:r>
            <a:r>
              <a:rPr lang="en-GB" sz="2400" dirty="0">
                <a:solidFill>
                  <a:schemeClr val="accent2"/>
                </a:solidFill>
              </a:rPr>
              <a:t>OpenCL </a:t>
            </a:r>
            <a:r>
              <a:rPr lang="en-GB" sz="2400" dirty="0"/>
              <a:t>memory objects:</a:t>
            </a:r>
          </a:p>
          <a:p>
            <a:pPr marL="457200" lvl="1" indent="0">
              <a:buNone/>
            </a:pPr>
            <a:r>
              <a:rPr lang="en-GB" sz="2000" dirty="0" err="1">
                <a:latin typeface="Courier New Bold"/>
              </a:rPr>
              <a:t>d_a</a:t>
            </a:r>
            <a:r>
              <a:rPr lang="en-GB" sz="2000" dirty="0">
                <a:latin typeface="Courier New Bold"/>
              </a:rPr>
              <a:t> = </a:t>
            </a:r>
            <a:r>
              <a:rPr lang="en-GB" sz="2000" b="1" dirty="0" err="1">
                <a:solidFill>
                  <a:schemeClr val="tx2">
                    <a:lumMod val="75000"/>
                  </a:schemeClr>
                </a:solidFill>
                <a:latin typeface="Courier New Bold"/>
              </a:rPr>
              <a:t>clCreateBuffer</a:t>
            </a:r>
            <a:r>
              <a:rPr lang="en-GB" sz="2000" dirty="0">
                <a:latin typeface="Courier New Bold"/>
              </a:rPr>
              <a:t>(context, CL_MEM_READ_ONLY,</a:t>
            </a:r>
          </a:p>
          <a:p>
            <a:pPr marL="457200" lvl="1" indent="0">
              <a:buNone/>
            </a:pPr>
            <a:r>
              <a:rPr lang="en-GB" sz="2000" dirty="0">
                <a:latin typeface="Courier New Bold"/>
              </a:rPr>
              <a:t>                   </a:t>
            </a:r>
            <a:r>
              <a:rPr lang="en-GB" sz="2000" dirty="0" err="1">
                <a:solidFill>
                  <a:schemeClr val="tx2">
                    <a:lumMod val="75000"/>
                  </a:schemeClr>
                </a:solidFill>
                <a:latin typeface="Courier New Bold"/>
              </a:rPr>
              <a:t>sizeof</a:t>
            </a:r>
            <a:r>
              <a:rPr lang="en-GB" sz="2000" dirty="0">
                <a:latin typeface="Courier New Bold"/>
              </a:rPr>
              <a:t>(float)*N, NULL, NULL);</a:t>
            </a:r>
          </a:p>
          <a:p>
            <a:pPr marL="457200" lvl="1" indent="0">
              <a:buNone/>
            </a:pPr>
            <a:r>
              <a:rPr lang="en-GB" sz="2000" dirty="0" err="1">
                <a:latin typeface="Courier New Bold"/>
              </a:rPr>
              <a:t>d_b</a:t>
            </a:r>
            <a:r>
              <a:rPr lang="en-GB" sz="2000" dirty="0">
                <a:latin typeface="Courier New Bold"/>
              </a:rPr>
              <a:t> = </a:t>
            </a:r>
            <a:r>
              <a:rPr lang="en-GB" sz="2000" b="1" dirty="0" err="1">
                <a:solidFill>
                  <a:schemeClr val="tx2">
                    <a:lumMod val="75000"/>
                  </a:schemeClr>
                </a:solidFill>
                <a:latin typeface="Courier New Bold"/>
              </a:rPr>
              <a:t>clCreateBuffer</a:t>
            </a:r>
            <a:r>
              <a:rPr lang="en-GB" sz="2000" dirty="0">
                <a:latin typeface="Courier New Bold"/>
              </a:rPr>
              <a:t>(context, CL_MEM_READ_ONLY,</a:t>
            </a:r>
          </a:p>
          <a:p>
            <a:pPr marL="457200" lvl="1" indent="0">
              <a:buNone/>
            </a:pPr>
            <a:r>
              <a:rPr lang="en-GB" sz="2000" dirty="0">
                <a:latin typeface="Courier New Bold"/>
              </a:rPr>
              <a:t>                   </a:t>
            </a:r>
            <a:r>
              <a:rPr lang="en-GB" sz="2000" dirty="0" err="1">
                <a:solidFill>
                  <a:schemeClr val="tx2">
                    <a:lumMod val="75000"/>
                  </a:schemeClr>
                </a:solidFill>
                <a:latin typeface="Courier New Bold"/>
              </a:rPr>
              <a:t>sizeof</a:t>
            </a:r>
            <a:r>
              <a:rPr lang="en-GB" sz="2000" dirty="0">
                <a:latin typeface="Courier New Bold"/>
              </a:rPr>
              <a:t>(float)*N, NULL, NULL);</a:t>
            </a:r>
          </a:p>
          <a:p>
            <a:pPr marL="457200" lvl="1" indent="0">
              <a:buNone/>
            </a:pPr>
            <a:r>
              <a:rPr lang="en-GB" sz="2000" dirty="0" err="1">
                <a:latin typeface="Courier New Bold"/>
              </a:rPr>
              <a:t>d_c</a:t>
            </a:r>
            <a:r>
              <a:rPr lang="en-GB" sz="2000" dirty="0">
                <a:latin typeface="Courier New Bold"/>
              </a:rPr>
              <a:t> = </a:t>
            </a:r>
            <a:r>
              <a:rPr lang="en-GB" sz="2000" b="1" dirty="0" err="1">
                <a:solidFill>
                  <a:schemeClr val="tx2">
                    <a:lumMod val="75000"/>
                  </a:schemeClr>
                </a:solidFill>
                <a:latin typeface="Courier New Bold"/>
              </a:rPr>
              <a:t>clCreateBuffer</a:t>
            </a:r>
            <a:r>
              <a:rPr lang="en-GB" sz="2000" dirty="0">
                <a:latin typeface="Courier New Bold"/>
              </a:rPr>
              <a:t>(context, CL_MEM_WRITE_ONLY,</a:t>
            </a:r>
          </a:p>
          <a:p>
            <a:pPr marL="457200" lvl="1" indent="0">
              <a:buNone/>
            </a:pPr>
            <a:r>
              <a:rPr lang="en-GB" sz="2000" dirty="0">
                <a:latin typeface="Courier New Bold"/>
              </a:rPr>
              <a:t>                   </a:t>
            </a:r>
            <a:r>
              <a:rPr lang="en-GB" sz="2000" dirty="0" err="1">
                <a:solidFill>
                  <a:schemeClr val="tx2">
                    <a:lumMod val="75000"/>
                  </a:schemeClr>
                </a:solidFill>
                <a:latin typeface="Courier New Bold"/>
              </a:rPr>
              <a:t>sizeof</a:t>
            </a:r>
            <a:r>
              <a:rPr lang="en-GB" sz="2000" dirty="0">
                <a:latin typeface="Courier New Bold"/>
              </a:rPr>
              <a:t>(float)*N, NULL, NULL);</a:t>
            </a:r>
            <a:endParaRPr lang="en-GB" sz="1400" dirty="0">
              <a:latin typeface="Courier New Bold"/>
            </a:endParaRPr>
          </a:p>
          <a:p>
            <a:pPr marL="457200" lvl="1" indent="0">
              <a:buNone/>
            </a:pPr>
            <a:endParaRPr lang="en-GB" sz="1400" dirty="0">
              <a:solidFill>
                <a:prstClr val="white"/>
              </a:solidFill>
              <a:latin typeface="Letter Gothic Std"/>
            </a:endParaRPr>
          </a:p>
          <a:p>
            <a:pPr marL="457200" lvl="1" indent="0">
              <a:buNone/>
            </a:pPr>
            <a:endParaRPr lang="en-GB" sz="1400" dirty="0">
              <a:latin typeface="Letter Gothic Std"/>
            </a:endParaRPr>
          </a:p>
        </p:txBody>
      </p:sp>
      <p:sp>
        <p:nvSpPr>
          <p:cNvPr id="4" name="Slide Number Placeholder 3">
            <a:extLst>
              <a:ext uri="{FF2B5EF4-FFF2-40B4-BE49-F238E27FC236}">
                <a16:creationId xmlns:a16="http://schemas.microsoft.com/office/drawing/2014/main" id="{132AA527-2EB4-6E43-BF0D-D97D5184C25C}"/>
              </a:ext>
            </a:extLst>
          </p:cNvPr>
          <p:cNvSpPr>
            <a:spLocks noGrp="1"/>
          </p:cNvSpPr>
          <p:nvPr>
            <p:ph type="sldNum" sz="quarter" idx="12"/>
          </p:nvPr>
        </p:nvSpPr>
        <p:spPr/>
        <p:txBody>
          <a:bodyPr/>
          <a:lstStyle/>
          <a:p>
            <a:fld id="{10338BC4-165C-45BE-83FF-C9C7D8E962C5}" type="slidenum">
              <a:rPr lang="en-GB" smtClean="0"/>
              <a:pPr/>
              <a:t>61</a:t>
            </a:fld>
            <a:endParaRPr lang="en-GB"/>
          </a:p>
        </p:txBody>
      </p:sp>
    </p:spTree>
    <p:extLst>
      <p:ext uri="{BB962C8B-B14F-4D97-AF65-F5344CB8AC3E}">
        <p14:creationId xmlns:p14="http://schemas.microsoft.com/office/powerpoint/2010/main" val="2247506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up)">
                                      <p:cBhvr>
                                        <p:cTn id="7" dur="500"/>
                                        <p:tgtEl>
                                          <p:spTgt spid="3">
                                            <p:txEl>
                                              <p:pRg st="1" end="1"/>
                                            </p:txEl>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wipe(up)">
                                      <p:cBhvr>
                                        <p:cTn id="10" dur="500"/>
                                        <p:tgtEl>
                                          <p:spTgt spid="3">
                                            <p:txEl>
                                              <p:pRg st="2" end="2"/>
                                            </p:txEl>
                                          </p:spTgt>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wipe(up)">
                                      <p:cBhvr>
                                        <p:cTn id="13" dur="500"/>
                                        <p:tgtEl>
                                          <p:spTgt spid="3">
                                            <p:txEl>
                                              <p:pRg st="3" end="3"/>
                                            </p:txEl>
                                          </p:spTgt>
                                        </p:tgtEl>
                                      </p:cBhvr>
                                    </p:animEffect>
                                  </p:childTnLst>
                                </p:cTn>
                              </p:par>
                              <p:par>
                                <p:cTn id="14" presetID="22" presetClass="entr" presetSubtype="1" fill="hold" grpId="0" nodeType="withEffect">
                                  <p:stCondLst>
                                    <p:cond delay="0"/>
                                  </p:stCondLst>
                                  <p:childTnLst>
                                    <p:set>
                                      <p:cBhvr>
                                        <p:cTn id="15" dur="1" fill="hold">
                                          <p:stCondLst>
                                            <p:cond delay="0"/>
                                          </p:stCondLst>
                                        </p:cTn>
                                        <p:tgtEl>
                                          <p:spTgt spid="3">
                                            <p:txEl>
                                              <p:pRg st="4" end="4"/>
                                            </p:txEl>
                                          </p:spTgt>
                                        </p:tgtEl>
                                        <p:attrNameLst>
                                          <p:attrName>style.visibility</p:attrName>
                                        </p:attrNameLst>
                                      </p:cBhvr>
                                      <p:to>
                                        <p:strVal val="visible"/>
                                      </p:to>
                                    </p:set>
                                    <p:animEffect transition="in" filter="wipe(up)">
                                      <p:cBhvr>
                                        <p:cTn id="16" dur="500"/>
                                        <p:tgtEl>
                                          <p:spTgt spid="3">
                                            <p:txEl>
                                              <p:pRg st="4" end="4"/>
                                            </p:txEl>
                                          </p:spTgt>
                                        </p:tgtEl>
                                      </p:cBhvr>
                                    </p:animEffect>
                                  </p:childTnLst>
                                </p:cTn>
                              </p:par>
                              <p:par>
                                <p:cTn id="17" presetID="22" presetClass="entr" presetSubtype="1"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animEffect transition="in" filter="wipe(up)">
                                      <p:cBhvr>
                                        <p:cTn id="19" dur="500"/>
                                        <p:tgtEl>
                                          <p:spTgt spid="3">
                                            <p:txEl>
                                              <p:pRg st="5" end="5"/>
                                            </p:txEl>
                                          </p:spTgt>
                                        </p:tgtEl>
                                      </p:cBhvr>
                                    </p:animEffect>
                                  </p:childTnLst>
                                </p:cTn>
                              </p:par>
                              <p:par>
                                <p:cTn id="20" presetID="22" presetClass="entr" presetSubtype="1" fill="hold" grpId="0" nodeType="with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wipe(up)">
                                      <p:cBhvr>
                                        <p:cTn id="22" dur="500"/>
                                        <p:tgtEl>
                                          <p:spTgt spid="3">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wipe(up)">
                                      <p:cBhvr>
                                        <p:cTn id="27" dur="500"/>
                                        <p:tgtEl>
                                          <p:spTgt spid="3">
                                            <p:txEl>
                                              <p:pRg st="7" end="7"/>
                                            </p:txEl>
                                          </p:spTgt>
                                        </p:tgtEl>
                                      </p:cBhvr>
                                    </p:animEffect>
                                  </p:childTnLst>
                                </p:cTn>
                              </p:par>
                              <p:par>
                                <p:cTn id="28" presetID="22" presetClass="entr" presetSubtype="1" fill="hold" grpId="0" nodeType="with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animEffect transition="in" filter="wipe(up)">
                                      <p:cBhvr>
                                        <p:cTn id="30" dur="500"/>
                                        <p:tgtEl>
                                          <p:spTgt spid="3">
                                            <p:txEl>
                                              <p:pRg st="8" end="8"/>
                                            </p:txEl>
                                          </p:spTgt>
                                        </p:tgtEl>
                                      </p:cBhvr>
                                    </p:animEffect>
                                  </p:childTnLst>
                                </p:cTn>
                              </p:par>
                              <p:par>
                                <p:cTn id="31" presetID="22" presetClass="entr" presetSubtype="1" fill="hold" grpId="0" nodeType="with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animEffect transition="in" filter="wipe(up)">
                                      <p:cBhvr>
                                        <p:cTn id="33" dur="500"/>
                                        <p:tgtEl>
                                          <p:spTgt spid="3">
                                            <p:txEl>
                                              <p:pRg st="9" end="9"/>
                                            </p:txEl>
                                          </p:spTgt>
                                        </p:tgtEl>
                                      </p:cBhvr>
                                    </p:animEffect>
                                  </p:childTnLst>
                                </p:cTn>
                              </p:par>
                              <p:par>
                                <p:cTn id="34" presetID="22" presetClass="entr" presetSubtype="1" fill="hold" grpId="0" nodeType="withEffect">
                                  <p:stCondLst>
                                    <p:cond delay="0"/>
                                  </p:stCondLst>
                                  <p:childTnLst>
                                    <p:set>
                                      <p:cBhvr>
                                        <p:cTn id="35" dur="1" fill="hold">
                                          <p:stCondLst>
                                            <p:cond delay="0"/>
                                          </p:stCondLst>
                                        </p:cTn>
                                        <p:tgtEl>
                                          <p:spTgt spid="3">
                                            <p:txEl>
                                              <p:pRg st="10" end="10"/>
                                            </p:txEl>
                                          </p:spTgt>
                                        </p:tgtEl>
                                        <p:attrNameLst>
                                          <p:attrName>style.visibility</p:attrName>
                                        </p:attrNameLst>
                                      </p:cBhvr>
                                      <p:to>
                                        <p:strVal val="visible"/>
                                      </p:to>
                                    </p:set>
                                    <p:animEffect transition="in" filter="wipe(up)">
                                      <p:cBhvr>
                                        <p:cTn id="36" dur="500"/>
                                        <p:tgtEl>
                                          <p:spTgt spid="3">
                                            <p:txEl>
                                              <p:pRg st="10" end="10"/>
                                            </p:txEl>
                                          </p:spTgt>
                                        </p:tgtEl>
                                      </p:cBhvr>
                                    </p:animEffect>
                                  </p:childTnLst>
                                </p:cTn>
                              </p:par>
                              <p:par>
                                <p:cTn id="37" presetID="22" presetClass="entr" presetSubtype="1" fill="hold" grpId="0" nodeType="withEffect">
                                  <p:stCondLst>
                                    <p:cond delay="0"/>
                                  </p:stCondLst>
                                  <p:childTnLst>
                                    <p:set>
                                      <p:cBhvr>
                                        <p:cTn id="38" dur="1" fill="hold">
                                          <p:stCondLst>
                                            <p:cond delay="0"/>
                                          </p:stCondLst>
                                        </p:cTn>
                                        <p:tgtEl>
                                          <p:spTgt spid="3">
                                            <p:txEl>
                                              <p:pRg st="11" end="11"/>
                                            </p:txEl>
                                          </p:spTgt>
                                        </p:tgtEl>
                                        <p:attrNameLst>
                                          <p:attrName>style.visibility</p:attrName>
                                        </p:attrNameLst>
                                      </p:cBhvr>
                                      <p:to>
                                        <p:strVal val="visible"/>
                                      </p:to>
                                    </p:set>
                                    <p:animEffect transition="in" filter="wipe(up)">
                                      <p:cBhvr>
                                        <p:cTn id="39" dur="500"/>
                                        <p:tgtEl>
                                          <p:spTgt spid="3">
                                            <p:txEl>
                                              <p:pRg st="11" end="11"/>
                                            </p:txEl>
                                          </p:spTgt>
                                        </p:tgtEl>
                                      </p:cBhvr>
                                    </p:animEffect>
                                  </p:childTnLst>
                                </p:cTn>
                              </p:par>
                              <p:par>
                                <p:cTn id="40" presetID="22" presetClass="entr" presetSubtype="1" fill="hold" grpId="0" nodeType="withEffect">
                                  <p:stCondLst>
                                    <p:cond delay="0"/>
                                  </p:stCondLst>
                                  <p:childTnLst>
                                    <p:set>
                                      <p:cBhvr>
                                        <p:cTn id="41" dur="1" fill="hold">
                                          <p:stCondLst>
                                            <p:cond delay="0"/>
                                          </p:stCondLst>
                                        </p:cTn>
                                        <p:tgtEl>
                                          <p:spTgt spid="3">
                                            <p:txEl>
                                              <p:pRg st="12" end="12"/>
                                            </p:txEl>
                                          </p:spTgt>
                                        </p:tgtEl>
                                        <p:attrNameLst>
                                          <p:attrName>style.visibility</p:attrName>
                                        </p:attrNameLst>
                                      </p:cBhvr>
                                      <p:to>
                                        <p:strVal val="visible"/>
                                      </p:to>
                                    </p:set>
                                    <p:animEffect transition="in" filter="wipe(up)">
                                      <p:cBhvr>
                                        <p:cTn id="42" dur="500"/>
                                        <p:tgtEl>
                                          <p:spTgt spid="3">
                                            <p:txEl>
                                              <p:pRg st="12" end="12"/>
                                            </p:txEl>
                                          </p:spTgt>
                                        </p:tgtEl>
                                      </p:cBhvr>
                                    </p:animEffect>
                                  </p:childTnLst>
                                </p:cTn>
                              </p:par>
                              <p:par>
                                <p:cTn id="43" presetID="22" presetClass="entr" presetSubtype="1" fill="hold" grpId="0" nodeType="withEffect">
                                  <p:stCondLst>
                                    <p:cond delay="0"/>
                                  </p:stCondLst>
                                  <p:childTnLst>
                                    <p:set>
                                      <p:cBhvr>
                                        <p:cTn id="44" dur="1" fill="hold">
                                          <p:stCondLst>
                                            <p:cond delay="0"/>
                                          </p:stCondLst>
                                        </p:cTn>
                                        <p:tgtEl>
                                          <p:spTgt spid="3">
                                            <p:txEl>
                                              <p:pRg st="13" end="13"/>
                                            </p:txEl>
                                          </p:spTgt>
                                        </p:tgtEl>
                                        <p:attrNameLst>
                                          <p:attrName>style.visibility</p:attrName>
                                        </p:attrNameLst>
                                      </p:cBhvr>
                                      <p:to>
                                        <p:strVal val="visible"/>
                                      </p:to>
                                    </p:set>
                                    <p:animEffect transition="in" filter="wipe(up)">
                                      <p:cBhvr>
                                        <p:cTn id="45" dur="500"/>
                                        <p:tgtEl>
                                          <p:spTgt spid="3">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0"/>
            <a:ext cx="8229600" cy="980728"/>
          </a:xfrm>
        </p:spPr>
        <p:txBody>
          <a:bodyPr>
            <a:normAutofit fontScale="90000"/>
          </a:bodyPr>
          <a:lstStyle/>
          <a:p>
            <a:r>
              <a:rPr lang="en-GB" dirty="0"/>
              <a:t>What do we put in device memory?</a:t>
            </a:r>
          </a:p>
        </p:txBody>
      </p:sp>
      <p:sp>
        <p:nvSpPr>
          <p:cNvPr id="3" name="Content Placeholder 2"/>
          <p:cNvSpPr>
            <a:spLocks noGrp="1"/>
          </p:cNvSpPr>
          <p:nvPr>
            <p:ph idx="1"/>
          </p:nvPr>
        </p:nvSpPr>
        <p:spPr>
          <a:xfrm>
            <a:off x="467544" y="1340768"/>
            <a:ext cx="8229600" cy="5373216"/>
          </a:xfrm>
        </p:spPr>
        <p:txBody>
          <a:bodyPr>
            <a:normAutofit fontScale="70000" lnSpcReduction="20000"/>
          </a:bodyPr>
          <a:lstStyle/>
          <a:p>
            <a:pPr marL="0" indent="0">
              <a:lnSpc>
                <a:spcPct val="110000"/>
              </a:lnSpc>
              <a:buNone/>
            </a:pPr>
            <a:r>
              <a:rPr lang="en-GB" dirty="0"/>
              <a:t>Memory Objects: </a:t>
            </a:r>
          </a:p>
          <a:p>
            <a:pPr>
              <a:lnSpc>
                <a:spcPct val="110000"/>
              </a:lnSpc>
            </a:pPr>
            <a:r>
              <a:rPr lang="en-GB" dirty="0"/>
              <a:t>A handle to a reference-counted region of </a:t>
            </a:r>
            <a:r>
              <a:rPr lang="en-GB" dirty="0">
                <a:solidFill>
                  <a:schemeClr val="accent2"/>
                </a:solidFill>
              </a:rPr>
              <a:t>global </a:t>
            </a:r>
            <a:r>
              <a:rPr lang="en-GB" dirty="0"/>
              <a:t>memory.</a:t>
            </a:r>
          </a:p>
          <a:p>
            <a:pPr lvl="1">
              <a:lnSpc>
                <a:spcPct val="110000"/>
              </a:lnSpc>
            </a:pPr>
            <a:endParaRPr lang="en-GB" dirty="0"/>
          </a:p>
          <a:p>
            <a:pPr marL="0" indent="0">
              <a:lnSpc>
                <a:spcPct val="110000"/>
              </a:lnSpc>
              <a:buNone/>
            </a:pPr>
            <a:r>
              <a:rPr lang="en-GB" dirty="0"/>
              <a:t>There are two kinds of memory object</a:t>
            </a:r>
          </a:p>
          <a:p>
            <a:pPr>
              <a:lnSpc>
                <a:spcPct val="110000"/>
              </a:lnSpc>
            </a:pPr>
            <a:r>
              <a:rPr lang="en-GB" b="1" i="1" dirty="0">
                <a:solidFill>
                  <a:schemeClr val="accent2"/>
                </a:solidFill>
              </a:rPr>
              <a:t>Buffer</a:t>
            </a:r>
            <a:r>
              <a:rPr lang="en-GB" dirty="0">
                <a:solidFill>
                  <a:schemeClr val="accent2"/>
                </a:solidFill>
              </a:rPr>
              <a:t> </a:t>
            </a:r>
            <a:r>
              <a:rPr lang="en-GB" dirty="0"/>
              <a:t>object: </a:t>
            </a:r>
          </a:p>
          <a:p>
            <a:pPr lvl="1">
              <a:lnSpc>
                <a:spcPct val="110000"/>
              </a:lnSpc>
            </a:pPr>
            <a:r>
              <a:rPr lang="en-GB" dirty="0"/>
              <a:t>Defines a linear collection of bytes (“</a:t>
            </a:r>
            <a:r>
              <a:rPr lang="en-GB" i="1" dirty="0"/>
              <a:t>just a C array”</a:t>
            </a:r>
            <a:r>
              <a:rPr lang="en-GB" dirty="0"/>
              <a:t>).</a:t>
            </a:r>
          </a:p>
          <a:p>
            <a:pPr lvl="1">
              <a:lnSpc>
                <a:spcPct val="110000"/>
              </a:lnSpc>
            </a:pPr>
            <a:r>
              <a:rPr lang="en-GB" dirty="0"/>
              <a:t>The contents of buffer objects are fully exposed within kernels and can be accessed using pointers</a:t>
            </a:r>
          </a:p>
          <a:p>
            <a:pPr>
              <a:lnSpc>
                <a:spcPct val="110000"/>
              </a:lnSpc>
            </a:pPr>
            <a:endParaRPr lang="en-GB" b="1" i="1" dirty="0">
              <a:solidFill>
                <a:schemeClr val="accent2"/>
              </a:solidFill>
            </a:endParaRPr>
          </a:p>
          <a:p>
            <a:pPr>
              <a:lnSpc>
                <a:spcPct val="110000"/>
              </a:lnSpc>
            </a:pPr>
            <a:r>
              <a:rPr lang="en-GB" b="1" i="1" dirty="0">
                <a:solidFill>
                  <a:schemeClr val="accent2"/>
                </a:solidFill>
              </a:rPr>
              <a:t>Image</a:t>
            </a:r>
            <a:r>
              <a:rPr lang="en-GB" dirty="0">
                <a:solidFill>
                  <a:schemeClr val="accent2"/>
                </a:solidFill>
              </a:rPr>
              <a:t> </a:t>
            </a:r>
            <a:r>
              <a:rPr lang="en-GB" dirty="0"/>
              <a:t>object: </a:t>
            </a:r>
          </a:p>
          <a:p>
            <a:pPr lvl="1">
              <a:lnSpc>
                <a:spcPct val="110000"/>
              </a:lnSpc>
            </a:pPr>
            <a:r>
              <a:rPr lang="en-GB" dirty="0"/>
              <a:t>Defines a two- or three-dimensional region of memory.</a:t>
            </a:r>
          </a:p>
          <a:p>
            <a:pPr lvl="1">
              <a:lnSpc>
                <a:spcPct val="110000"/>
              </a:lnSpc>
            </a:pPr>
            <a:r>
              <a:rPr lang="en-GB" dirty="0"/>
              <a:t>Image data can </a:t>
            </a:r>
            <a:r>
              <a:rPr lang="en-GB" b="1" u="sng" dirty="0">
                <a:solidFill>
                  <a:schemeClr val="accent2"/>
                </a:solidFill>
              </a:rPr>
              <a:t>only</a:t>
            </a:r>
            <a:r>
              <a:rPr lang="en-GB" dirty="0">
                <a:solidFill>
                  <a:schemeClr val="accent2"/>
                </a:solidFill>
              </a:rPr>
              <a:t> </a:t>
            </a:r>
            <a:r>
              <a:rPr lang="en-GB" dirty="0"/>
              <a:t>be accessed with read and write functions, i.e. these are </a:t>
            </a:r>
            <a:r>
              <a:rPr lang="en-GB" b="1" i="1" dirty="0"/>
              <a:t>opaque</a:t>
            </a:r>
            <a:r>
              <a:rPr lang="en-GB" dirty="0"/>
              <a:t> data structures.  The read functions use a sampler.</a:t>
            </a:r>
          </a:p>
          <a:p>
            <a:pPr lvl="1">
              <a:lnSpc>
                <a:spcPct val="110000"/>
              </a:lnSpc>
            </a:pPr>
            <a:r>
              <a:rPr lang="en-GB" dirty="0"/>
              <a:t>Used when interfacing with a graphics API such as OpenGL.  More on this later.</a:t>
            </a:r>
          </a:p>
        </p:txBody>
      </p:sp>
      <p:sp>
        <p:nvSpPr>
          <p:cNvPr id="4" name="Slide Number Placeholder 3">
            <a:extLst>
              <a:ext uri="{FF2B5EF4-FFF2-40B4-BE49-F238E27FC236}">
                <a16:creationId xmlns:a16="http://schemas.microsoft.com/office/drawing/2014/main" id="{FFD974A5-CBFE-1F48-A157-5BF3992D7C34}"/>
              </a:ext>
            </a:extLst>
          </p:cNvPr>
          <p:cNvSpPr>
            <a:spLocks noGrp="1"/>
          </p:cNvSpPr>
          <p:nvPr>
            <p:ph type="sldNum" sz="quarter" idx="12"/>
          </p:nvPr>
        </p:nvSpPr>
        <p:spPr/>
        <p:txBody>
          <a:bodyPr/>
          <a:lstStyle/>
          <a:p>
            <a:fld id="{10338BC4-165C-45BE-83FF-C9C7D8E962C5}" type="slidenum">
              <a:rPr lang="en-GB" smtClean="0"/>
              <a:pPr/>
              <a:t>62</a:t>
            </a:fld>
            <a:endParaRPr lang="en-GB"/>
          </a:p>
        </p:txBody>
      </p:sp>
    </p:spTree>
    <p:extLst>
      <p:ext uri="{BB962C8B-B14F-4D97-AF65-F5344CB8AC3E}">
        <p14:creationId xmlns:p14="http://schemas.microsoft.com/office/powerpoint/2010/main" val="2502182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wipe(up)">
                                      <p:cBhvr>
                                        <p:cTn id="7" dur="500"/>
                                        <p:tgtEl>
                                          <p:spTgt spid="3">
                                            <p:txEl>
                                              <p:pRg st="4" end="4"/>
                                            </p:txEl>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3">
                                            <p:txEl>
                                              <p:pRg st="5" end="5"/>
                                            </p:txEl>
                                          </p:spTgt>
                                        </p:tgtEl>
                                        <p:attrNameLst>
                                          <p:attrName>style.visibility</p:attrName>
                                        </p:attrNameLst>
                                      </p:cBhvr>
                                      <p:to>
                                        <p:strVal val="visible"/>
                                      </p:to>
                                    </p:set>
                                    <p:animEffect transition="in" filter="wipe(up)">
                                      <p:cBhvr>
                                        <p:cTn id="10" dur="500"/>
                                        <p:tgtEl>
                                          <p:spTgt spid="3">
                                            <p:txEl>
                                              <p:pRg st="5" end="5"/>
                                            </p:txEl>
                                          </p:spTgt>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animEffect transition="in" filter="wipe(up)">
                                      <p:cBhvr>
                                        <p:cTn id="13" dur="500"/>
                                        <p:tgtEl>
                                          <p:spTgt spid="3">
                                            <p:txEl>
                                              <p:pRg st="6" end="6"/>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1" fill="hold" grpId="0" nodeType="clickEffect">
                                  <p:stCondLst>
                                    <p:cond delay="0"/>
                                  </p:stCondLst>
                                  <p:childTnLst>
                                    <p:set>
                                      <p:cBhvr>
                                        <p:cTn id="17" dur="1" fill="hold">
                                          <p:stCondLst>
                                            <p:cond delay="0"/>
                                          </p:stCondLst>
                                        </p:cTn>
                                        <p:tgtEl>
                                          <p:spTgt spid="3">
                                            <p:txEl>
                                              <p:pRg st="8" end="8"/>
                                            </p:txEl>
                                          </p:spTgt>
                                        </p:tgtEl>
                                        <p:attrNameLst>
                                          <p:attrName>style.visibility</p:attrName>
                                        </p:attrNameLst>
                                      </p:cBhvr>
                                      <p:to>
                                        <p:strVal val="visible"/>
                                      </p:to>
                                    </p:set>
                                    <p:animEffect transition="in" filter="wipe(up)">
                                      <p:cBhvr>
                                        <p:cTn id="18" dur="500"/>
                                        <p:tgtEl>
                                          <p:spTgt spid="3">
                                            <p:txEl>
                                              <p:pRg st="8" end="8"/>
                                            </p:txEl>
                                          </p:spTgt>
                                        </p:tgtEl>
                                      </p:cBhvr>
                                    </p:animEffect>
                                  </p:childTnLst>
                                </p:cTn>
                              </p:par>
                              <p:par>
                                <p:cTn id="19" presetID="22" presetClass="entr" presetSubtype="1" fill="hold" grpId="0" nodeType="with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animEffect transition="in" filter="wipe(up)">
                                      <p:cBhvr>
                                        <p:cTn id="21" dur="500"/>
                                        <p:tgtEl>
                                          <p:spTgt spid="3">
                                            <p:txEl>
                                              <p:pRg st="9" end="9"/>
                                            </p:txEl>
                                          </p:spTgt>
                                        </p:tgtEl>
                                      </p:cBhvr>
                                    </p:animEffect>
                                  </p:childTnLst>
                                </p:cTn>
                              </p:par>
                              <p:par>
                                <p:cTn id="22" presetID="22" presetClass="entr" presetSubtype="1" fill="hold" grpId="0" nodeType="withEffect">
                                  <p:stCondLst>
                                    <p:cond delay="0"/>
                                  </p:stCondLst>
                                  <p:childTnLst>
                                    <p:set>
                                      <p:cBhvr>
                                        <p:cTn id="23" dur="1" fill="hold">
                                          <p:stCondLst>
                                            <p:cond delay="0"/>
                                          </p:stCondLst>
                                        </p:cTn>
                                        <p:tgtEl>
                                          <p:spTgt spid="3">
                                            <p:txEl>
                                              <p:pRg st="10" end="10"/>
                                            </p:txEl>
                                          </p:spTgt>
                                        </p:tgtEl>
                                        <p:attrNameLst>
                                          <p:attrName>style.visibility</p:attrName>
                                        </p:attrNameLst>
                                      </p:cBhvr>
                                      <p:to>
                                        <p:strVal val="visible"/>
                                      </p:to>
                                    </p:set>
                                    <p:animEffect transition="in" filter="wipe(up)">
                                      <p:cBhvr>
                                        <p:cTn id="24" dur="500"/>
                                        <p:tgtEl>
                                          <p:spTgt spid="3">
                                            <p:txEl>
                                              <p:pRg st="10" end="10"/>
                                            </p:txEl>
                                          </p:spTgt>
                                        </p:tgtEl>
                                      </p:cBhvr>
                                    </p:animEffect>
                                  </p:childTnLst>
                                </p:cTn>
                              </p:par>
                              <p:par>
                                <p:cTn id="25" presetID="22" presetClass="entr" presetSubtype="1" fill="hold" grpId="0" nodeType="withEffect">
                                  <p:stCondLst>
                                    <p:cond delay="0"/>
                                  </p:stCondLst>
                                  <p:childTnLst>
                                    <p:set>
                                      <p:cBhvr>
                                        <p:cTn id="26" dur="1" fill="hold">
                                          <p:stCondLst>
                                            <p:cond delay="0"/>
                                          </p:stCondLst>
                                        </p:cTn>
                                        <p:tgtEl>
                                          <p:spTgt spid="3">
                                            <p:txEl>
                                              <p:pRg st="11" end="11"/>
                                            </p:txEl>
                                          </p:spTgt>
                                        </p:tgtEl>
                                        <p:attrNameLst>
                                          <p:attrName>style.visibility</p:attrName>
                                        </p:attrNameLst>
                                      </p:cBhvr>
                                      <p:to>
                                        <p:strVal val="visible"/>
                                      </p:to>
                                    </p:set>
                                    <p:animEffect transition="in" filter="wipe(up)">
                                      <p:cBhvr>
                                        <p:cTn id="27"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0264"/>
            <a:ext cx="8229600" cy="1143000"/>
          </a:xfrm>
        </p:spPr>
        <p:txBody>
          <a:bodyPr>
            <a:normAutofit fontScale="90000"/>
          </a:bodyPr>
          <a:lstStyle/>
          <a:p>
            <a:r>
              <a:rPr lang="en-GB" dirty="0"/>
              <a:t>Creating and manipulating buffers</a:t>
            </a:r>
          </a:p>
        </p:txBody>
      </p:sp>
      <p:sp>
        <p:nvSpPr>
          <p:cNvPr id="3" name="Content Placeholder 2"/>
          <p:cNvSpPr>
            <a:spLocks noGrp="1"/>
          </p:cNvSpPr>
          <p:nvPr>
            <p:ph idx="1"/>
          </p:nvPr>
        </p:nvSpPr>
        <p:spPr>
          <a:xfrm>
            <a:off x="179512" y="980728"/>
            <a:ext cx="8784976" cy="5688632"/>
          </a:xfrm>
        </p:spPr>
        <p:txBody>
          <a:bodyPr>
            <a:normAutofit/>
          </a:bodyPr>
          <a:lstStyle/>
          <a:p>
            <a:r>
              <a:rPr lang="en-GB" sz="2800" dirty="0"/>
              <a:t>Buffers are declared on the host as type: </a:t>
            </a:r>
            <a:r>
              <a:rPr lang="en-GB" sz="2400" b="1" dirty="0" err="1">
                <a:solidFill>
                  <a:schemeClr val="accent1"/>
                </a:solidFill>
                <a:latin typeface="Courier New Bold"/>
              </a:rPr>
              <a:t>cl_mem</a:t>
            </a:r>
            <a:endParaRPr lang="en-GB" sz="2400" b="1" dirty="0">
              <a:solidFill>
                <a:schemeClr val="accent1"/>
              </a:solidFill>
              <a:latin typeface="Courier New Bold"/>
            </a:endParaRPr>
          </a:p>
          <a:p>
            <a:endParaRPr lang="en-GB" sz="2400" dirty="0">
              <a:latin typeface="Letter Gothic Std"/>
            </a:endParaRPr>
          </a:p>
          <a:p>
            <a:pPr marL="352425"/>
            <a:r>
              <a:rPr lang="en-GB" sz="2800" dirty="0"/>
              <a:t>Arrays in host memory hold your original host-side data:</a:t>
            </a:r>
          </a:p>
          <a:p>
            <a:pPr marL="619125" lvl="1" indent="0">
              <a:buNone/>
            </a:pPr>
            <a:r>
              <a:rPr lang="en-GB" sz="2400" dirty="0">
                <a:solidFill>
                  <a:schemeClr val="accent2"/>
                </a:solidFill>
                <a:latin typeface="Courier New Bold"/>
              </a:rPr>
              <a:t>float</a:t>
            </a:r>
            <a:r>
              <a:rPr lang="en-GB" sz="2400" dirty="0">
                <a:latin typeface="Courier New Bold"/>
              </a:rPr>
              <a:t> </a:t>
            </a:r>
            <a:r>
              <a:rPr lang="en-GB" sz="2400" dirty="0" err="1">
                <a:latin typeface="Courier New Bold"/>
              </a:rPr>
              <a:t>h_a</a:t>
            </a:r>
            <a:r>
              <a:rPr lang="en-GB" sz="2400" dirty="0">
                <a:latin typeface="Courier New Bold"/>
              </a:rPr>
              <a:t>[N], </a:t>
            </a:r>
            <a:r>
              <a:rPr lang="en-GB" sz="2400" dirty="0" err="1">
                <a:latin typeface="Courier New Bold"/>
              </a:rPr>
              <a:t>h_b</a:t>
            </a:r>
            <a:r>
              <a:rPr lang="en-GB" sz="2400" dirty="0">
                <a:latin typeface="Courier New Bold"/>
              </a:rPr>
              <a:t>[N];</a:t>
            </a:r>
          </a:p>
          <a:p>
            <a:pPr marL="357188" indent="-357188"/>
            <a:endParaRPr lang="en-GB" sz="2800" dirty="0"/>
          </a:p>
          <a:p>
            <a:pPr marL="357188" indent="-357188"/>
            <a:r>
              <a:rPr lang="en-GB" sz="2800" dirty="0"/>
              <a:t>Create the </a:t>
            </a:r>
            <a:r>
              <a:rPr lang="en-GB" sz="2800" b="1" dirty="0">
                <a:solidFill>
                  <a:schemeClr val="accent3"/>
                </a:solidFill>
              </a:rPr>
              <a:t>buffer</a:t>
            </a:r>
            <a:r>
              <a:rPr lang="en-GB" sz="2800" dirty="0"/>
              <a:t> (</a:t>
            </a:r>
            <a:r>
              <a:rPr lang="en-GB" sz="2800" dirty="0" err="1"/>
              <a:t>d_a</a:t>
            </a:r>
            <a:r>
              <a:rPr lang="en-GB" sz="2800" dirty="0"/>
              <a:t>), assign </a:t>
            </a:r>
            <a:r>
              <a:rPr lang="en-GB" sz="2800" dirty="0" err="1"/>
              <a:t>sizeof</a:t>
            </a:r>
            <a:r>
              <a:rPr lang="en-GB" sz="2800" dirty="0"/>
              <a:t>(float)*N bytes from “</a:t>
            </a:r>
            <a:r>
              <a:rPr lang="en-GB" sz="2800" dirty="0" err="1"/>
              <a:t>h_a</a:t>
            </a:r>
            <a:r>
              <a:rPr lang="en-GB" sz="2800" dirty="0"/>
              <a:t>” to the buffer and copy it into device memory:</a:t>
            </a:r>
          </a:p>
          <a:p>
            <a:pPr marL="619125" lvl="1" indent="0">
              <a:buNone/>
            </a:pPr>
            <a:r>
              <a:rPr lang="en-GB" sz="2400" dirty="0" err="1">
                <a:solidFill>
                  <a:schemeClr val="accent1"/>
                </a:solidFill>
                <a:latin typeface="Courier New Bold"/>
              </a:rPr>
              <a:t>cl_mem</a:t>
            </a:r>
            <a:r>
              <a:rPr lang="en-GB" sz="2400" dirty="0">
                <a:solidFill>
                  <a:schemeClr val="accent3"/>
                </a:solidFill>
                <a:latin typeface="Courier New Bold"/>
              </a:rPr>
              <a:t> </a:t>
            </a:r>
            <a:r>
              <a:rPr lang="en-GB" sz="2400" dirty="0" err="1">
                <a:latin typeface="Courier New Bold"/>
              </a:rPr>
              <a:t>d_a</a:t>
            </a:r>
            <a:r>
              <a:rPr lang="en-GB" sz="2400" dirty="0">
                <a:latin typeface="Courier New Bold"/>
              </a:rPr>
              <a:t> = </a:t>
            </a:r>
            <a:r>
              <a:rPr lang="en-GB" sz="2400" b="1" dirty="0" err="1">
                <a:solidFill>
                  <a:schemeClr val="tx2">
                    <a:lumMod val="75000"/>
                  </a:schemeClr>
                </a:solidFill>
                <a:latin typeface="Courier New Bold"/>
              </a:rPr>
              <a:t>clCreateBuffer</a:t>
            </a:r>
            <a:r>
              <a:rPr lang="en-GB" sz="2400" dirty="0">
                <a:latin typeface="Courier New Bold"/>
              </a:rPr>
              <a:t>(context,</a:t>
            </a:r>
          </a:p>
          <a:p>
            <a:pPr marL="457200" lvl="1" indent="0">
              <a:buNone/>
            </a:pPr>
            <a:r>
              <a:rPr lang="en-GB" sz="2400" dirty="0">
                <a:solidFill>
                  <a:schemeClr val="accent1"/>
                </a:solidFill>
                <a:latin typeface="Courier New Bold"/>
              </a:rPr>
              <a:t>    CL_MEM_READ_ONLY | CL_MEM_COPY_HOST_PTR</a:t>
            </a:r>
            <a:r>
              <a:rPr lang="en-GB" sz="2400" dirty="0">
                <a:latin typeface="Courier New Bold"/>
              </a:rPr>
              <a:t>,</a:t>
            </a:r>
          </a:p>
          <a:p>
            <a:pPr marL="457200" lvl="1" indent="0">
              <a:buNone/>
            </a:pPr>
            <a:r>
              <a:rPr lang="en-GB" sz="2400" dirty="0">
                <a:solidFill>
                  <a:schemeClr val="tx2">
                    <a:lumMod val="75000"/>
                  </a:schemeClr>
                </a:solidFill>
                <a:latin typeface="Courier New Bold"/>
              </a:rPr>
              <a:t>     </a:t>
            </a:r>
            <a:r>
              <a:rPr lang="en-GB" sz="2400" dirty="0" err="1">
                <a:solidFill>
                  <a:schemeClr val="tx2">
                    <a:lumMod val="75000"/>
                  </a:schemeClr>
                </a:solidFill>
                <a:latin typeface="Courier New Bold"/>
              </a:rPr>
              <a:t>sizeof</a:t>
            </a:r>
            <a:r>
              <a:rPr lang="en-GB" sz="2400" dirty="0">
                <a:latin typeface="Courier New Bold"/>
              </a:rPr>
              <a:t>(</a:t>
            </a:r>
            <a:r>
              <a:rPr lang="en-GB" sz="2400" dirty="0">
                <a:solidFill>
                  <a:schemeClr val="accent2"/>
                </a:solidFill>
                <a:latin typeface="Courier New Bold"/>
              </a:rPr>
              <a:t>float</a:t>
            </a:r>
            <a:r>
              <a:rPr lang="en-GB" sz="2400" dirty="0">
                <a:latin typeface="Courier New Bold"/>
              </a:rPr>
              <a:t>)*N, </a:t>
            </a:r>
            <a:r>
              <a:rPr lang="en-GB" sz="2400" dirty="0" err="1">
                <a:latin typeface="Courier New Bold"/>
              </a:rPr>
              <a:t>h_a</a:t>
            </a:r>
            <a:r>
              <a:rPr lang="en-GB" sz="2400" dirty="0">
                <a:latin typeface="Courier New Bold"/>
              </a:rPr>
              <a:t>, NULL);</a:t>
            </a:r>
            <a:endParaRPr lang="en-GB" sz="2000" dirty="0">
              <a:solidFill>
                <a:prstClr val="white"/>
              </a:solidFill>
              <a:latin typeface="Courier New Bold"/>
            </a:endParaRPr>
          </a:p>
          <a:p>
            <a:pPr marL="457200" lvl="1" indent="0">
              <a:buNone/>
            </a:pPr>
            <a:endParaRPr lang="en-GB" sz="1600" dirty="0">
              <a:latin typeface="Letter Gothic Std"/>
            </a:endParaRPr>
          </a:p>
        </p:txBody>
      </p:sp>
      <p:sp>
        <p:nvSpPr>
          <p:cNvPr id="4" name="Slide Number Placeholder 3">
            <a:extLst>
              <a:ext uri="{FF2B5EF4-FFF2-40B4-BE49-F238E27FC236}">
                <a16:creationId xmlns:a16="http://schemas.microsoft.com/office/drawing/2014/main" id="{69000BD3-0C2E-5147-894C-404A22062BEB}"/>
              </a:ext>
            </a:extLst>
          </p:cNvPr>
          <p:cNvSpPr>
            <a:spLocks noGrp="1"/>
          </p:cNvSpPr>
          <p:nvPr>
            <p:ph type="sldNum" sz="quarter" idx="12"/>
          </p:nvPr>
        </p:nvSpPr>
        <p:spPr/>
        <p:txBody>
          <a:bodyPr/>
          <a:lstStyle/>
          <a:p>
            <a:fld id="{10338BC4-165C-45BE-83FF-C9C7D8E962C5}" type="slidenum">
              <a:rPr lang="en-GB" smtClean="0"/>
              <a:pPr/>
              <a:t>63</a:t>
            </a:fld>
            <a:endParaRPr lang="en-GB"/>
          </a:p>
        </p:txBody>
      </p:sp>
    </p:spTree>
    <p:extLst>
      <p:ext uri="{BB962C8B-B14F-4D97-AF65-F5344CB8AC3E}">
        <p14:creationId xmlns:p14="http://schemas.microsoft.com/office/powerpoint/2010/main" val="359951634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0264"/>
            <a:ext cx="8229600" cy="1143000"/>
          </a:xfrm>
        </p:spPr>
        <p:txBody>
          <a:bodyPr>
            <a:normAutofit fontScale="90000"/>
          </a:bodyPr>
          <a:lstStyle/>
          <a:p>
            <a:r>
              <a:rPr lang="en-GB" dirty="0"/>
              <a:t>Creating and manipulating buffers</a:t>
            </a:r>
          </a:p>
        </p:txBody>
      </p:sp>
      <p:sp>
        <p:nvSpPr>
          <p:cNvPr id="3" name="Content Placeholder 2"/>
          <p:cNvSpPr>
            <a:spLocks noGrp="1"/>
          </p:cNvSpPr>
          <p:nvPr>
            <p:ph idx="1"/>
          </p:nvPr>
        </p:nvSpPr>
        <p:spPr>
          <a:xfrm>
            <a:off x="179512" y="980728"/>
            <a:ext cx="8784976" cy="5688632"/>
          </a:xfrm>
        </p:spPr>
        <p:txBody>
          <a:bodyPr>
            <a:normAutofit lnSpcReduction="10000"/>
          </a:bodyPr>
          <a:lstStyle/>
          <a:p>
            <a:pPr marL="357188" indent="-357188"/>
            <a:endParaRPr lang="en-GB" sz="2800" dirty="0"/>
          </a:p>
          <a:p>
            <a:pPr marL="357188" indent="-357188"/>
            <a:r>
              <a:rPr lang="en-GB" sz="2800" dirty="0"/>
              <a:t>Other common </a:t>
            </a:r>
            <a:r>
              <a:rPr lang="en-GB" sz="2800" dirty="0">
                <a:solidFill>
                  <a:schemeClr val="accent2"/>
                </a:solidFill>
              </a:rPr>
              <a:t>memory flags </a:t>
            </a:r>
            <a:r>
              <a:rPr lang="en-GB" sz="2800" dirty="0"/>
              <a:t>include:</a:t>
            </a:r>
          </a:p>
          <a:p>
            <a:pPr marL="619125" lvl="1" indent="0">
              <a:buNone/>
            </a:pPr>
            <a:r>
              <a:rPr lang="en-GB" sz="2400" dirty="0">
                <a:solidFill>
                  <a:schemeClr val="accent1"/>
                </a:solidFill>
                <a:latin typeface="Courier New Bold"/>
              </a:rPr>
              <a:t>CL_MEM_WRITE_ONLY, CL_MEM_READ_WRITE</a:t>
            </a:r>
          </a:p>
          <a:p>
            <a:pPr marL="619125" lvl="1" indent="0">
              <a:buNone/>
            </a:pPr>
            <a:endParaRPr lang="en-GB" sz="1600" dirty="0">
              <a:solidFill>
                <a:schemeClr val="accent1"/>
              </a:solidFill>
              <a:latin typeface="Letter Gothic Std"/>
            </a:endParaRPr>
          </a:p>
          <a:p>
            <a:pPr marL="357188" lvl="1" indent="-357188">
              <a:buFont typeface="Arial" pitchFamily="34" charset="0"/>
              <a:buChar char="•"/>
            </a:pPr>
            <a:r>
              <a:rPr lang="en-GB" dirty="0"/>
              <a:t>These are from the point of view of the </a:t>
            </a:r>
            <a:r>
              <a:rPr lang="en-GB" b="1" u="sng" dirty="0">
                <a:solidFill>
                  <a:srgbClr val="00B050"/>
                </a:solidFill>
              </a:rPr>
              <a:t>device</a:t>
            </a:r>
          </a:p>
          <a:p>
            <a:pPr marL="357188" indent="-357188"/>
            <a:endParaRPr lang="en-GB" sz="2800" dirty="0"/>
          </a:p>
          <a:p>
            <a:pPr marL="357188" indent="-357188"/>
            <a:r>
              <a:rPr lang="en-GB" sz="2800" dirty="0"/>
              <a:t>Submit command to copy the result buffer back to host memory at “</a:t>
            </a:r>
            <a:r>
              <a:rPr lang="en-GB" sz="2800" dirty="0" err="1"/>
              <a:t>h_c</a:t>
            </a:r>
            <a:r>
              <a:rPr lang="en-GB" sz="2800" dirty="0"/>
              <a:t>”:</a:t>
            </a:r>
          </a:p>
          <a:p>
            <a:pPr marL="757238" lvl="1" indent="-357188"/>
            <a:r>
              <a:rPr lang="en-GB" sz="2400" dirty="0">
                <a:solidFill>
                  <a:schemeClr val="accent1"/>
                </a:solidFill>
              </a:rPr>
              <a:t>CL_TRUE</a:t>
            </a:r>
            <a:r>
              <a:rPr lang="en-GB" sz="2400" dirty="0"/>
              <a:t> = blocking on host, </a:t>
            </a:r>
            <a:r>
              <a:rPr lang="en-GB" sz="2400" dirty="0">
                <a:solidFill>
                  <a:schemeClr val="accent1"/>
                </a:solidFill>
              </a:rPr>
              <a:t>CL_FALSE</a:t>
            </a:r>
            <a:r>
              <a:rPr lang="en-GB" sz="2400" dirty="0"/>
              <a:t> = non-blocking</a:t>
            </a:r>
          </a:p>
          <a:p>
            <a:pPr marL="757238" lvl="1" indent="-357188"/>
            <a:endParaRPr lang="en-GB" sz="2400" dirty="0"/>
          </a:p>
          <a:p>
            <a:pPr marL="619125" lvl="1" indent="0">
              <a:buNone/>
            </a:pPr>
            <a:r>
              <a:rPr lang="en-GB" sz="2400" b="1" dirty="0" err="1">
                <a:solidFill>
                  <a:schemeClr val="tx2">
                    <a:lumMod val="75000"/>
                  </a:schemeClr>
                </a:solidFill>
                <a:latin typeface="Courier New Bold"/>
              </a:rPr>
              <a:t>clEnqueueReadBuffer</a:t>
            </a:r>
            <a:r>
              <a:rPr lang="en-GB" sz="2400" dirty="0">
                <a:latin typeface="Courier New Bold"/>
              </a:rPr>
              <a:t>(queue, </a:t>
            </a:r>
            <a:r>
              <a:rPr lang="en-GB" sz="2400" dirty="0" err="1">
                <a:latin typeface="Courier New Bold"/>
              </a:rPr>
              <a:t>d_c</a:t>
            </a:r>
            <a:r>
              <a:rPr lang="en-GB" sz="2400" dirty="0">
                <a:latin typeface="Courier New Bold"/>
              </a:rPr>
              <a:t>, </a:t>
            </a:r>
            <a:r>
              <a:rPr lang="en-GB" sz="2400" dirty="0">
                <a:solidFill>
                  <a:schemeClr val="accent1"/>
                </a:solidFill>
                <a:latin typeface="Courier New Bold"/>
              </a:rPr>
              <a:t>CL_TRUE</a:t>
            </a:r>
            <a:r>
              <a:rPr lang="en-GB" sz="2400" dirty="0">
                <a:latin typeface="Courier New Bold"/>
              </a:rPr>
              <a:t>,</a:t>
            </a:r>
          </a:p>
          <a:p>
            <a:pPr marL="619125" lvl="1" indent="0">
              <a:buNone/>
            </a:pPr>
            <a:r>
              <a:rPr lang="en-GB" sz="2400" dirty="0">
                <a:solidFill>
                  <a:schemeClr val="tx2">
                    <a:lumMod val="75000"/>
                  </a:schemeClr>
                </a:solidFill>
                <a:latin typeface="Courier New Bold"/>
              </a:rPr>
              <a:t>		</a:t>
            </a:r>
            <a:r>
              <a:rPr lang="en-GB" sz="2400" dirty="0" err="1">
                <a:solidFill>
                  <a:schemeClr val="tx2">
                    <a:lumMod val="75000"/>
                  </a:schemeClr>
                </a:solidFill>
                <a:latin typeface="Courier New Bold"/>
              </a:rPr>
              <a:t>sizeof</a:t>
            </a:r>
            <a:r>
              <a:rPr lang="en-GB" sz="2400" dirty="0">
                <a:latin typeface="Courier New Bold"/>
              </a:rPr>
              <a:t>(</a:t>
            </a:r>
            <a:r>
              <a:rPr lang="en-GB" sz="2400" dirty="0">
                <a:solidFill>
                  <a:schemeClr val="accent2"/>
                </a:solidFill>
                <a:latin typeface="Courier New Bold"/>
              </a:rPr>
              <a:t>float</a:t>
            </a:r>
            <a:r>
              <a:rPr lang="en-GB" sz="2400" dirty="0">
                <a:latin typeface="Courier New Bold"/>
              </a:rPr>
              <a:t>)*N, </a:t>
            </a:r>
            <a:r>
              <a:rPr lang="en-GB" sz="2400" dirty="0" err="1">
                <a:latin typeface="Courier New Bold"/>
              </a:rPr>
              <a:t>h_c</a:t>
            </a:r>
            <a:r>
              <a:rPr lang="en-GB" sz="2400" dirty="0">
                <a:latin typeface="Courier New Bold"/>
              </a:rPr>
              <a:t>, </a:t>
            </a:r>
          </a:p>
          <a:p>
            <a:pPr marL="457200" lvl="1" indent="0">
              <a:buNone/>
            </a:pPr>
            <a:r>
              <a:rPr lang="en-GB" sz="2400" dirty="0">
                <a:latin typeface="Courier New Bold"/>
              </a:rPr>
              <a:t>		NULL, NULL, NULL);</a:t>
            </a:r>
            <a:endParaRPr lang="en-GB" sz="1600" dirty="0">
              <a:solidFill>
                <a:prstClr val="white"/>
              </a:solidFill>
              <a:latin typeface="Courier New Bold"/>
            </a:endParaRPr>
          </a:p>
          <a:p>
            <a:pPr marL="57150" indent="0">
              <a:buNone/>
            </a:pPr>
            <a:endParaRPr lang="en-GB" sz="2000" dirty="0">
              <a:solidFill>
                <a:prstClr val="white"/>
              </a:solidFill>
              <a:latin typeface="Letter Gothic Std"/>
            </a:endParaRPr>
          </a:p>
          <a:p>
            <a:pPr marL="457200" lvl="1" indent="0">
              <a:buNone/>
            </a:pPr>
            <a:endParaRPr lang="en-GB" sz="1600" dirty="0">
              <a:latin typeface="Letter Gothic Std"/>
            </a:endParaRPr>
          </a:p>
        </p:txBody>
      </p:sp>
      <p:sp>
        <p:nvSpPr>
          <p:cNvPr id="4" name="Slide Number Placeholder 3">
            <a:extLst>
              <a:ext uri="{FF2B5EF4-FFF2-40B4-BE49-F238E27FC236}">
                <a16:creationId xmlns:a16="http://schemas.microsoft.com/office/drawing/2014/main" id="{61D0F37E-EE25-5C45-9113-C80399312363}"/>
              </a:ext>
            </a:extLst>
          </p:cNvPr>
          <p:cNvSpPr>
            <a:spLocks noGrp="1"/>
          </p:cNvSpPr>
          <p:nvPr>
            <p:ph type="sldNum" sz="quarter" idx="12"/>
          </p:nvPr>
        </p:nvSpPr>
        <p:spPr/>
        <p:txBody>
          <a:bodyPr/>
          <a:lstStyle/>
          <a:p>
            <a:fld id="{10338BC4-165C-45BE-83FF-C9C7D8E962C5}" type="slidenum">
              <a:rPr lang="en-GB" smtClean="0"/>
              <a:pPr/>
              <a:t>64</a:t>
            </a:fld>
            <a:endParaRPr lang="en-GB"/>
          </a:p>
        </p:txBody>
      </p:sp>
    </p:spTree>
    <p:extLst>
      <p:ext uri="{BB962C8B-B14F-4D97-AF65-F5344CB8AC3E}">
        <p14:creationId xmlns:p14="http://schemas.microsoft.com/office/powerpoint/2010/main" val="415537677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0264"/>
            <a:ext cx="8229600" cy="1143000"/>
          </a:xfrm>
        </p:spPr>
        <p:txBody>
          <a:bodyPr>
            <a:normAutofit/>
          </a:bodyPr>
          <a:lstStyle/>
          <a:p>
            <a:r>
              <a:rPr lang="en-GB" dirty="0"/>
              <a:t>4. Define the kernel</a:t>
            </a:r>
          </a:p>
        </p:txBody>
      </p:sp>
      <p:sp>
        <p:nvSpPr>
          <p:cNvPr id="3" name="Content Placeholder 2"/>
          <p:cNvSpPr>
            <a:spLocks noGrp="1"/>
          </p:cNvSpPr>
          <p:nvPr>
            <p:ph idx="1"/>
          </p:nvPr>
        </p:nvSpPr>
        <p:spPr>
          <a:xfrm>
            <a:off x="179512" y="980728"/>
            <a:ext cx="8784976" cy="5688632"/>
          </a:xfrm>
        </p:spPr>
        <p:txBody>
          <a:bodyPr>
            <a:noAutofit/>
          </a:bodyPr>
          <a:lstStyle/>
          <a:p>
            <a:r>
              <a:rPr lang="en-GB" sz="2800" dirty="0"/>
              <a:t>Create a </a:t>
            </a:r>
            <a:r>
              <a:rPr lang="en-GB" sz="2800" b="1" u="sng" dirty="0">
                <a:solidFill>
                  <a:schemeClr val="accent2"/>
                </a:solidFill>
              </a:rPr>
              <a:t>kernel object</a:t>
            </a:r>
            <a:r>
              <a:rPr lang="en-GB" sz="2800" dirty="0">
                <a:solidFill>
                  <a:schemeClr val="accent2"/>
                </a:solidFill>
              </a:rPr>
              <a:t> </a:t>
            </a:r>
            <a:r>
              <a:rPr lang="en-GB" sz="2800" dirty="0"/>
              <a:t>from the </a:t>
            </a:r>
            <a:r>
              <a:rPr lang="en-GB" sz="2800" dirty="0">
                <a:solidFill>
                  <a:schemeClr val="accent1"/>
                </a:solidFill>
              </a:rPr>
              <a:t>kernel function </a:t>
            </a:r>
            <a:r>
              <a:rPr lang="en-GB" sz="2800" dirty="0"/>
              <a:t>“</a:t>
            </a:r>
            <a:r>
              <a:rPr lang="en-GB" sz="2800" dirty="0" err="1"/>
              <a:t>vadd</a:t>
            </a:r>
            <a:r>
              <a:rPr lang="en-GB" sz="2800" dirty="0"/>
              <a:t>”:</a:t>
            </a:r>
          </a:p>
          <a:p>
            <a:endParaRPr lang="en-GB" sz="1100" dirty="0"/>
          </a:p>
          <a:p>
            <a:pPr marL="96838" lvl="1" indent="0" algn="ctr">
              <a:buNone/>
            </a:pPr>
            <a:r>
              <a:rPr lang="en-GB" sz="2200" dirty="0">
                <a:latin typeface="Courier New Bold"/>
              </a:rPr>
              <a:t>kernel = </a:t>
            </a:r>
            <a:r>
              <a:rPr lang="en-GB" sz="2200" b="1" dirty="0" err="1">
                <a:solidFill>
                  <a:schemeClr val="tx2">
                    <a:lumMod val="75000"/>
                  </a:schemeClr>
                </a:solidFill>
                <a:latin typeface="Courier New Bold"/>
              </a:rPr>
              <a:t>clCreateKernel</a:t>
            </a:r>
            <a:r>
              <a:rPr lang="en-GB" sz="2200" dirty="0">
                <a:latin typeface="Courier New Bold"/>
              </a:rPr>
              <a:t>(program, “</a:t>
            </a:r>
            <a:r>
              <a:rPr lang="en-GB" sz="2200" dirty="0" err="1">
                <a:latin typeface="Courier New Bold"/>
              </a:rPr>
              <a:t>vadd</a:t>
            </a:r>
            <a:r>
              <a:rPr lang="en-GB" sz="2200" dirty="0">
                <a:latin typeface="Courier New Bold"/>
              </a:rPr>
              <a:t>”, &amp;err);</a:t>
            </a:r>
          </a:p>
          <a:p>
            <a:pPr marL="457200" lvl="1" indent="0">
              <a:buNone/>
            </a:pPr>
            <a:endParaRPr lang="en-GB" dirty="0">
              <a:latin typeface="Letter Gothic Std"/>
            </a:endParaRPr>
          </a:p>
          <a:p>
            <a:pPr marL="357188" indent="-357188"/>
            <a:r>
              <a:rPr lang="en-GB" sz="2800" b="1" dirty="0">
                <a:solidFill>
                  <a:srgbClr val="FF0000"/>
                </a:solidFill>
              </a:rPr>
              <a:t>Attach arguments</a:t>
            </a:r>
            <a:r>
              <a:rPr lang="en-GB" sz="2800" dirty="0"/>
              <a:t> of the kernel function “</a:t>
            </a:r>
            <a:r>
              <a:rPr lang="en-GB" sz="2800" dirty="0" err="1"/>
              <a:t>vadd</a:t>
            </a:r>
            <a:r>
              <a:rPr lang="en-GB" sz="2800" dirty="0"/>
              <a:t>” to memory objects:</a:t>
            </a:r>
          </a:p>
          <a:p>
            <a:pPr marL="457200" indent="-457200"/>
            <a:endParaRPr lang="en-GB" sz="1100" dirty="0">
              <a:latin typeface="Courier New Bold"/>
            </a:endParaRPr>
          </a:p>
          <a:p>
            <a:pPr marL="96838" lvl="1" indent="0">
              <a:buNone/>
            </a:pPr>
            <a:r>
              <a:rPr lang="en-GB" sz="2000" dirty="0">
                <a:latin typeface="Courier New Bold"/>
              </a:rPr>
              <a:t>err  = </a:t>
            </a:r>
            <a:r>
              <a:rPr lang="en-GB" sz="2000" b="1" dirty="0" err="1">
                <a:solidFill>
                  <a:schemeClr val="tx2">
                    <a:lumMod val="75000"/>
                  </a:schemeClr>
                </a:solidFill>
                <a:latin typeface="Courier New Bold"/>
              </a:rPr>
              <a:t>clSetKernelArg</a:t>
            </a:r>
            <a:r>
              <a:rPr lang="en-GB" sz="2000" dirty="0">
                <a:latin typeface="Courier New Bold"/>
              </a:rPr>
              <a:t>(kernel, 0, </a:t>
            </a:r>
            <a:r>
              <a:rPr lang="en-GB" sz="2000" dirty="0" err="1">
                <a:solidFill>
                  <a:schemeClr val="tx2">
                    <a:lumMod val="75000"/>
                  </a:schemeClr>
                </a:solidFill>
                <a:latin typeface="Courier New Bold"/>
              </a:rPr>
              <a:t>sizeof</a:t>
            </a:r>
            <a:r>
              <a:rPr lang="en-GB" sz="2000" dirty="0">
                <a:latin typeface="Courier New Bold"/>
              </a:rPr>
              <a:t>(</a:t>
            </a:r>
            <a:r>
              <a:rPr lang="en-GB" sz="2000" dirty="0" err="1">
                <a:solidFill>
                  <a:schemeClr val="accent1"/>
                </a:solidFill>
                <a:latin typeface="Courier New Bold"/>
              </a:rPr>
              <a:t>cl_mem</a:t>
            </a:r>
            <a:r>
              <a:rPr lang="en-GB" sz="2000" dirty="0">
                <a:latin typeface="Courier New Bold"/>
              </a:rPr>
              <a:t>), &amp;</a:t>
            </a:r>
            <a:r>
              <a:rPr lang="en-GB" sz="2000" dirty="0" err="1">
                <a:latin typeface="Courier New Bold"/>
              </a:rPr>
              <a:t>d_a</a:t>
            </a:r>
            <a:r>
              <a:rPr lang="en-GB" sz="2000" dirty="0">
                <a:latin typeface="Courier New Bold"/>
              </a:rPr>
              <a:t>);</a:t>
            </a:r>
          </a:p>
          <a:p>
            <a:pPr marL="96838" lvl="1" indent="0">
              <a:buNone/>
            </a:pPr>
            <a:r>
              <a:rPr lang="en-GB" sz="2000" dirty="0">
                <a:latin typeface="Courier New Bold"/>
              </a:rPr>
              <a:t>err |= </a:t>
            </a:r>
            <a:r>
              <a:rPr lang="en-GB" sz="2000" b="1" dirty="0" err="1">
                <a:solidFill>
                  <a:schemeClr val="tx2">
                    <a:lumMod val="75000"/>
                  </a:schemeClr>
                </a:solidFill>
                <a:latin typeface="Courier New Bold"/>
              </a:rPr>
              <a:t>clSetKernelArg</a:t>
            </a:r>
            <a:r>
              <a:rPr lang="en-GB" sz="2000" dirty="0">
                <a:latin typeface="Courier New Bold"/>
              </a:rPr>
              <a:t>(kernel, 1, </a:t>
            </a:r>
            <a:r>
              <a:rPr lang="en-GB" sz="2000" dirty="0" err="1">
                <a:solidFill>
                  <a:schemeClr val="tx2">
                    <a:lumMod val="75000"/>
                  </a:schemeClr>
                </a:solidFill>
                <a:latin typeface="Courier New Bold"/>
              </a:rPr>
              <a:t>sizeof</a:t>
            </a:r>
            <a:r>
              <a:rPr lang="en-GB" sz="2000" dirty="0">
                <a:latin typeface="Courier New Bold"/>
              </a:rPr>
              <a:t>(</a:t>
            </a:r>
            <a:r>
              <a:rPr lang="en-GB" sz="2000" dirty="0" err="1">
                <a:solidFill>
                  <a:schemeClr val="accent1"/>
                </a:solidFill>
                <a:latin typeface="Courier New Bold"/>
              </a:rPr>
              <a:t>cl_mem</a:t>
            </a:r>
            <a:r>
              <a:rPr lang="en-GB" sz="2000" dirty="0">
                <a:latin typeface="Courier New Bold"/>
              </a:rPr>
              <a:t>), &amp;</a:t>
            </a:r>
            <a:r>
              <a:rPr lang="en-GB" sz="2000" dirty="0" err="1">
                <a:latin typeface="Courier New Bold"/>
              </a:rPr>
              <a:t>d_b</a:t>
            </a:r>
            <a:r>
              <a:rPr lang="en-GB" sz="2000" dirty="0">
                <a:latin typeface="Courier New Bold"/>
              </a:rPr>
              <a:t>);</a:t>
            </a:r>
          </a:p>
          <a:p>
            <a:pPr marL="96838" lvl="1" indent="0">
              <a:buNone/>
            </a:pPr>
            <a:r>
              <a:rPr lang="en-GB" sz="2000" dirty="0">
                <a:latin typeface="Courier New Bold"/>
              </a:rPr>
              <a:t>err |= </a:t>
            </a:r>
            <a:r>
              <a:rPr lang="en-GB" sz="2000" b="1" dirty="0" err="1">
                <a:solidFill>
                  <a:schemeClr val="tx2">
                    <a:lumMod val="75000"/>
                  </a:schemeClr>
                </a:solidFill>
                <a:latin typeface="Courier New Bold"/>
              </a:rPr>
              <a:t>clSetKernelArg</a:t>
            </a:r>
            <a:r>
              <a:rPr lang="en-GB" sz="2000" dirty="0">
                <a:latin typeface="Courier New Bold"/>
              </a:rPr>
              <a:t>(kernel, 2, </a:t>
            </a:r>
            <a:r>
              <a:rPr lang="en-GB" sz="2000" dirty="0" err="1">
                <a:solidFill>
                  <a:schemeClr val="tx2">
                    <a:lumMod val="75000"/>
                  </a:schemeClr>
                </a:solidFill>
                <a:latin typeface="Courier New Bold"/>
              </a:rPr>
              <a:t>sizeof</a:t>
            </a:r>
            <a:r>
              <a:rPr lang="en-GB" sz="2000" dirty="0">
                <a:latin typeface="Courier New Bold"/>
              </a:rPr>
              <a:t>(</a:t>
            </a:r>
            <a:r>
              <a:rPr lang="en-GB" sz="2000" dirty="0" err="1">
                <a:solidFill>
                  <a:schemeClr val="accent1"/>
                </a:solidFill>
                <a:latin typeface="Courier New Bold"/>
              </a:rPr>
              <a:t>cl_mem</a:t>
            </a:r>
            <a:r>
              <a:rPr lang="en-GB" sz="2000" dirty="0">
                <a:latin typeface="Courier New Bold"/>
              </a:rPr>
              <a:t>), &amp;</a:t>
            </a:r>
            <a:r>
              <a:rPr lang="en-GB" sz="2000" dirty="0" err="1">
                <a:latin typeface="Courier New Bold"/>
              </a:rPr>
              <a:t>d_c</a:t>
            </a:r>
            <a:r>
              <a:rPr lang="en-GB" sz="2000" dirty="0">
                <a:latin typeface="Courier New Bold"/>
              </a:rPr>
              <a:t>);</a:t>
            </a:r>
          </a:p>
        </p:txBody>
      </p:sp>
      <p:sp>
        <p:nvSpPr>
          <p:cNvPr id="4" name="Slide Number Placeholder 3">
            <a:extLst>
              <a:ext uri="{FF2B5EF4-FFF2-40B4-BE49-F238E27FC236}">
                <a16:creationId xmlns:a16="http://schemas.microsoft.com/office/drawing/2014/main" id="{FA075BDF-955C-BA4F-BAA2-76C883137244}"/>
              </a:ext>
            </a:extLst>
          </p:cNvPr>
          <p:cNvSpPr>
            <a:spLocks noGrp="1"/>
          </p:cNvSpPr>
          <p:nvPr>
            <p:ph type="sldNum" sz="quarter" idx="12"/>
          </p:nvPr>
        </p:nvSpPr>
        <p:spPr/>
        <p:txBody>
          <a:bodyPr/>
          <a:lstStyle/>
          <a:p>
            <a:fld id="{10338BC4-165C-45BE-83FF-C9C7D8E962C5}" type="slidenum">
              <a:rPr lang="en-GB" smtClean="0"/>
              <a:pPr/>
              <a:t>65</a:t>
            </a:fld>
            <a:endParaRPr lang="en-GB"/>
          </a:p>
        </p:txBody>
      </p:sp>
    </p:spTree>
    <p:extLst>
      <p:ext uri="{BB962C8B-B14F-4D97-AF65-F5344CB8AC3E}">
        <p14:creationId xmlns:p14="http://schemas.microsoft.com/office/powerpoint/2010/main" val="1704447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wipe(up)">
                                      <p:cBhvr>
                                        <p:cTn id="7" dur="500"/>
                                        <p:tgtEl>
                                          <p:spTgt spid="3">
                                            <p:txEl>
                                              <p:pRg st="4" end="4"/>
                                            </p:txEl>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3">
                                            <p:txEl>
                                              <p:pRg st="6" end="6"/>
                                            </p:txEl>
                                          </p:spTgt>
                                        </p:tgtEl>
                                        <p:attrNameLst>
                                          <p:attrName>style.visibility</p:attrName>
                                        </p:attrNameLst>
                                      </p:cBhvr>
                                      <p:to>
                                        <p:strVal val="visible"/>
                                      </p:to>
                                    </p:set>
                                    <p:animEffect transition="in" filter="wipe(up)">
                                      <p:cBhvr>
                                        <p:cTn id="10" dur="500"/>
                                        <p:tgtEl>
                                          <p:spTgt spid="3">
                                            <p:txEl>
                                              <p:pRg st="6" end="6"/>
                                            </p:txEl>
                                          </p:spTgt>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animEffect transition="in" filter="wipe(up)">
                                      <p:cBhvr>
                                        <p:cTn id="13" dur="500"/>
                                        <p:tgtEl>
                                          <p:spTgt spid="3">
                                            <p:txEl>
                                              <p:pRg st="7" end="7"/>
                                            </p:txEl>
                                          </p:spTgt>
                                        </p:tgtEl>
                                      </p:cBhvr>
                                    </p:animEffect>
                                  </p:childTnLst>
                                </p:cTn>
                              </p:par>
                              <p:par>
                                <p:cTn id="14" presetID="22" presetClass="entr" presetSubtype="1" fill="hold" grpId="0" nodeType="withEffect">
                                  <p:stCondLst>
                                    <p:cond delay="0"/>
                                  </p:stCondLst>
                                  <p:childTnLst>
                                    <p:set>
                                      <p:cBhvr>
                                        <p:cTn id="15" dur="1" fill="hold">
                                          <p:stCondLst>
                                            <p:cond delay="0"/>
                                          </p:stCondLst>
                                        </p:cTn>
                                        <p:tgtEl>
                                          <p:spTgt spid="3">
                                            <p:txEl>
                                              <p:pRg st="8" end="8"/>
                                            </p:txEl>
                                          </p:spTgt>
                                        </p:tgtEl>
                                        <p:attrNameLst>
                                          <p:attrName>style.visibility</p:attrName>
                                        </p:attrNameLst>
                                      </p:cBhvr>
                                      <p:to>
                                        <p:strVal val="visible"/>
                                      </p:to>
                                    </p:set>
                                    <p:animEffect transition="in" filter="wipe(up)">
                                      <p:cBhvr>
                                        <p:cTn id="16"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0264"/>
            <a:ext cx="8229600" cy="1143000"/>
          </a:xfrm>
        </p:spPr>
        <p:txBody>
          <a:bodyPr>
            <a:normAutofit/>
          </a:bodyPr>
          <a:lstStyle/>
          <a:p>
            <a:r>
              <a:rPr lang="en-GB" dirty="0"/>
              <a:t>5. </a:t>
            </a:r>
            <a:r>
              <a:rPr lang="en-GB" dirty="0" err="1"/>
              <a:t>Enqueue</a:t>
            </a:r>
            <a:r>
              <a:rPr lang="en-GB" dirty="0"/>
              <a:t> commands</a:t>
            </a:r>
          </a:p>
        </p:txBody>
      </p:sp>
      <p:sp>
        <p:nvSpPr>
          <p:cNvPr id="3" name="Content Placeholder 2"/>
          <p:cNvSpPr>
            <a:spLocks noGrp="1"/>
          </p:cNvSpPr>
          <p:nvPr>
            <p:ph idx="1"/>
          </p:nvPr>
        </p:nvSpPr>
        <p:spPr>
          <a:xfrm>
            <a:off x="179512" y="1268760"/>
            <a:ext cx="8784976" cy="5400600"/>
          </a:xfrm>
        </p:spPr>
        <p:txBody>
          <a:bodyPr>
            <a:noAutofit/>
          </a:bodyPr>
          <a:lstStyle/>
          <a:p>
            <a:r>
              <a:rPr lang="en-GB" sz="2400" dirty="0"/>
              <a:t>Write </a:t>
            </a:r>
            <a:r>
              <a:rPr lang="en-GB" sz="2400" dirty="0">
                <a:solidFill>
                  <a:schemeClr val="accent2"/>
                </a:solidFill>
              </a:rPr>
              <a:t>Buffers </a:t>
            </a:r>
            <a:r>
              <a:rPr lang="en-GB" sz="2400" dirty="0"/>
              <a:t>from </a:t>
            </a:r>
            <a:r>
              <a:rPr lang="en-GB" sz="2400" dirty="0">
                <a:solidFill>
                  <a:schemeClr val="accent2"/>
                </a:solidFill>
              </a:rPr>
              <a:t>host</a:t>
            </a:r>
            <a:r>
              <a:rPr lang="en-GB" sz="2400" dirty="0"/>
              <a:t> memory into </a:t>
            </a:r>
            <a:r>
              <a:rPr lang="en-GB" sz="2400" dirty="0">
                <a:solidFill>
                  <a:schemeClr val="accent2"/>
                </a:solidFill>
              </a:rPr>
              <a:t>global </a:t>
            </a:r>
            <a:r>
              <a:rPr lang="en-GB" sz="2400" dirty="0"/>
              <a:t>memory (as </a:t>
            </a:r>
            <a:r>
              <a:rPr lang="en-GB" sz="2400" dirty="0">
                <a:solidFill>
                  <a:schemeClr val="accent1"/>
                </a:solidFill>
              </a:rPr>
              <a:t>non-blocking</a:t>
            </a:r>
            <a:r>
              <a:rPr lang="en-GB" sz="2400" dirty="0"/>
              <a:t> operations from the host's point of view):</a:t>
            </a:r>
          </a:p>
          <a:p>
            <a:pPr marL="457200" lvl="1" indent="0">
              <a:buNone/>
            </a:pPr>
            <a:endParaRPr lang="en-GB" sz="2000" dirty="0">
              <a:latin typeface="Courier New Bold"/>
            </a:endParaRPr>
          </a:p>
          <a:p>
            <a:pPr marL="457200" lvl="1" indent="0">
              <a:buNone/>
            </a:pPr>
            <a:r>
              <a:rPr lang="en-GB" sz="2000" dirty="0">
                <a:latin typeface="Courier New Bold"/>
              </a:rPr>
              <a:t>err = </a:t>
            </a:r>
            <a:r>
              <a:rPr lang="en-GB" sz="2000" b="1" dirty="0" err="1">
                <a:solidFill>
                  <a:schemeClr val="tx2">
                    <a:lumMod val="75000"/>
                  </a:schemeClr>
                </a:solidFill>
                <a:latin typeface="Courier New Bold"/>
              </a:rPr>
              <a:t>clEnqueueWriteBuffer</a:t>
            </a:r>
            <a:r>
              <a:rPr lang="en-GB" sz="2000" dirty="0">
                <a:latin typeface="Courier New Bold"/>
              </a:rPr>
              <a:t>(commands, </a:t>
            </a:r>
            <a:r>
              <a:rPr lang="en-GB" sz="2000" dirty="0" err="1">
                <a:latin typeface="Courier New Bold"/>
              </a:rPr>
              <a:t>d_a</a:t>
            </a:r>
            <a:r>
              <a:rPr lang="en-GB" sz="2000" dirty="0">
                <a:latin typeface="Courier New Bold"/>
              </a:rPr>
              <a:t>, CL_FALSE,</a:t>
            </a:r>
          </a:p>
          <a:p>
            <a:pPr marL="457200" lvl="1" indent="0">
              <a:buNone/>
            </a:pPr>
            <a:r>
              <a:rPr lang="en-GB" sz="2000" dirty="0">
                <a:latin typeface="Courier New Bold"/>
              </a:rPr>
              <a:t>         0, </a:t>
            </a:r>
            <a:r>
              <a:rPr lang="en-GB" sz="2000" dirty="0" err="1">
                <a:solidFill>
                  <a:schemeClr val="tx2">
                    <a:lumMod val="75000"/>
                  </a:schemeClr>
                </a:solidFill>
                <a:latin typeface="Courier New Bold"/>
              </a:rPr>
              <a:t>sizeof</a:t>
            </a:r>
            <a:r>
              <a:rPr lang="en-GB" sz="2000" dirty="0">
                <a:latin typeface="Courier New Bold"/>
              </a:rPr>
              <a:t>(float)*N, </a:t>
            </a:r>
            <a:r>
              <a:rPr lang="en-GB" sz="2000" dirty="0" err="1">
                <a:latin typeface="Courier New Bold"/>
              </a:rPr>
              <a:t>h_a</a:t>
            </a:r>
            <a:r>
              <a:rPr lang="en-GB" sz="2000" dirty="0">
                <a:latin typeface="Courier New Bold"/>
              </a:rPr>
              <a:t>, 0, NULL, NULL);</a:t>
            </a:r>
          </a:p>
          <a:p>
            <a:pPr marL="457200" lvl="1" indent="0">
              <a:buNone/>
            </a:pPr>
            <a:r>
              <a:rPr lang="en-GB" sz="2000" dirty="0">
                <a:latin typeface="Courier New Bold"/>
              </a:rPr>
              <a:t>err = </a:t>
            </a:r>
            <a:r>
              <a:rPr lang="en-GB" sz="2000" b="1" dirty="0" err="1">
                <a:solidFill>
                  <a:schemeClr val="tx2">
                    <a:lumMod val="75000"/>
                  </a:schemeClr>
                </a:solidFill>
                <a:latin typeface="Courier New Bold"/>
              </a:rPr>
              <a:t>clEnqueueWriteBuffer</a:t>
            </a:r>
            <a:r>
              <a:rPr lang="en-GB" sz="2000" dirty="0">
                <a:latin typeface="Courier New Bold"/>
              </a:rPr>
              <a:t>(commands, </a:t>
            </a:r>
            <a:r>
              <a:rPr lang="en-GB" sz="2000" dirty="0" err="1">
                <a:latin typeface="Courier New Bold"/>
              </a:rPr>
              <a:t>d_b</a:t>
            </a:r>
            <a:r>
              <a:rPr lang="en-GB" sz="2000" dirty="0">
                <a:latin typeface="Courier New Bold"/>
              </a:rPr>
              <a:t>, CL_FALSE,</a:t>
            </a:r>
          </a:p>
          <a:p>
            <a:pPr marL="457200" lvl="1" indent="0">
              <a:buNone/>
            </a:pPr>
            <a:r>
              <a:rPr lang="en-GB" sz="2000" dirty="0">
                <a:latin typeface="Courier New Bold"/>
              </a:rPr>
              <a:t>         0, </a:t>
            </a:r>
            <a:r>
              <a:rPr lang="en-GB" sz="2000" dirty="0" err="1">
                <a:solidFill>
                  <a:schemeClr val="tx2">
                    <a:lumMod val="75000"/>
                  </a:schemeClr>
                </a:solidFill>
                <a:latin typeface="Courier New Bold"/>
              </a:rPr>
              <a:t>sizeof</a:t>
            </a:r>
            <a:r>
              <a:rPr lang="en-GB" sz="2000" dirty="0">
                <a:latin typeface="Courier New Bold"/>
              </a:rPr>
              <a:t>(float)*N, </a:t>
            </a:r>
            <a:r>
              <a:rPr lang="en-GB" sz="2000" dirty="0" err="1">
                <a:latin typeface="Courier New Bold"/>
              </a:rPr>
              <a:t>h_b</a:t>
            </a:r>
            <a:r>
              <a:rPr lang="en-GB" sz="2000" dirty="0">
                <a:latin typeface="Courier New Bold"/>
              </a:rPr>
              <a:t>, 0, NULL, NULL</a:t>
            </a:r>
            <a:r>
              <a:rPr lang="en-GB" sz="2000" dirty="0">
                <a:solidFill>
                  <a:prstClr val="white"/>
                </a:solidFill>
                <a:latin typeface="Letter Gothic Std"/>
              </a:rPr>
              <a:t>);</a:t>
            </a:r>
            <a:endParaRPr lang="en-GB" sz="2400" dirty="0">
              <a:latin typeface="Letter Gothic Std"/>
            </a:endParaRPr>
          </a:p>
          <a:p>
            <a:pPr marL="357188" indent="-357188"/>
            <a:endParaRPr lang="en-GB" sz="2400" dirty="0"/>
          </a:p>
          <a:p>
            <a:pPr marL="357188" indent="-357188"/>
            <a:r>
              <a:rPr lang="en-GB" sz="2400" dirty="0" err="1"/>
              <a:t>Enqueue</a:t>
            </a:r>
            <a:r>
              <a:rPr lang="en-GB" sz="2400" dirty="0"/>
              <a:t> the kernel for execution (note: in-order so OK):</a:t>
            </a:r>
          </a:p>
          <a:p>
            <a:pPr marL="457200" lvl="1" indent="0">
              <a:buNone/>
            </a:pPr>
            <a:endParaRPr lang="en-GB" sz="2000" dirty="0">
              <a:latin typeface="Courier New Bold"/>
            </a:endParaRPr>
          </a:p>
          <a:p>
            <a:pPr marL="457200" lvl="1" indent="0">
              <a:buNone/>
            </a:pPr>
            <a:r>
              <a:rPr lang="en-GB" sz="2000" dirty="0">
                <a:latin typeface="Courier New Bold"/>
              </a:rPr>
              <a:t>err = </a:t>
            </a:r>
            <a:r>
              <a:rPr lang="en-GB" sz="2000" b="1" dirty="0" err="1">
                <a:solidFill>
                  <a:schemeClr val="tx2">
                    <a:lumMod val="75000"/>
                  </a:schemeClr>
                </a:solidFill>
                <a:latin typeface="Courier New Bold"/>
              </a:rPr>
              <a:t>clEnqueueNDRangeKernel</a:t>
            </a:r>
            <a:r>
              <a:rPr lang="en-GB" sz="2000" dirty="0">
                <a:latin typeface="Courier New Bold"/>
              </a:rPr>
              <a:t>(commands, kernel, 1,</a:t>
            </a:r>
          </a:p>
          <a:p>
            <a:pPr marL="457200" lvl="1" indent="0">
              <a:buNone/>
            </a:pPr>
            <a:r>
              <a:rPr lang="en-GB" sz="2000" dirty="0">
                <a:latin typeface="Courier New Bold"/>
              </a:rPr>
              <a:t>               NULL, &amp;global, &amp;local, 0, NULL, NULL);</a:t>
            </a:r>
          </a:p>
        </p:txBody>
      </p:sp>
      <p:sp>
        <p:nvSpPr>
          <p:cNvPr id="4" name="Slide Number Placeholder 3">
            <a:extLst>
              <a:ext uri="{FF2B5EF4-FFF2-40B4-BE49-F238E27FC236}">
                <a16:creationId xmlns:a16="http://schemas.microsoft.com/office/drawing/2014/main" id="{46F4A19E-EDD4-D74B-AC60-B7F7A027DAAE}"/>
              </a:ext>
            </a:extLst>
          </p:cNvPr>
          <p:cNvSpPr>
            <a:spLocks noGrp="1"/>
          </p:cNvSpPr>
          <p:nvPr>
            <p:ph type="sldNum" sz="quarter" idx="12"/>
          </p:nvPr>
        </p:nvSpPr>
        <p:spPr/>
        <p:txBody>
          <a:bodyPr/>
          <a:lstStyle/>
          <a:p>
            <a:fld id="{10338BC4-165C-45BE-83FF-C9C7D8E962C5}" type="slidenum">
              <a:rPr lang="en-GB" smtClean="0"/>
              <a:pPr/>
              <a:t>66</a:t>
            </a:fld>
            <a:endParaRPr lang="en-GB"/>
          </a:p>
        </p:txBody>
      </p:sp>
    </p:spTree>
    <p:extLst>
      <p:ext uri="{BB962C8B-B14F-4D97-AF65-F5344CB8AC3E}">
        <p14:creationId xmlns:p14="http://schemas.microsoft.com/office/powerpoint/2010/main" val="2059118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animEffect transition="in" filter="wipe(up)">
                                      <p:cBhvr>
                                        <p:cTn id="7" dur="500"/>
                                        <p:tgtEl>
                                          <p:spTgt spid="3">
                                            <p:txEl>
                                              <p:pRg st="7" end="7"/>
                                            </p:txEl>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3">
                                            <p:txEl>
                                              <p:pRg st="9" end="9"/>
                                            </p:txEl>
                                          </p:spTgt>
                                        </p:tgtEl>
                                        <p:attrNameLst>
                                          <p:attrName>style.visibility</p:attrName>
                                        </p:attrNameLst>
                                      </p:cBhvr>
                                      <p:to>
                                        <p:strVal val="visible"/>
                                      </p:to>
                                    </p:set>
                                    <p:animEffect transition="in" filter="wipe(up)">
                                      <p:cBhvr>
                                        <p:cTn id="10" dur="500"/>
                                        <p:tgtEl>
                                          <p:spTgt spid="3">
                                            <p:txEl>
                                              <p:pRg st="9" end="9"/>
                                            </p:txEl>
                                          </p:spTgt>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3">
                                            <p:txEl>
                                              <p:pRg st="10" end="10"/>
                                            </p:txEl>
                                          </p:spTgt>
                                        </p:tgtEl>
                                        <p:attrNameLst>
                                          <p:attrName>style.visibility</p:attrName>
                                        </p:attrNameLst>
                                      </p:cBhvr>
                                      <p:to>
                                        <p:strVal val="visible"/>
                                      </p:to>
                                    </p:set>
                                    <p:animEffect transition="in" filter="wipe(up)">
                                      <p:cBhvr>
                                        <p:cTn id="13"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0264"/>
            <a:ext cx="8229600" cy="1143000"/>
          </a:xfrm>
        </p:spPr>
        <p:txBody>
          <a:bodyPr>
            <a:normAutofit/>
          </a:bodyPr>
          <a:lstStyle/>
          <a:p>
            <a:r>
              <a:rPr lang="en-GB" dirty="0"/>
              <a:t>5. </a:t>
            </a:r>
            <a:r>
              <a:rPr lang="en-GB" dirty="0" err="1"/>
              <a:t>Enqueue</a:t>
            </a:r>
            <a:r>
              <a:rPr lang="en-GB" dirty="0"/>
              <a:t> commands</a:t>
            </a:r>
          </a:p>
        </p:txBody>
      </p:sp>
      <p:sp>
        <p:nvSpPr>
          <p:cNvPr id="3" name="Content Placeholder 2"/>
          <p:cNvSpPr>
            <a:spLocks noGrp="1"/>
          </p:cNvSpPr>
          <p:nvPr>
            <p:ph idx="1"/>
          </p:nvPr>
        </p:nvSpPr>
        <p:spPr>
          <a:xfrm>
            <a:off x="179512" y="1484784"/>
            <a:ext cx="8784976" cy="5184576"/>
          </a:xfrm>
        </p:spPr>
        <p:txBody>
          <a:bodyPr>
            <a:noAutofit/>
          </a:bodyPr>
          <a:lstStyle/>
          <a:p>
            <a:pPr marL="357188" indent="-357188"/>
            <a:r>
              <a:rPr lang="en-GB" sz="2400" dirty="0"/>
              <a:t>Read back result (as a blocking operation). We have an in-order queue which assures the previous commands will have completed before this read can begin.</a:t>
            </a:r>
          </a:p>
          <a:p>
            <a:pPr marL="357188" indent="-357188"/>
            <a:endParaRPr lang="en-GB" sz="2400" dirty="0"/>
          </a:p>
          <a:p>
            <a:pPr marL="457200" lvl="1" indent="0">
              <a:buNone/>
            </a:pPr>
            <a:r>
              <a:rPr lang="en-GB" sz="2000" dirty="0">
                <a:latin typeface="Courier New Bold"/>
              </a:rPr>
              <a:t>err = </a:t>
            </a:r>
            <a:r>
              <a:rPr lang="en-GB" sz="2000" b="1" dirty="0" err="1">
                <a:solidFill>
                  <a:schemeClr val="tx2">
                    <a:lumMod val="75000"/>
                  </a:schemeClr>
                </a:solidFill>
                <a:latin typeface="Courier New Bold"/>
              </a:rPr>
              <a:t>clEnqueueReadBuffer</a:t>
            </a:r>
            <a:r>
              <a:rPr lang="en-GB" sz="2000" dirty="0">
                <a:latin typeface="Courier New Bold"/>
              </a:rPr>
              <a:t>(commands, </a:t>
            </a:r>
            <a:r>
              <a:rPr lang="en-GB" sz="2000" dirty="0" err="1">
                <a:latin typeface="Courier New Bold"/>
              </a:rPr>
              <a:t>d_c</a:t>
            </a:r>
            <a:r>
              <a:rPr lang="en-GB" sz="2000" dirty="0">
                <a:latin typeface="Courier New Bold"/>
              </a:rPr>
              <a:t>, </a:t>
            </a:r>
            <a:r>
              <a:rPr lang="en-GB" sz="2000" dirty="0">
                <a:solidFill>
                  <a:schemeClr val="accent1"/>
                </a:solidFill>
                <a:latin typeface="Courier New Bold"/>
              </a:rPr>
              <a:t>CL_TRUE</a:t>
            </a:r>
            <a:r>
              <a:rPr lang="en-GB" sz="2000" dirty="0">
                <a:latin typeface="Courier New Bold"/>
              </a:rPr>
              <a:t>,</a:t>
            </a:r>
          </a:p>
          <a:p>
            <a:pPr marL="457200" lvl="1" indent="0">
              <a:buNone/>
            </a:pPr>
            <a:r>
              <a:rPr lang="en-GB" sz="2000" dirty="0">
                <a:latin typeface="Courier New Bold"/>
              </a:rPr>
              <a:t>            </a:t>
            </a:r>
            <a:r>
              <a:rPr lang="en-GB" sz="2000" dirty="0" err="1">
                <a:solidFill>
                  <a:schemeClr val="tx2">
                    <a:lumMod val="75000"/>
                  </a:schemeClr>
                </a:solidFill>
                <a:latin typeface="Courier New Bold"/>
              </a:rPr>
              <a:t>sizeof</a:t>
            </a:r>
            <a:r>
              <a:rPr lang="en-GB" sz="2000" dirty="0">
                <a:latin typeface="Courier New Bold"/>
              </a:rPr>
              <a:t>(float)*N, </a:t>
            </a:r>
            <a:r>
              <a:rPr lang="en-GB" sz="2000" dirty="0" err="1">
                <a:latin typeface="Courier New Bold"/>
              </a:rPr>
              <a:t>h_c</a:t>
            </a:r>
            <a:r>
              <a:rPr lang="en-GB" sz="2000" dirty="0">
                <a:latin typeface="Courier New Bold"/>
              </a:rPr>
              <a:t>, 0, NULL, NULL);</a:t>
            </a:r>
          </a:p>
        </p:txBody>
      </p:sp>
      <p:sp>
        <p:nvSpPr>
          <p:cNvPr id="4" name="Slide Number Placeholder 3">
            <a:extLst>
              <a:ext uri="{FF2B5EF4-FFF2-40B4-BE49-F238E27FC236}">
                <a16:creationId xmlns:a16="http://schemas.microsoft.com/office/drawing/2014/main" id="{A2A740FC-4FC8-5A4E-BE55-D6648A8CBA5B}"/>
              </a:ext>
            </a:extLst>
          </p:cNvPr>
          <p:cNvSpPr>
            <a:spLocks noGrp="1"/>
          </p:cNvSpPr>
          <p:nvPr>
            <p:ph type="sldNum" sz="quarter" idx="12"/>
          </p:nvPr>
        </p:nvSpPr>
        <p:spPr/>
        <p:txBody>
          <a:bodyPr/>
          <a:lstStyle/>
          <a:p>
            <a:fld id="{10338BC4-165C-45BE-83FF-C9C7D8E962C5}" type="slidenum">
              <a:rPr lang="en-GB" smtClean="0"/>
              <a:pPr/>
              <a:t>67</a:t>
            </a:fld>
            <a:endParaRPr lang="en-GB"/>
          </a:p>
        </p:txBody>
      </p:sp>
    </p:spTree>
    <p:extLst>
      <p:ext uri="{BB962C8B-B14F-4D97-AF65-F5344CB8AC3E}">
        <p14:creationId xmlns:p14="http://schemas.microsoft.com/office/powerpoint/2010/main" val="209021309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Vector Addition – Host Program</a:t>
            </a:r>
          </a:p>
        </p:txBody>
      </p:sp>
      <p:sp>
        <p:nvSpPr>
          <p:cNvPr id="7" name="Content Placeholder 4"/>
          <p:cNvSpPr>
            <a:spLocks noGrp="1"/>
          </p:cNvSpPr>
          <p:nvPr>
            <p:ph sz="half" idx="1"/>
          </p:nvPr>
        </p:nvSpPr>
        <p:spPr>
          <a:xfrm>
            <a:off x="107504" y="1556792"/>
            <a:ext cx="4388296" cy="5112568"/>
          </a:xfrm>
        </p:spPr>
        <p:txBody>
          <a:bodyPr>
            <a:normAutofit fontScale="92500" lnSpcReduction="20000"/>
          </a:bodyPr>
          <a:lstStyle/>
          <a:p>
            <a:pPr marL="0" indent="0">
              <a:buNone/>
            </a:pPr>
            <a:r>
              <a:rPr lang="en-GB" sz="1000" b="1" dirty="0">
                <a:solidFill>
                  <a:schemeClr val="tx1">
                    <a:lumMod val="85000"/>
                  </a:schemeClr>
                </a:solidFill>
                <a:latin typeface="Courier New Bold"/>
              </a:rPr>
              <a:t>// Find number of platforms</a:t>
            </a:r>
          </a:p>
          <a:p>
            <a:pPr marL="0" indent="0">
              <a:buNone/>
            </a:pPr>
            <a:r>
              <a:rPr lang="en-GB" sz="1000" b="1" dirty="0">
                <a:solidFill>
                  <a:schemeClr val="tx1">
                    <a:lumMod val="85000"/>
                  </a:schemeClr>
                </a:solidFill>
                <a:latin typeface="Courier New Bold"/>
              </a:rPr>
              <a:t>err = </a:t>
            </a:r>
            <a:r>
              <a:rPr lang="en-GB" sz="1000" b="1" dirty="0" err="1">
                <a:solidFill>
                  <a:schemeClr val="tx1">
                    <a:lumMod val="85000"/>
                  </a:schemeClr>
                </a:solidFill>
                <a:latin typeface="Courier New Bold"/>
              </a:rPr>
              <a:t>clGetPlatformIDs</a:t>
            </a:r>
            <a:r>
              <a:rPr lang="en-GB" sz="1000" b="1" dirty="0">
                <a:solidFill>
                  <a:schemeClr val="tx1">
                    <a:lumMod val="85000"/>
                  </a:schemeClr>
                </a:solidFill>
                <a:latin typeface="Courier New Bold"/>
              </a:rPr>
              <a:t>(0, NULL, &amp;</a:t>
            </a:r>
            <a:r>
              <a:rPr lang="en-GB" sz="1000" b="1" dirty="0" err="1">
                <a:solidFill>
                  <a:schemeClr val="tx1">
                    <a:lumMod val="85000"/>
                  </a:schemeClr>
                </a:solidFill>
                <a:latin typeface="Courier New Bold"/>
              </a:rPr>
              <a:t>numPlatforms</a:t>
            </a:r>
            <a:r>
              <a:rPr lang="en-GB" sz="1000" b="1" dirty="0">
                <a:solidFill>
                  <a:schemeClr val="tx1">
                    <a:lumMod val="85000"/>
                  </a:schemeClr>
                </a:solidFill>
                <a:latin typeface="Courier New Bold"/>
              </a:rPr>
              <a:t>);</a:t>
            </a:r>
          </a:p>
          <a:p>
            <a:pPr marL="0" indent="0">
              <a:buNone/>
            </a:pPr>
            <a:endParaRPr lang="en-GB" sz="1000" b="1" dirty="0">
              <a:solidFill>
                <a:schemeClr val="tx1">
                  <a:lumMod val="85000"/>
                </a:schemeClr>
              </a:solidFill>
              <a:latin typeface="Courier New Bold"/>
            </a:endParaRPr>
          </a:p>
          <a:p>
            <a:pPr marL="0" indent="0">
              <a:buNone/>
            </a:pPr>
            <a:r>
              <a:rPr lang="en-GB" sz="1000" b="1" dirty="0">
                <a:solidFill>
                  <a:schemeClr val="tx1">
                    <a:lumMod val="85000"/>
                  </a:schemeClr>
                </a:solidFill>
                <a:latin typeface="Courier New Bold"/>
              </a:rPr>
              <a:t>// Get all platforms</a:t>
            </a:r>
          </a:p>
          <a:p>
            <a:pPr marL="0" indent="0">
              <a:buNone/>
            </a:pPr>
            <a:r>
              <a:rPr lang="en-GB" sz="1000" b="1" dirty="0" err="1">
                <a:solidFill>
                  <a:schemeClr val="tx1">
                    <a:lumMod val="85000"/>
                  </a:schemeClr>
                </a:solidFill>
                <a:latin typeface="Courier New Bold"/>
              </a:rPr>
              <a:t>cl_platform_id</a:t>
            </a:r>
            <a:r>
              <a:rPr lang="en-GB" sz="1000" b="1" dirty="0">
                <a:solidFill>
                  <a:schemeClr val="tx1">
                    <a:lumMod val="85000"/>
                  </a:schemeClr>
                </a:solidFill>
                <a:latin typeface="Courier New Bold"/>
              </a:rPr>
              <a:t> Platform[</a:t>
            </a:r>
            <a:r>
              <a:rPr lang="en-GB" sz="1000" b="1" dirty="0" err="1">
                <a:solidFill>
                  <a:schemeClr val="tx1">
                    <a:lumMod val="85000"/>
                  </a:schemeClr>
                </a:solidFill>
                <a:latin typeface="Courier New Bold"/>
              </a:rPr>
              <a:t>numPlatforms</a:t>
            </a:r>
            <a:r>
              <a:rPr lang="en-GB" sz="1000" b="1" dirty="0">
                <a:solidFill>
                  <a:schemeClr val="tx1">
                    <a:lumMod val="85000"/>
                  </a:schemeClr>
                </a:solidFill>
                <a:latin typeface="Courier New Bold"/>
              </a:rPr>
              <a:t>];</a:t>
            </a:r>
          </a:p>
          <a:p>
            <a:pPr marL="0" indent="0">
              <a:buNone/>
            </a:pPr>
            <a:r>
              <a:rPr lang="en-GB" sz="1000" b="1" dirty="0">
                <a:solidFill>
                  <a:schemeClr val="tx1">
                    <a:lumMod val="85000"/>
                  </a:schemeClr>
                </a:solidFill>
                <a:latin typeface="Courier New Bold"/>
              </a:rPr>
              <a:t>err = </a:t>
            </a:r>
            <a:r>
              <a:rPr lang="en-GB" sz="1000" b="1" dirty="0" err="1">
                <a:solidFill>
                  <a:schemeClr val="tx1">
                    <a:lumMod val="85000"/>
                  </a:schemeClr>
                </a:solidFill>
                <a:latin typeface="Courier New Bold"/>
              </a:rPr>
              <a:t>clGetPlatformIDs</a:t>
            </a:r>
            <a:r>
              <a:rPr lang="en-GB" sz="1000" b="1" dirty="0">
                <a:solidFill>
                  <a:schemeClr val="tx1">
                    <a:lumMod val="85000"/>
                  </a:schemeClr>
                </a:solidFill>
                <a:latin typeface="Courier New Bold"/>
              </a:rPr>
              <a:t>(</a:t>
            </a:r>
            <a:r>
              <a:rPr lang="en-GB" sz="1000" b="1" dirty="0" err="1">
                <a:solidFill>
                  <a:schemeClr val="tx1">
                    <a:lumMod val="85000"/>
                  </a:schemeClr>
                </a:solidFill>
                <a:latin typeface="Courier New Bold"/>
              </a:rPr>
              <a:t>numPlatforms</a:t>
            </a:r>
            <a:r>
              <a:rPr lang="en-GB" sz="1000" b="1" dirty="0">
                <a:solidFill>
                  <a:schemeClr val="tx1">
                    <a:lumMod val="85000"/>
                  </a:schemeClr>
                </a:solidFill>
                <a:latin typeface="Courier New Bold"/>
              </a:rPr>
              <a:t>, Platform, NULL);</a:t>
            </a:r>
          </a:p>
          <a:p>
            <a:pPr marL="0" indent="0">
              <a:buNone/>
            </a:pPr>
            <a:endParaRPr lang="en-GB" sz="1000" b="1" dirty="0">
              <a:solidFill>
                <a:schemeClr val="tx1">
                  <a:lumMod val="85000"/>
                </a:schemeClr>
              </a:solidFill>
              <a:latin typeface="Courier New Bold"/>
            </a:endParaRPr>
          </a:p>
          <a:p>
            <a:pPr marL="0" indent="0">
              <a:buNone/>
            </a:pPr>
            <a:r>
              <a:rPr lang="en-GB" sz="1000" b="1" dirty="0">
                <a:solidFill>
                  <a:schemeClr val="tx1">
                    <a:lumMod val="85000"/>
                  </a:schemeClr>
                </a:solidFill>
                <a:latin typeface="Courier New Bold"/>
              </a:rPr>
              <a:t>// Find a device</a:t>
            </a:r>
          </a:p>
          <a:p>
            <a:pPr marL="0" indent="0">
              <a:buNone/>
            </a:pPr>
            <a:r>
              <a:rPr lang="en-GB" sz="1000" b="1" dirty="0">
                <a:solidFill>
                  <a:schemeClr val="tx1">
                    <a:lumMod val="85000"/>
                  </a:schemeClr>
                </a:solidFill>
                <a:latin typeface="Courier New Bold"/>
              </a:rPr>
              <a:t>for (</a:t>
            </a:r>
            <a:r>
              <a:rPr lang="en-GB" sz="1000" b="1" dirty="0" err="1">
                <a:solidFill>
                  <a:schemeClr val="tx1">
                    <a:lumMod val="85000"/>
                  </a:schemeClr>
                </a:solidFill>
                <a:latin typeface="Courier New Bold"/>
              </a:rPr>
              <a:t>i</a:t>
            </a:r>
            <a:r>
              <a:rPr lang="en-GB" sz="1000" b="1" dirty="0">
                <a:solidFill>
                  <a:schemeClr val="tx1">
                    <a:lumMod val="85000"/>
                  </a:schemeClr>
                </a:solidFill>
                <a:latin typeface="Courier New Bold"/>
              </a:rPr>
              <a:t> = 0; </a:t>
            </a:r>
            <a:r>
              <a:rPr lang="en-GB" sz="1000" b="1" dirty="0" err="1">
                <a:solidFill>
                  <a:schemeClr val="tx1">
                    <a:lumMod val="85000"/>
                  </a:schemeClr>
                </a:solidFill>
                <a:latin typeface="Courier New Bold"/>
              </a:rPr>
              <a:t>i</a:t>
            </a:r>
            <a:r>
              <a:rPr lang="en-GB" sz="1000" b="1" dirty="0">
                <a:solidFill>
                  <a:schemeClr val="tx1">
                    <a:lumMod val="85000"/>
                  </a:schemeClr>
                </a:solidFill>
                <a:latin typeface="Courier New Bold"/>
              </a:rPr>
              <a:t> &lt; </a:t>
            </a:r>
            <a:r>
              <a:rPr lang="en-GB" sz="1000" b="1" dirty="0" err="1">
                <a:solidFill>
                  <a:schemeClr val="tx1">
                    <a:lumMod val="85000"/>
                  </a:schemeClr>
                </a:solidFill>
                <a:latin typeface="Courier New Bold"/>
              </a:rPr>
              <a:t>numPlatforms</a:t>
            </a:r>
            <a:r>
              <a:rPr lang="en-GB" sz="1000" b="1" dirty="0">
                <a:solidFill>
                  <a:schemeClr val="tx1">
                    <a:lumMod val="85000"/>
                  </a:schemeClr>
                </a:solidFill>
                <a:latin typeface="Courier New Bold"/>
              </a:rPr>
              <a:t>; </a:t>
            </a:r>
            <a:r>
              <a:rPr lang="en-GB" sz="1000" b="1" dirty="0" err="1">
                <a:solidFill>
                  <a:schemeClr val="tx1">
                    <a:lumMod val="85000"/>
                  </a:schemeClr>
                </a:solidFill>
                <a:latin typeface="Courier New Bold"/>
              </a:rPr>
              <a:t>i</a:t>
            </a:r>
            <a:r>
              <a:rPr lang="en-GB" sz="1000" b="1" dirty="0">
                <a:solidFill>
                  <a:schemeClr val="tx1">
                    <a:lumMod val="85000"/>
                  </a:schemeClr>
                </a:solidFill>
                <a:latin typeface="Courier New Bold"/>
              </a:rPr>
              <a:t>++) {</a:t>
            </a:r>
          </a:p>
          <a:p>
            <a:pPr marL="0" indent="0">
              <a:buNone/>
            </a:pPr>
            <a:r>
              <a:rPr lang="en-GB" sz="1000" b="1" dirty="0">
                <a:solidFill>
                  <a:schemeClr val="tx1">
                    <a:lumMod val="85000"/>
                  </a:schemeClr>
                </a:solidFill>
                <a:latin typeface="Courier New Bold"/>
              </a:rPr>
              <a:t>  err = </a:t>
            </a:r>
            <a:r>
              <a:rPr lang="en-GB" sz="1000" b="1" dirty="0" err="1">
                <a:solidFill>
                  <a:schemeClr val="tx1">
                    <a:lumMod val="85000"/>
                  </a:schemeClr>
                </a:solidFill>
                <a:latin typeface="Courier New Bold"/>
              </a:rPr>
              <a:t>clGetDeviceIDs</a:t>
            </a:r>
            <a:r>
              <a:rPr lang="en-GB" sz="1000" b="1" dirty="0">
                <a:solidFill>
                  <a:schemeClr val="tx1">
                    <a:lumMod val="85000"/>
                  </a:schemeClr>
                </a:solidFill>
                <a:latin typeface="Courier New Bold"/>
              </a:rPr>
              <a:t>(Platform[</a:t>
            </a:r>
            <a:r>
              <a:rPr lang="en-GB" sz="1000" b="1" dirty="0" err="1">
                <a:solidFill>
                  <a:schemeClr val="tx1">
                    <a:lumMod val="85000"/>
                  </a:schemeClr>
                </a:solidFill>
                <a:latin typeface="Courier New Bold"/>
              </a:rPr>
              <a:t>i</a:t>
            </a:r>
            <a:r>
              <a:rPr lang="en-GB" sz="1000" b="1" dirty="0">
                <a:solidFill>
                  <a:schemeClr val="tx1">
                    <a:lumMod val="85000"/>
                  </a:schemeClr>
                </a:solidFill>
                <a:latin typeface="Courier New Bold"/>
              </a:rPr>
              <a:t>],DEVICE,1,&amp;device_id,NULL);</a:t>
            </a:r>
          </a:p>
          <a:p>
            <a:pPr marL="0" indent="0">
              <a:buNone/>
            </a:pPr>
            <a:r>
              <a:rPr lang="en-GB" sz="1000" b="1" dirty="0">
                <a:solidFill>
                  <a:schemeClr val="tx1">
                    <a:lumMod val="85000"/>
                  </a:schemeClr>
                </a:solidFill>
                <a:latin typeface="Courier New Bold"/>
              </a:rPr>
              <a:t>  if (err == CL_SUCCESS)</a:t>
            </a:r>
          </a:p>
          <a:p>
            <a:pPr marL="0" indent="0">
              <a:buNone/>
            </a:pPr>
            <a:r>
              <a:rPr lang="en-GB" sz="1000" b="1" dirty="0">
                <a:solidFill>
                  <a:schemeClr val="tx1">
                    <a:lumMod val="85000"/>
                  </a:schemeClr>
                </a:solidFill>
                <a:latin typeface="Courier New Bold"/>
              </a:rPr>
              <a:t>    break;</a:t>
            </a:r>
          </a:p>
          <a:p>
            <a:pPr marL="0" indent="0">
              <a:buNone/>
            </a:pPr>
            <a:r>
              <a:rPr lang="en-GB" sz="1000" b="1" dirty="0">
                <a:solidFill>
                  <a:schemeClr val="tx1">
                    <a:lumMod val="85000"/>
                  </a:schemeClr>
                </a:solidFill>
                <a:latin typeface="Courier New Bold"/>
              </a:rPr>
              <a:t>}</a:t>
            </a:r>
          </a:p>
          <a:p>
            <a:pPr marL="0" indent="0">
              <a:buNone/>
            </a:pPr>
            <a:r>
              <a:rPr lang="en-GB" sz="1000" b="1" dirty="0">
                <a:solidFill>
                  <a:schemeClr val="tx1">
                    <a:lumMod val="85000"/>
                  </a:schemeClr>
                </a:solidFill>
                <a:latin typeface="Courier New Bold"/>
              </a:rPr>
              <a:t>  </a:t>
            </a:r>
          </a:p>
          <a:p>
            <a:pPr marL="0" indent="0">
              <a:buNone/>
            </a:pPr>
            <a:r>
              <a:rPr lang="en-GB" sz="1000" b="1" dirty="0">
                <a:solidFill>
                  <a:schemeClr val="tx1">
                    <a:lumMod val="85000"/>
                  </a:schemeClr>
                </a:solidFill>
                <a:latin typeface="Courier New Bold"/>
              </a:rPr>
              <a:t>// Create a context for 1 device</a:t>
            </a:r>
          </a:p>
          <a:p>
            <a:pPr marL="0" indent="0">
              <a:buNone/>
            </a:pPr>
            <a:r>
              <a:rPr lang="en-GB" sz="1000" b="1" dirty="0">
                <a:solidFill>
                  <a:schemeClr val="tx1">
                    <a:lumMod val="85000"/>
                  </a:schemeClr>
                </a:solidFill>
                <a:latin typeface="Courier New Bold"/>
              </a:rPr>
              <a:t>context = </a:t>
            </a:r>
            <a:r>
              <a:rPr lang="en-GB" sz="1000" b="1" dirty="0" err="1">
                <a:solidFill>
                  <a:schemeClr val="tx1">
                    <a:lumMod val="85000"/>
                  </a:schemeClr>
                </a:solidFill>
                <a:latin typeface="Courier New Bold"/>
              </a:rPr>
              <a:t>clCreateContext</a:t>
            </a:r>
            <a:r>
              <a:rPr lang="en-GB" sz="1000" b="1" dirty="0">
                <a:solidFill>
                  <a:schemeClr val="tx1">
                    <a:lumMod val="85000"/>
                  </a:schemeClr>
                </a:solidFill>
                <a:latin typeface="Courier New Bold"/>
              </a:rPr>
              <a:t>(0, 1, &amp;</a:t>
            </a:r>
            <a:r>
              <a:rPr lang="en-GB" sz="1000" b="1" dirty="0" err="1">
                <a:solidFill>
                  <a:schemeClr val="tx1">
                    <a:lumMod val="85000"/>
                  </a:schemeClr>
                </a:solidFill>
                <a:latin typeface="Courier New Bold"/>
              </a:rPr>
              <a:t>device_id</a:t>
            </a:r>
            <a:r>
              <a:rPr lang="en-GB" sz="1000" b="1" dirty="0">
                <a:solidFill>
                  <a:schemeClr val="tx1">
                    <a:lumMod val="85000"/>
                  </a:schemeClr>
                </a:solidFill>
                <a:latin typeface="Courier New Bold"/>
              </a:rPr>
              <a:t>, </a:t>
            </a:r>
            <a:r>
              <a:rPr lang="en-GB" sz="1000" b="1" dirty="0" err="1">
                <a:solidFill>
                  <a:schemeClr val="tx1">
                    <a:lumMod val="85000"/>
                  </a:schemeClr>
                </a:solidFill>
                <a:latin typeface="Courier New Bold"/>
              </a:rPr>
              <a:t>NULL,NULL,&amp;err</a:t>
            </a:r>
            <a:r>
              <a:rPr lang="en-GB" sz="1000" b="1" dirty="0">
                <a:solidFill>
                  <a:schemeClr val="tx1">
                    <a:lumMod val="85000"/>
                  </a:schemeClr>
                </a:solidFill>
                <a:latin typeface="Courier New Bold"/>
              </a:rPr>
              <a:t>);</a:t>
            </a:r>
          </a:p>
          <a:p>
            <a:pPr marL="0" indent="0">
              <a:buNone/>
            </a:pPr>
            <a:endParaRPr lang="en-GB" sz="1000" b="1" dirty="0">
              <a:solidFill>
                <a:schemeClr val="tx1">
                  <a:lumMod val="85000"/>
                </a:schemeClr>
              </a:solidFill>
              <a:latin typeface="Courier New Bold"/>
            </a:endParaRPr>
          </a:p>
          <a:p>
            <a:pPr marL="0" indent="0">
              <a:buNone/>
            </a:pPr>
            <a:r>
              <a:rPr lang="en-GB" sz="1000" b="1" dirty="0">
                <a:solidFill>
                  <a:schemeClr val="tx1">
                    <a:lumMod val="85000"/>
                  </a:schemeClr>
                </a:solidFill>
                <a:latin typeface="Courier New Bold"/>
              </a:rPr>
              <a:t>// Create a command queue for our device</a:t>
            </a:r>
          </a:p>
          <a:p>
            <a:pPr marL="0" indent="0">
              <a:buNone/>
            </a:pPr>
            <a:r>
              <a:rPr lang="en-GB" sz="1000" b="1" dirty="0">
                <a:solidFill>
                  <a:schemeClr val="tx1">
                    <a:lumMod val="85000"/>
                  </a:schemeClr>
                </a:solidFill>
                <a:latin typeface="Courier New Bold"/>
              </a:rPr>
              <a:t>commands = </a:t>
            </a:r>
            <a:r>
              <a:rPr lang="en-GB" sz="1000" b="1" dirty="0" err="1">
                <a:solidFill>
                  <a:schemeClr val="tx1">
                    <a:lumMod val="85000"/>
                  </a:schemeClr>
                </a:solidFill>
                <a:latin typeface="Courier New Bold"/>
              </a:rPr>
              <a:t>clCreateCommandQueue</a:t>
            </a:r>
            <a:r>
              <a:rPr lang="en-GB" sz="1000" b="1" dirty="0">
                <a:solidFill>
                  <a:schemeClr val="tx1">
                    <a:lumMod val="85000"/>
                  </a:schemeClr>
                </a:solidFill>
                <a:latin typeface="Courier New Bold"/>
              </a:rPr>
              <a:t>(context, </a:t>
            </a:r>
            <a:r>
              <a:rPr lang="en-GB" sz="1000" b="1" dirty="0" err="1">
                <a:solidFill>
                  <a:schemeClr val="tx1">
                    <a:lumMod val="85000"/>
                  </a:schemeClr>
                </a:solidFill>
                <a:latin typeface="Courier New Bold"/>
              </a:rPr>
              <a:t>device_id</a:t>
            </a:r>
            <a:r>
              <a:rPr lang="en-GB" sz="1000" b="1" dirty="0">
                <a:solidFill>
                  <a:schemeClr val="tx1">
                    <a:lumMod val="85000"/>
                  </a:schemeClr>
                </a:solidFill>
                <a:latin typeface="Courier New Bold"/>
              </a:rPr>
              <a:t>, 0, &amp;err);</a:t>
            </a:r>
          </a:p>
          <a:p>
            <a:pPr marL="0" indent="0">
              <a:buNone/>
            </a:pPr>
            <a:endParaRPr lang="en-GB" sz="1000" b="1" dirty="0">
              <a:solidFill>
                <a:schemeClr val="tx1">
                  <a:lumMod val="85000"/>
                </a:schemeClr>
              </a:solidFill>
              <a:latin typeface="Courier New Bold"/>
            </a:endParaRPr>
          </a:p>
          <a:p>
            <a:pPr marL="0" indent="0">
              <a:buNone/>
            </a:pPr>
            <a:r>
              <a:rPr lang="en-GB" sz="1000" b="1" dirty="0">
                <a:solidFill>
                  <a:schemeClr val="tx1">
                    <a:lumMod val="85000"/>
                  </a:schemeClr>
                </a:solidFill>
                <a:latin typeface="Courier New Bold"/>
              </a:rPr>
              <a:t>// Create the compute program from the source buffer</a:t>
            </a:r>
          </a:p>
          <a:p>
            <a:pPr marL="0" indent="0">
              <a:buNone/>
            </a:pPr>
            <a:r>
              <a:rPr lang="en-GB" sz="1000" b="1" dirty="0">
                <a:solidFill>
                  <a:schemeClr val="tx1">
                    <a:lumMod val="85000"/>
                  </a:schemeClr>
                </a:solidFill>
                <a:latin typeface="Courier New Bold"/>
              </a:rPr>
              <a:t>program = </a:t>
            </a:r>
            <a:r>
              <a:rPr lang="en-GB" sz="1000" b="1" dirty="0" err="1">
                <a:solidFill>
                  <a:schemeClr val="tx1">
                    <a:lumMod val="85000"/>
                  </a:schemeClr>
                </a:solidFill>
                <a:latin typeface="Courier New Bold"/>
              </a:rPr>
              <a:t>clCreateProgramWithSource</a:t>
            </a:r>
            <a:r>
              <a:rPr lang="en-GB" sz="1000" b="1" dirty="0">
                <a:solidFill>
                  <a:schemeClr val="tx1">
                    <a:lumMod val="85000"/>
                  </a:schemeClr>
                </a:solidFill>
                <a:latin typeface="Courier New Bold"/>
              </a:rPr>
              <a:t>(context, 1, </a:t>
            </a:r>
          </a:p>
          <a:p>
            <a:pPr marL="0" indent="0">
              <a:buNone/>
            </a:pPr>
            <a:r>
              <a:rPr lang="en-GB" sz="1000" b="1" dirty="0">
                <a:solidFill>
                  <a:schemeClr val="tx1">
                    <a:lumMod val="85000"/>
                  </a:schemeClr>
                </a:solidFill>
                <a:latin typeface="Courier New Bold"/>
              </a:rPr>
              <a:t>              (</a:t>
            </a:r>
            <a:r>
              <a:rPr lang="en-GB" sz="1000" b="1" dirty="0" err="1">
                <a:solidFill>
                  <a:schemeClr val="tx1">
                    <a:lumMod val="85000"/>
                  </a:schemeClr>
                </a:solidFill>
                <a:latin typeface="Courier New Bold"/>
              </a:rPr>
              <a:t>const</a:t>
            </a:r>
            <a:r>
              <a:rPr lang="en-GB" sz="1000" b="1" dirty="0">
                <a:solidFill>
                  <a:schemeClr val="tx1">
                    <a:lumMod val="85000"/>
                  </a:schemeClr>
                </a:solidFill>
                <a:latin typeface="Courier New Bold"/>
              </a:rPr>
              <a:t> char **) &amp;</a:t>
            </a:r>
            <a:r>
              <a:rPr lang="en-GB" sz="1000" b="1" dirty="0" err="1">
                <a:solidFill>
                  <a:schemeClr val="tx1">
                    <a:lumMod val="85000"/>
                  </a:schemeClr>
                </a:solidFill>
                <a:latin typeface="Courier New Bold"/>
              </a:rPr>
              <a:t>KernelSource</a:t>
            </a:r>
            <a:r>
              <a:rPr lang="en-GB" sz="1000" b="1" dirty="0">
                <a:solidFill>
                  <a:schemeClr val="tx1">
                    <a:lumMod val="85000"/>
                  </a:schemeClr>
                </a:solidFill>
                <a:latin typeface="Courier New Bold"/>
              </a:rPr>
              <a:t>, NULL, &amp;err);</a:t>
            </a:r>
          </a:p>
          <a:p>
            <a:pPr marL="0" indent="0">
              <a:buNone/>
            </a:pPr>
            <a:endParaRPr lang="en-GB" sz="1000" b="1" dirty="0">
              <a:latin typeface="Courier New Bold"/>
            </a:endParaRPr>
          </a:p>
          <a:p>
            <a:pPr marL="0" indent="0">
              <a:buNone/>
            </a:pPr>
            <a:r>
              <a:rPr lang="en-GB" sz="1000" b="1" dirty="0">
                <a:solidFill>
                  <a:schemeClr val="tx1">
                    <a:lumMod val="85000"/>
                  </a:schemeClr>
                </a:solidFill>
                <a:latin typeface="Courier New Bold"/>
              </a:rPr>
              <a:t>// Build the program  </a:t>
            </a:r>
          </a:p>
          <a:p>
            <a:pPr marL="0" indent="0">
              <a:buNone/>
            </a:pPr>
            <a:r>
              <a:rPr lang="en-GB" sz="1000" b="1" dirty="0">
                <a:solidFill>
                  <a:schemeClr val="tx1">
                    <a:lumMod val="85000"/>
                  </a:schemeClr>
                </a:solidFill>
                <a:latin typeface="Courier New Bold"/>
              </a:rPr>
              <a:t>err = </a:t>
            </a:r>
            <a:r>
              <a:rPr lang="en-GB" sz="1000" b="1" dirty="0" err="1">
                <a:solidFill>
                  <a:schemeClr val="tx1">
                    <a:lumMod val="85000"/>
                  </a:schemeClr>
                </a:solidFill>
                <a:latin typeface="Courier New Bold"/>
              </a:rPr>
              <a:t>clBuildProgram</a:t>
            </a:r>
            <a:r>
              <a:rPr lang="en-GB" sz="1000" b="1" dirty="0">
                <a:solidFill>
                  <a:schemeClr val="tx1">
                    <a:lumMod val="85000"/>
                  </a:schemeClr>
                </a:solidFill>
                <a:latin typeface="Courier New Bold"/>
              </a:rPr>
              <a:t>(program, 0, NULL, NULL, NULL, NULL);</a:t>
            </a:r>
          </a:p>
          <a:p>
            <a:pPr marL="0" indent="0">
              <a:buNone/>
            </a:pPr>
            <a:endParaRPr lang="en-GB" sz="1000" b="1" dirty="0">
              <a:solidFill>
                <a:schemeClr val="tx1">
                  <a:lumMod val="85000"/>
                </a:schemeClr>
              </a:solidFill>
              <a:latin typeface="Courier New Bold"/>
            </a:endParaRPr>
          </a:p>
          <a:p>
            <a:pPr marL="0" indent="0">
              <a:buNone/>
            </a:pPr>
            <a:r>
              <a:rPr lang="en-GB" sz="1000" b="1" dirty="0">
                <a:solidFill>
                  <a:schemeClr val="tx1">
                    <a:lumMod val="85000"/>
                  </a:schemeClr>
                </a:solidFill>
                <a:latin typeface="Courier New Bold"/>
              </a:rPr>
              <a:t>// Create the input and output arrays in device memory</a:t>
            </a:r>
          </a:p>
          <a:p>
            <a:pPr marL="0" indent="0">
              <a:buNone/>
            </a:pPr>
            <a:r>
              <a:rPr lang="en-GB" sz="1000" b="1" dirty="0" err="1">
                <a:solidFill>
                  <a:schemeClr val="tx1">
                    <a:lumMod val="85000"/>
                  </a:schemeClr>
                </a:solidFill>
                <a:latin typeface="Courier New Bold"/>
              </a:rPr>
              <a:t>d_a</a:t>
            </a:r>
            <a:r>
              <a:rPr lang="en-GB" sz="1000" b="1" dirty="0">
                <a:solidFill>
                  <a:schemeClr val="tx1">
                    <a:lumMod val="85000"/>
                  </a:schemeClr>
                </a:solidFill>
                <a:latin typeface="Courier New Bold"/>
              </a:rPr>
              <a:t> = </a:t>
            </a:r>
            <a:r>
              <a:rPr lang="en-GB" sz="1000" b="1" dirty="0" err="1">
                <a:solidFill>
                  <a:schemeClr val="tx1">
                    <a:lumMod val="85000"/>
                  </a:schemeClr>
                </a:solidFill>
                <a:latin typeface="Courier New Bold"/>
              </a:rPr>
              <a:t>clCreateBuffer</a:t>
            </a:r>
            <a:r>
              <a:rPr lang="en-GB" sz="1000" b="1" dirty="0">
                <a:solidFill>
                  <a:schemeClr val="tx1">
                    <a:lumMod val="85000"/>
                  </a:schemeClr>
                </a:solidFill>
                <a:latin typeface="Courier New Bold"/>
              </a:rPr>
              <a:t>(context, CL_MEM_READ_ONLY, </a:t>
            </a:r>
          </a:p>
          <a:p>
            <a:pPr marL="0" indent="0">
              <a:buNone/>
            </a:pPr>
            <a:r>
              <a:rPr lang="en-GB" sz="1000" b="1" dirty="0">
                <a:solidFill>
                  <a:schemeClr val="tx1">
                    <a:lumMod val="85000"/>
                  </a:schemeClr>
                </a:solidFill>
                <a:latin typeface="Courier New Bold"/>
              </a:rPr>
              <a:t>                     </a:t>
            </a:r>
            <a:r>
              <a:rPr lang="en-GB" sz="1000" b="1" dirty="0" err="1">
                <a:solidFill>
                  <a:schemeClr val="tx1">
                    <a:lumMod val="85000"/>
                  </a:schemeClr>
                </a:solidFill>
                <a:latin typeface="Courier New Bold"/>
              </a:rPr>
              <a:t>sizeof</a:t>
            </a:r>
            <a:r>
              <a:rPr lang="en-GB" sz="1000" b="1" dirty="0">
                <a:solidFill>
                  <a:schemeClr val="tx1">
                    <a:lumMod val="85000"/>
                  </a:schemeClr>
                </a:solidFill>
                <a:latin typeface="Courier New Bold"/>
              </a:rPr>
              <a:t>(float) * N, NULL, NULL);</a:t>
            </a:r>
          </a:p>
          <a:p>
            <a:pPr marL="0" indent="0">
              <a:buNone/>
            </a:pPr>
            <a:r>
              <a:rPr lang="en-GB" sz="1000" b="1" dirty="0" err="1">
                <a:solidFill>
                  <a:schemeClr val="tx1">
                    <a:lumMod val="85000"/>
                  </a:schemeClr>
                </a:solidFill>
                <a:latin typeface="Courier New Bold"/>
              </a:rPr>
              <a:t>d_b</a:t>
            </a:r>
            <a:r>
              <a:rPr lang="en-GB" sz="1000" b="1" dirty="0">
                <a:solidFill>
                  <a:schemeClr val="tx1">
                    <a:lumMod val="85000"/>
                  </a:schemeClr>
                </a:solidFill>
                <a:latin typeface="Courier New Bold"/>
              </a:rPr>
              <a:t> = </a:t>
            </a:r>
            <a:r>
              <a:rPr lang="en-GB" sz="1000" b="1" dirty="0" err="1">
                <a:solidFill>
                  <a:schemeClr val="tx1">
                    <a:lumMod val="85000"/>
                  </a:schemeClr>
                </a:solidFill>
                <a:latin typeface="Courier New Bold"/>
              </a:rPr>
              <a:t>clCreateBuffer</a:t>
            </a:r>
            <a:r>
              <a:rPr lang="en-GB" sz="1000" b="1" dirty="0">
                <a:solidFill>
                  <a:schemeClr val="tx1">
                    <a:lumMod val="85000"/>
                  </a:schemeClr>
                </a:solidFill>
                <a:latin typeface="Courier New Bold"/>
              </a:rPr>
              <a:t>(context, CL_MEM_READ_ONLY, </a:t>
            </a:r>
          </a:p>
          <a:p>
            <a:pPr marL="0" indent="0">
              <a:buNone/>
            </a:pPr>
            <a:r>
              <a:rPr lang="en-GB" sz="1000" b="1" dirty="0">
                <a:solidFill>
                  <a:schemeClr val="tx1">
                    <a:lumMod val="85000"/>
                  </a:schemeClr>
                </a:solidFill>
                <a:latin typeface="Courier New Bold"/>
              </a:rPr>
              <a:t>                     </a:t>
            </a:r>
            <a:r>
              <a:rPr lang="en-GB" sz="1000" b="1" dirty="0" err="1">
                <a:solidFill>
                  <a:schemeClr val="tx1">
                    <a:lumMod val="85000"/>
                  </a:schemeClr>
                </a:solidFill>
                <a:latin typeface="Courier New Bold"/>
              </a:rPr>
              <a:t>sizeof</a:t>
            </a:r>
            <a:r>
              <a:rPr lang="en-GB" sz="1000" b="1" dirty="0">
                <a:solidFill>
                  <a:schemeClr val="tx1">
                    <a:lumMod val="85000"/>
                  </a:schemeClr>
                </a:solidFill>
                <a:latin typeface="Courier New Bold"/>
              </a:rPr>
              <a:t>(float) * N, NULL, NULL);</a:t>
            </a:r>
          </a:p>
          <a:p>
            <a:pPr marL="0" indent="0">
              <a:buNone/>
            </a:pPr>
            <a:r>
              <a:rPr lang="en-GB" sz="1000" b="1" dirty="0" err="1">
                <a:solidFill>
                  <a:schemeClr val="tx1">
                    <a:lumMod val="85000"/>
                  </a:schemeClr>
                </a:solidFill>
                <a:latin typeface="Courier New Bold"/>
              </a:rPr>
              <a:t>d_c</a:t>
            </a:r>
            <a:r>
              <a:rPr lang="en-GB" sz="1000" b="1" dirty="0">
                <a:solidFill>
                  <a:schemeClr val="tx1">
                    <a:lumMod val="85000"/>
                  </a:schemeClr>
                </a:solidFill>
                <a:latin typeface="Courier New Bold"/>
              </a:rPr>
              <a:t> = </a:t>
            </a:r>
            <a:r>
              <a:rPr lang="en-GB" sz="1000" b="1" dirty="0" err="1">
                <a:solidFill>
                  <a:schemeClr val="tx1">
                    <a:lumMod val="85000"/>
                  </a:schemeClr>
                </a:solidFill>
                <a:latin typeface="Courier New Bold"/>
              </a:rPr>
              <a:t>clCreateBuffer</a:t>
            </a:r>
            <a:r>
              <a:rPr lang="en-GB" sz="1000" b="1" dirty="0">
                <a:solidFill>
                  <a:schemeClr val="tx1">
                    <a:lumMod val="85000"/>
                  </a:schemeClr>
                </a:solidFill>
                <a:latin typeface="Courier New Bold"/>
              </a:rPr>
              <a:t>(context, CL_MEM_WRITE_ONLY, </a:t>
            </a:r>
          </a:p>
          <a:p>
            <a:pPr marL="0" indent="0">
              <a:buNone/>
            </a:pPr>
            <a:r>
              <a:rPr lang="en-GB" sz="1000" b="1" dirty="0">
                <a:solidFill>
                  <a:schemeClr val="tx1">
                    <a:lumMod val="85000"/>
                  </a:schemeClr>
                </a:solidFill>
                <a:latin typeface="Courier New Bold"/>
              </a:rPr>
              <a:t>                     </a:t>
            </a:r>
            <a:r>
              <a:rPr lang="en-GB" sz="1000" b="1" dirty="0" err="1">
                <a:solidFill>
                  <a:schemeClr val="tx1">
                    <a:lumMod val="85000"/>
                  </a:schemeClr>
                </a:solidFill>
                <a:latin typeface="Courier New Bold"/>
              </a:rPr>
              <a:t>sizeof</a:t>
            </a:r>
            <a:r>
              <a:rPr lang="en-GB" sz="1000" b="1" dirty="0">
                <a:solidFill>
                  <a:schemeClr val="tx1">
                    <a:lumMod val="85000"/>
                  </a:schemeClr>
                </a:solidFill>
                <a:latin typeface="Courier New Bold"/>
              </a:rPr>
              <a:t>(float) * N, NULL, NULL);</a:t>
            </a:r>
          </a:p>
        </p:txBody>
      </p:sp>
      <p:sp>
        <p:nvSpPr>
          <p:cNvPr id="8" name="Content Placeholder 5"/>
          <p:cNvSpPr>
            <a:spLocks noGrp="1"/>
          </p:cNvSpPr>
          <p:nvPr>
            <p:ph sz="half" idx="2"/>
          </p:nvPr>
        </p:nvSpPr>
        <p:spPr>
          <a:xfrm>
            <a:off x="4572000" y="1556792"/>
            <a:ext cx="4464496" cy="5301208"/>
          </a:xfrm>
        </p:spPr>
        <p:txBody>
          <a:bodyPr>
            <a:normAutofit fontScale="92500" lnSpcReduction="20000"/>
          </a:bodyPr>
          <a:lstStyle/>
          <a:p>
            <a:pPr marL="0" indent="0">
              <a:buNone/>
            </a:pPr>
            <a:r>
              <a:rPr lang="en-GB" sz="1050" b="1" dirty="0">
                <a:solidFill>
                  <a:schemeClr val="tx1">
                    <a:lumMod val="85000"/>
                  </a:schemeClr>
                </a:solidFill>
                <a:latin typeface="Courier New Bold"/>
              </a:rPr>
              <a:t>// Create the compute kernel from the program </a:t>
            </a:r>
          </a:p>
          <a:p>
            <a:pPr marL="0" indent="0">
              <a:buNone/>
            </a:pPr>
            <a:r>
              <a:rPr lang="en-GB" sz="1050" b="1" dirty="0" err="1">
                <a:solidFill>
                  <a:schemeClr val="tx1">
                    <a:lumMod val="85000"/>
                  </a:schemeClr>
                </a:solidFill>
                <a:latin typeface="Courier New Bold"/>
              </a:rPr>
              <a:t>ko_vadd</a:t>
            </a:r>
            <a:r>
              <a:rPr lang="en-GB" sz="1050" b="1" dirty="0">
                <a:solidFill>
                  <a:schemeClr val="tx1">
                    <a:lumMod val="85000"/>
                  </a:schemeClr>
                </a:solidFill>
                <a:latin typeface="Courier New Bold"/>
              </a:rPr>
              <a:t> = </a:t>
            </a:r>
            <a:r>
              <a:rPr lang="en-GB" sz="1050" b="1" dirty="0" err="1">
                <a:solidFill>
                  <a:schemeClr val="tx1">
                    <a:lumMod val="85000"/>
                  </a:schemeClr>
                </a:solidFill>
                <a:latin typeface="Courier New Bold"/>
              </a:rPr>
              <a:t>clCreateKernel</a:t>
            </a:r>
            <a:r>
              <a:rPr lang="en-GB" sz="1050" b="1" dirty="0">
                <a:solidFill>
                  <a:schemeClr val="tx1">
                    <a:lumMod val="85000"/>
                  </a:schemeClr>
                </a:solidFill>
                <a:latin typeface="Courier New Bold"/>
              </a:rPr>
              <a:t>(program, "</a:t>
            </a:r>
            <a:r>
              <a:rPr lang="en-GB" sz="1050" b="1" dirty="0" err="1">
                <a:solidFill>
                  <a:schemeClr val="tx1">
                    <a:lumMod val="85000"/>
                  </a:schemeClr>
                </a:solidFill>
                <a:latin typeface="Courier New Bold"/>
              </a:rPr>
              <a:t>vadd</a:t>
            </a:r>
            <a:r>
              <a:rPr lang="en-GB" sz="1050" b="1" dirty="0">
                <a:solidFill>
                  <a:schemeClr val="tx1">
                    <a:lumMod val="85000"/>
                  </a:schemeClr>
                </a:solidFill>
                <a:latin typeface="Courier New Bold"/>
              </a:rPr>
              <a:t>", &amp;err);</a:t>
            </a:r>
          </a:p>
          <a:p>
            <a:pPr marL="0" indent="0">
              <a:buNone/>
            </a:pPr>
            <a:endParaRPr lang="en-GB" sz="1050" b="1" dirty="0">
              <a:latin typeface="Courier New Bold"/>
            </a:endParaRPr>
          </a:p>
          <a:p>
            <a:pPr marL="0" indent="0">
              <a:buNone/>
            </a:pPr>
            <a:r>
              <a:rPr lang="en-GB" sz="1050" b="1" dirty="0">
                <a:solidFill>
                  <a:schemeClr val="tx1">
                    <a:lumMod val="85000"/>
                  </a:schemeClr>
                </a:solidFill>
                <a:latin typeface="Courier New Bold"/>
              </a:rPr>
              <a:t>// Set the four arguments to our compute kernel</a:t>
            </a:r>
          </a:p>
          <a:p>
            <a:pPr marL="0" indent="0">
              <a:buNone/>
            </a:pPr>
            <a:r>
              <a:rPr lang="en-GB" sz="1050" b="1" dirty="0">
                <a:solidFill>
                  <a:schemeClr val="tx1">
                    <a:lumMod val="85000"/>
                  </a:schemeClr>
                </a:solidFill>
                <a:latin typeface="Courier New Bold"/>
              </a:rPr>
              <a:t>err  = </a:t>
            </a:r>
            <a:r>
              <a:rPr lang="en-GB" sz="1050" b="1" dirty="0" err="1">
                <a:solidFill>
                  <a:schemeClr val="tx1">
                    <a:lumMod val="85000"/>
                  </a:schemeClr>
                </a:solidFill>
                <a:latin typeface="Courier New Bold"/>
              </a:rPr>
              <a:t>clSetKernelArg</a:t>
            </a:r>
            <a:r>
              <a:rPr lang="en-GB" sz="1050" b="1" dirty="0">
                <a:solidFill>
                  <a:schemeClr val="tx1">
                    <a:lumMod val="85000"/>
                  </a:schemeClr>
                </a:solidFill>
                <a:latin typeface="Courier New Bold"/>
              </a:rPr>
              <a:t>(</a:t>
            </a:r>
            <a:r>
              <a:rPr lang="en-GB" sz="1050" b="1" dirty="0" err="1">
                <a:solidFill>
                  <a:schemeClr val="tx1">
                    <a:lumMod val="85000"/>
                  </a:schemeClr>
                </a:solidFill>
                <a:latin typeface="Courier New Bold"/>
              </a:rPr>
              <a:t>ko_vadd</a:t>
            </a:r>
            <a:r>
              <a:rPr lang="en-GB" sz="1050" b="1" dirty="0">
                <a:solidFill>
                  <a:schemeClr val="tx1">
                    <a:lumMod val="85000"/>
                  </a:schemeClr>
                </a:solidFill>
                <a:latin typeface="Courier New Bold"/>
              </a:rPr>
              <a:t>, 0, </a:t>
            </a:r>
            <a:r>
              <a:rPr lang="en-GB" sz="1050" b="1" dirty="0" err="1">
                <a:solidFill>
                  <a:schemeClr val="tx1">
                    <a:lumMod val="85000"/>
                  </a:schemeClr>
                </a:solidFill>
                <a:latin typeface="Courier New Bold"/>
              </a:rPr>
              <a:t>sizeof</a:t>
            </a:r>
            <a:r>
              <a:rPr lang="en-GB" sz="1050" b="1" dirty="0">
                <a:solidFill>
                  <a:schemeClr val="tx1">
                    <a:lumMod val="85000"/>
                  </a:schemeClr>
                </a:solidFill>
                <a:latin typeface="Courier New Bold"/>
              </a:rPr>
              <a:t>(</a:t>
            </a:r>
            <a:r>
              <a:rPr lang="en-GB" sz="1050" b="1" dirty="0" err="1">
                <a:solidFill>
                  <a:schemeClr val="tx1">
                    <a:lumMod val="85000"/>
                  </a:schemeClr>
                </a:solidFill>
                <a:latin typeface="Courier New Bold"/>
              </a:rPr>
              <a:t>cl_mem</a:t>
            </a:r>
            <a:r>
              <a:rPr lang="en-GB" sz="1050" b="1" dirty="0">
                <a:solidFill>
                  <a:schemeClr val="tx1">
                    <a:lumMod val="85000"/>
                  </a:schemeClr>
                </a:solidFill>
                <a:latin typeface="Courier New Bold"/>
              </a:rPr>
              <a:t>), &amp;</a:t>
            </a:r>
            <a:r>
              <a:rPr lang="en-GB" sz="1050" b="1" dirty="0" err="1">
                <a:solidFill>
                  <a:schemeClr val="tx1">
                    <a:lumMod val="85000"/>
                  </a:schemeClr>
                </a:solidFill>
                <a:latin typeface="Courier New Bold"/>
              </a:rPr>
              <a:t>d_a</a:t>
            </a:r>
            <a:r>
              <a:rPr lang="en-GB" sz="1050" b="1" dirty="0">
                <a:solidFill>
                  <a:schemeClr val="tx1">
                    <a:lumMod val="85000"/>
                  </a:schemeClr>
                </a:solidFill>
                <a:latin typeface="Courier New Bold"/>
              </a:rPr>
              <a:t>);</a:t>
            </a:r>
          </a:p>
          <a:p>
            <a:pPr marL="0" indent="0">
              <a:buNone/>
            </a:pPr>
            <a:r>
              <a:rPr lang="en-GB" sz="1050" b="1" dirty="0">
                <a:solidFill>
                  <a:schemeClr val="tx1">
                    <a:lumMod val="85000"/>
                  </a:schemeClr>
                </a:solidFill>
                <a:latin typeface="Courier New Bold"/>
              </a:rPr>
              <a:t>err |= </a:t>
            </a:r>
            <a:r>
              <a:rPr lang="en-GB" sz="1050" b="1" dirty="0" err="1">
                <a:solidFill>
                  <a:schemeClr val="tx1">
                    <a:lumMod val="85000"/>
                  </a:schemeClr>
                </a:solidFill>
                <a:latin typeface="Courier New Bold"/>
              </a:rPr>
              <a:t>clSetKernelArg</a:t>
            </a:r>
            <a:r>
              <a:rPr lang="en-GB" sz="1050" b="1" dirty="0">
                <a:solidFill>
                  <a:schemeClr val="tx1">
                    <a:lumMod val="85000"/>
                  </a:schemeClr>
                </a:solidFill>
                <a:latin typeface="Courier New Bold"/>
              </a:rPr>
              <a:t>(</a:t>
            </a:r>
            <a:r>
              <a:rPr lang="en-GB" sz="1050" b="1" dirty="0" err="1">
                <a:solidFill>
                  <a:schemeClr val="tx1">
                    <a:lumMod val="85000"/>
                  </a:schemeClr>
                </a:solidFill>
                <a:latin typeface="Courier New Bold"/>
              </a:rPr>
              <a:t>ko_vadd</a:t>
            </a:r>
            <a:r>
              <a:rPr lang="en-GB" sz="1050" b="1" dirty="0">
                <a:solidFill>
                  <a:schemeClr val="tx1">
                    <a:lumMod val="85000"/>
                  </a:schemeClr>
                </a:solidFill>
                <a:latin typeface="Courier New Bold"/>
              </a:rPr>
              <a:t>, 1, </a:t>
            </a:r>
            <a:r>
              <a:rPr lang="en-GB" sz="1050" b="1" dirty="0" err="1">
                <a:solidFill>
                  <a:schemeClr val="tx1">
                    <a:lumMod val="85000"/>
                  </a:schemeClr>
                </a:solidFill>
                <a:latin typeface="Courier New Bold"/>
              </a:rPr>
              <a:t>sizeof</a:t>
            </a:r>
            <a:r>
              <a:rPr lang="en-GB" sz="1050" b="1" dirty="0">
                <a:solidFill>
                  <a:schemeClr val="tx1">
                    <a:lumMod val="85000"/>
                  </a:schemeClr>
                </a:solidFill>
                <a:latin typeface="Courier New Bold"/>
              </a:rPr>
              <a:t>(</a:t>
            </a:r>
            <a:r>
              <a:rPr lang="en-GB" sz="1050" b="1" dirty="0" err="1">
                <a:solidFill>
                  <a:schemeClr val="tx1">
                    <a:lumMod val="85000"/>
                  </a:schemeClr>
                </a:solidFill>
                <a:latin typeface="Courier New Bold"/>
              </a:rPr>
              <a:t>cl_mem</a:t>
            </a:r>
            <a:r>
              <a:rPr lang="en-GB" sz="1050" b="1" dirty="0">
                <a:solidFill>
                  <a:schemeClr val="tx1">
                    <a:lumMod val="85000"/>
                  </a:schemeClr>
                </a:solidFill>
                <a:latin typeface="Courier New Bold"/>
              </a:rPr>
              <a:t>), &amp;</a:t>
            </a:r>
            <a:r>
              <a:rPr lang="en-GB" sz="1050" b="1" dirty="0" err="1">
                <a:solidFill>
                  <a:schemeClr val="tx1">
                    <a:lumMod val="85000"/>
                  </a:schemeClr>
                </a:solidFill>
                <a:latin typeface="Courier New Bold"/>
              </a:rPr>
              <a:t>d_b</a:t>
            </a:r>
            <a:r>
              <a:rPr lang="en-GB" sz="1050" b="1" dirty="0">
                <a:solidFill>
                  <a:schemeClr val="tx1">
                    <a:lumMod val="85000"/>
                  </a:schemeClr>
                </a:solidFill>
                <a:latin typeface="Courier New Bold"/>
              </a:rPr>
              <a:t>);</a:t>
            </a:r>
          </a:p>
          <a:p>
            <a:pPr marL="0" indent="0">
              <a:buNone/>
            </a:pPr>
            <a:r>
              <a:rPr lang="en-GB" sz="1050" b="1" dirty="0">
                <a:solidFill>
                  <a:schemeClr val="tx1">
                    <a:lumMod val="85000"/>
                  </a:schemeClr>
                </a:solidFill>
                <a:latin typeface="Courier New Bold"/>
              </a:rPr>
              <a:t>err |= </a:t>
            </a:r>
            <a:r>
              <a:rPr lang="en-GB" sz="1050" b="1" dirty="0" err="1">
                <a:solidFill>
                  <a:schemeClr val="tx1">
                    <a:lumMod val="85000"/>
                  </a:schemeClr>
                </a:solidFill>
                <a:latin typeface="Courier New Bold"/>
              </a:rPr>
              <a:t>clSetKernelArg</a:t>
            </a:r>
            <a:r>
              <a:rPr lang="en-GB" sz="1050" b="1" dirty="0">
                <a:solidFill>
                  <a:schemeClr val="tx1">
                    <a:lumMod val="85000"/>
                  </a:schemeClr>
                </a:solidFill>
                <a:latin typeface="Courier New Bold"/>
              </a:rPr>
              <a:t>(</a:t>
            </a:r>
            <a:r>
              <a:rPr lang="en-GB" sz="1050" b="1" dirty="0" err="1">
                <a:solidFill>
                  <a:schemeClr val="tx1">
                    <a:lumMod val="85000"/>
                  </a:schemeClr>
                </a:solidFill>
                <a:latin typeface="Courier New Bold"/>
              </a:rPr>
              <a:t>ko_vadd</a:t>
            </a:r>
            <a:r>
              <a:rPr lang="en-GB" sz="1050" b="1" dirty="0">
                <a:solidFill>
                  <a:schemeClr val="tx1">
                    <a:lumMod val="85000"/>
                  </a:schemeClr>
                </a:solidFill>
                <a:latin typeface="Courier New Bold"/>
              </a:rPr>
              <a:t>, 2, </a:t>
            </a:r>
            <a:r>
              <a:rPr lang="en-GB" sz="1050" b="1" dirty="0" err="1">
                <a:solidFill>
                  <a:schemeClr val="tx1">
                    <a:lumMod val="85000"/>
                  </a:schemeClr>
                </a:solidFill>
                <a:latin typeface="Courier New Bold"/>
              </a:rPr>
              <a:t>sizeof</a:t>
            </a:r>
            <a:r>
              <a:rPr lang="en-GB" sz="1050" b="1" dirty="0">
                <a:solidFill>
                  <a:schemeClr val="tx1">
                    <a:lumMod val="85000"/>
                  </a:schemeClr>
                </a:solidFill>
                <a:latin typeface="Courier New Bold"/>
              </a:rPr>
              <a:t>(</a:t>
            </a:r>
            <a:r>
              <a:rPr lang="en-GB" sz="1050" b="1" dirty="0" err="1">
                <a:solidFill>
                  <a:schemeClr val="tx1">
                    <a:lumMod val="85000"/>
                  </a:schemeClr>
                </a:solidFill>
                <a:latin typeface="Courier New Bold"/>
              </a:rPr>
              <a:t>cl_mem</a:t>
            </a:r>
            <a:r>
              <a:rPr lang="en-GB" sz="1050" b="1" dirty="0">
                <a:solidFill>
                  <a:schemeClr val="tx1">
                    <a:lumMod val="85000"/>
                  </a:schemeClr>
                </a:solidFill>
                <a:latin typeface="Courier New Bold"/>
              </a:rPr>
              <a:t>), &amp;</a:t>
            </a:r>
            <a:r>
              <a:rPr lang="en-GB" sz="1050" b="1" dirty="0" err="1">
                <a:solidFill>
                  <a:schemeClr val="tx1">
                    <a:lumMod val="85000"/>
                  </a:schemeClr>
                </a:solidFill>
                <a:latin typeface="Courier New Bold"/>
              </a:rPr>
              <a:t>d_c</a:t>
            </a:r>
            <a:r>
              <a:rPr lang="en-GB" sz="1050" b="1" dirty="0">
                <a:solidFill>
                  <a:schemeClr val="tx1">
                    <a:lumMod val="85000"/>
                  </a:schemeClr>
                </a:solidFill>
                <a:latin typeface="Courier New Bold"/>
              </a:rPr>
              <a:t>);</a:t>
            </a:r>
          </a:p>
          <a:p>
            <a:pPr marL="0" indent="0">
              <a:buNone/>
            </a:pPr>
            <a:endParaRPr lang="en-GB" sz="1050" b="1" dirty="0">
              <a:solidFill>
                <a:schemeClr val="tx1">
                  <a:lumMod val="85000"/>
                </a:schemeClr>
              </a:solidFill>
              <a:latin typeface="Courier New Bold"/>
            </a:endParaRPr>
          </a:p>
          <a:p>
            <a:pPr marL="0" indent="0">
              <a:buNone/>
            </a:pPr>
            <a:endParaRPr lang="en-GB" sz="1050" b="1" dirty="0">
              <a:solidFill>
                <a:schemeClr val="tx1">
                  <a:lumMod val="85000"/>
                </a:schemeClr>
              </a:solidFill>
              <a:latin typeface="Courier New Bold"/>
            </a:endParaRPr>
          </a:p>
          <a:p>
            <a:pPr marL="0" indent="0">
              <a:buNone/>
            </a:pPr>
            <a:r>
              <a:rPr lang="en-GB" sz="1050" b="1" dirty="0">
                <a:solidFill>
                  <a:schemeClr val="tx1">
                    <a:lumMod val="85000"/>
                  </a:schemeClr>
                </a:solidFill>
                <a:latin typeface="Courier New Bold"/>
              </a:rPr>
              <a:t>	</a:t>
            </a:r>
          </a:p>
          <a:p>
            <a:pPr marL="0" indent="0">
              <a:buNone/>
            </a:pPr>
            <a:r>
              <a:rPr lang="en-GB" sz="1050" b="1" dirty="0">
                <a:solidFill>
                  <a:schemeClr val="tx1">
                    <a:lumMod val="85000"/>
                  </a:schemeClr>
                </a:solidFill>
                <a:latin typeface="Courier New Bold"/>
              </a:rPr>
              <a:t>// Write a and b vectors into device global memory </a:t>
            </a:r>
          </a:p>
          <a:p>
            <a:pPr marL="0" indent="0">
              <a:buNone/>
            </a:pPr>
            <a:r>
              <a:rPr lang="en-GB" sz="1050" b="1" dirty="0">
                <a:solidFill>
                  <a:schemeClr val="tx1">
                    <a:lumMod val="85000"/>
                  </a:schemeClr>
                </a:solidFill>
                <a:latin typeface="Courier New Bold"/>
              </a:rPr>
              <a:t>err = </a:t>
            </a:r>
            <a:r>
              <a:rPr lang="en-GB" sz="1050" b="1" dirty="0" err="1">
                <a:solidFill>
                  <a:schemeClr val="tx1">
                    <a:lumMod val="85000"/>
                  </a:schemeClr>
                </a:solidFill>
                <a:latin typeface="Courier New Bold"/>
              </a:rPr>
              <a:t>clEnqueueWriteBuffer</a:t>
            </a:r>
            <a:r>
              <a:rPr lang="en-GB" sz="1050" b="1" dirty="0">
                <a:solidFill>
                  <a:schemeClr val="tx1">
                    <a:lumMod val="85000"/>
                  </a:schemeClr>
                </a:solidFill>
                <a:latin typeface="Courier New Bold"/>
              </a:rPr>
              <a:t>(commands, </a:t>
            </a:r>
            <a:r>
              <a:rPr lang="en-GB" sz="1050" b="1" dirty="0" err="1">
                <a:solidFill>
                  <a:schemeClr val="tx1">
                    <a:lumMod val="85000"/>
                  </a:schemeClr>
                </a:solidFill>
                <a:latin typeface="Courier New Bold"/>
              </a:rPr>
              <a:t>d_a</a:t>
            </a:r>
            <a:r>
              <a:rPr lang="en-GB" sz="1050" b="1" dirty="0">
                <a:solidFill>
                  <a:schemeClr val="tx1">
                    <a:lumMod val="85000"/>
                  </a:schemeClr>
                </a:solidFill>
                <a:latin typeface="Courier New Bold"/>
              </a:rPr>
              <a:t>, CL_TRUE, 0,</a:t>
            </a:r>
          </a:p>
          <a:p>
            <a:pPr marL="0" indent="0">
              <a:buNone/>
            </a:pPr>
            <a:r>
              <a:rPr lang="en-GB" sz="1050" b="1" dirty="0">
                <a:solidFill>
                  <a:schemeClr val="tx1">
                    <a:lumMod val="85000"/>
                  </a:schemeClr>
                </a:solidFill>
                <a:latin typeface="Courier New Bold"/>
              </a:rPr>
              <a:t>           </a:t>
            </a:r>
            <a:r>
              <a:rPr lang="en-GB" sz="1050" b="1" dirty="0" err="1">
                <a:solidFill>
                  <a:schemeClr val="tx1">
                    <a:lumMod val="85000"/>
                  </a:schemeClr>
                </a:solidFill>
                <a:latin typeface="Courier New Bold"/>
              </a:rPr>
              <a:t>sizeof</a:t>
            </a:r>
            <a:r>
              <a:rPr lang="en-GB" sz="1050" b="1" dirty="0">
                <a:solidFill>
                  <a:schemeClr val="tx1">
                    <a:lumMod val="85000"/>
                  </a:schemeClr>
                </a:solidFill>
                <a:latin typeface="Courier New Bold"/>
              </a:rPr>
              <a:t>(float) * N, </a:t>
            </a:r>
            <a:r>
              <a:rPr lang="en-GB" sz="1050" b="1" dirty="0" err="1">
                <a:solidFill>
                  <a:schemeClr val="tx1">
                    <a:lumMod val="85000"/>
                  </a:schemeClr>
                </a:solidFill>
                <a:latin typeface="Courier New Bold"/>
              </a:rPr>
              <a:t>h_a</a:t>
            </a:r>
            <a:r>
              <a:rPr lang="en-GB" sz="1050" b="1" dirty="0">
                <a:solidFill>
                  <a:schemeClr val="tx1">
                    <a:lumMod val="85000"/>
                  </a:schemeClr>
                </a:solidFill>
                <a:latin typeface="Courier New Bold"/>
              </a:rPr>
              <a:t>, 0, NULL, NULL);</a:t>
            </a:r>
          </a:p>
          <a:p>
            <a:pPr marL="0" indent="0">
              <a:buNone/>
            </a:pPr>
            <a:endParaRPr lang="en-GB" sz="1050" b="1" dirty="0">
              <a:solidFill>
                <a:schemeClr val="tx1">
                  <a:lumMod val="85000"/>
                </a:schemeClr>
              </a:solidFill>
              <a:latin typeface="Courier New Bold"/>
            </a:endParaRPr>
          </a:p>
          <a:p>
            <a:pPr marL="0" indent="0">
              <a:buNone/>
            </a:pPr>
            <a:r>
              <a:rPr lang="en-GB" sz="1050" b="1" dirty="0">
                <a:solidFill>
                  <a:schemeClr val="tx1">
                    <a:lumMod val="85000"/>
                  </a:schemeClr>
                </a:solidFill>
                <a:latin typeface="Courier New Bold"/>
              </a:rPr>
              <a:t>err = </a:t>
            </a:r>
            <a:r>
              <a:rPr lang="en-GB" sz="1050" b="1" dirty="0" err="1">
                <a:solidFill>
                  <a:schemeClr val="tx1">
                    <a:lumMod val="85000"/>
                  </a:schemeClr>
                </a:solidFill>
                <a:latin typeface="Courier New Bold"/>
              </a:rPr>
              <a:t>clEnqueueWriteBuffer</a:t>
            </a:r>
            <a:r>
              <a:rPr lang="en-GB" sz="1050" b="1" dirty="0">
                <a:solidFill>
                  <a:schemeClr val="tx1">
                    <a:lumMod val="85000"/>
                  </a:schemeClr>
                </a:solidFill>
                <a:latin typeface="Courier New Bold"/>
              </a:rPr>
              <a:t>(commands, </a:t>
            </a:r>
            <a:r>
              <a:rPr lang="en-GB" sz="1050" b="1" dirty="0" err="1">
                <a:solidFill>
                  <a:schemeClr val="tx1">
                    <a:lumMod val="85000"/>
                  </a:schemeClr>
                </a:solidFill>
                <a:latin typeface="Courier New Bold"/>
              </a:rPr>
              <a:t>d_b</a:t>
            </a:r>
            <a:r>
              <a:rPr lang="en-GB" sz="1050" b="1" dirty="0">
                <a:solidFill>
                  <a:schemeClr val="tx1">
                    <a:lumMod val="85000"/>
                  </a:schemeClr>
                </a:solidFill>
                <a:latin typeface="Courier New Bold"/>
              </a:rPr>
              <a:t>, CL_TRUE, 0, </a:t>
            </a:r>
          </a:p>
          <a:p>
            <a:pPr marL="0" indent="0">
              <a:buNone/>
            </a:pPr>
            <a:r>
              <a:rPr lang="en-GB" sz="1050" b="1" dirty="0">
                <a:solidFill>
                  <a:schemeClr val="tx1">
                    <a:lumMod val="85000"/>
                  </a:schemeClr>
                </a:solidFill>
                <a:latin typeface="Courier New Bold"/>
              </a:rPr>
              <a:t>           </a:t>
            </a:r>
            <a:r>
              <a:rPr lang="en-GB" sz="1050" b="1" dirty="0" err="1">
                <a:solidFill>
                  <a:schemeClr val="tx1">
                    <a:lumMod val="85000"/>
                  </a:schemeClr>
                </a:solidFill>
                <a:latin typeface="Courier New Bold"/>
              </a:rPr>
              <a:t>sizeof</a:t>
            </a:r>
            <a:r>
              <a:rPr lang="en-GB" sz="1050" b="1" dirty="0">
                <a:solidFill>
                  <a:schemeClr val="tx1">
                    <a:lumMod val="85000"/>
                  </a:schemeClr>
                </a:solidFill>
                <a:latin typeface="Courier New Bold"/>
              </a:rPr>
              <a:t>(float) * N, </a:t>
            </a:r>
            <a:r>
              <a:rPr lang="en-GB" sz="1050" b="1" dirty="0" err="1">
                <a:solidFill>
                  <a:schemeClr val="tx1">
                    <a:lumMod val="85000"/>
                  </a:schemeClr>
                </a:solidFill>
                <a:latin typeface="Courier New Bold"/>
              </a:rPr>
              <a:t>h_b</a:t>
            </a:r>
            <a:r>
              <a:rPr lang="en-GB" sz="1050" b="1" dirty="0">
                <a:solidFill>
                  <a:schemeClr val="tx1">
                    <a:lumMod val="85000"/>
                  </a:schemeClr>
                </a:solidFill>
                <a:latin typeface="Courier New Bold"/>
              </a:rPr>
              <a:t>, 0, NULL, NULL);</a:t>
            </a:r>
          </a:p>
          <a:p>
            <a:pPr marL="0" indent="0">
              <a:buNone/>
            </a:pPr>
            <a:r>
              <a:rPr lang="en-GB" sz="1050" b="1" dirty="0">
                <a:solidFill>
                  <a:schemeClr val="tx1">
                    <a:lumMod val="85000"/>
                  </a:schemeClr>
                </a:solidFill>
                <a:latin typeface="Courier New Bold"/>
              </a:rPr>
              <a:t>	</a:t>
            </a:r>
          </a:p>
          <a:p>
            <a:pPr marL="0" indent="0">
              <a:buNone/>
            </a:pPr>
            <a:r>
              <a:rPr lang="en-GB" sz="1050" b="1" dirty="0">
                <a:solidFill>
                  <a:schemeClr val="tx1">
                    <a:lumMod val="85000"/>
                  </a:schemeClr>
                </a:solidFill>
                <a:latin typeface="Courier New Bold"/>
              </a:rPr>
              <a:t>// Execute the kernel, let the run-time choose WG size</a:t>
            </a:r>
          </a:p>
          <a:p>
            <a:pPr marL="0" indent="0">
              <a:buNone/>
            </a:pPr>
            <a:r>
              <a:rPr lang="en-GB" sz="1050" b="1" dirty="0">
                <a:solidFill>
                  <a:schemeClr val="tx1">
                    <a:lumMod val="85000"/>
                  </a:schemeClr>
                </a:solidFill>
                <a:latin typeface="Courier New Bold"/>
              </a:rPr>
              <a:t>err = </a:t>
            </a:r>
            <a:r>
              <a:rPr lang="en-GB" sz="1050" b="1" dirty="0" err="1">
                <a:solidFill>
                  <a:schemeClr val="tx1">
                    <a:lumMod val="85000"/>
                  </a:schemeClr>
                </a:solidFill>
                <a:latin typeface="Courier New Bold"/>
              </a:rPr>
              <a:t>clEnqueueNDRangeKernel</a:t>
            </a:r>
            <a:r>
              <a:rPr lang="en-GB" sz="1050" b="1" dirty="0">
                <a:solidFill>
                  <a:schemeClr val="tx1">
                    <a:lumMod val="85000"/>
                  </a:schemeClr>
                </a:solidFill>
                <a:latin typeface="Courier New Bold"/>
              </a:rPr>
              <a:t>(commands, </a:t>
            </a:r>
            <a:r>
              <a:rPr lang="en-GB" sz="1050" b="1" dirty="0" err="1">
                <a:solidFill>
                  <a:schemeClr val="tx1">
                    <a:lumMod val="85000"/>
                  </a:schemeClr>
                </a:solidFill>
                <a:latin typeface="Courier New Bold"/>
              </a:rPr>
              <a:t>ko_vadd</a:t>
            </a:r>
            <a:r>
              <a:rPr lang="en-GB" sz="1050" b="1" dirty="0">
                <a:solidFill>
                  <a:schemeClr val="tx1">
                    <a:lumMod val="85000"/>
                  </a:schemeClr>
                </a:solidFill>
                <a:latin typeface="Courier New Bold"/>
              </a:rPr>
              <a:t>, 1, NULL,</a:t>
            </a:r>
          </a:p>
          <a:p>
            <a:pPr marL="0" indent="0">
              <a:buNone/>
            </a:pPr>
            <a:r>
              <a:rPr lang="en-GB" sz="1050" b="1" dirty="0">
                <a:solidFill>
                  <a:schemeClr val="tx1">
                    <a:lumMod val="85000"/>
                  </a:schemeClr>
                </a:solidFill>
                <a:latin typeface="Courier New Bold"/>
              </a:rPr>
              <a:t>                          &amp;global, NULL, 0, NULL, NULL);</a:t>
            </a:r>
          </a:p>
          <a:p>
            <a:pPr marL="0" indent="0">
              <a:buNone/>
            </a:pPr>
            <a:endParaRPr lang="en-GB" sz="1050" b="1" dirty="0">
              <a:solidFill>
                <a:schemeClr val="tx1">
                  <a:lumMod val="85000"/>
                </a:schemeClr>
              </a:solidFill>
              <a:latin typeface="Courier New Bold"/>
            </a:endParaRPr>
          </a:p>
          <a:p>
            <a:pPr marL="0" indent="0">
              <a:buNone/>
            </a:pPr>
            <a:r>
              <a:rPr lang="en-GB" sz="1050" b="1" dirty="0">
                <a:solidFill>
                  <a:schemeClr val="tx1">
                    <a:lumMod val="85000"/>
                  </a:schemeClr>
                </a:solidFill>
                <a:latin typeface="Courier New Bold"/>
              </a:rPr>
              <a:t>// Read back the results from device global memory</a:t>
            </a:r>
          </a:p>
          <a:p>
            <a:pPr marL="0" indent="0">
              <a:buNone/>
            </a:pPr>
            <a:r>
              <a:rPr lang="en-GB" sz="1050" b="1" dirty="0">
                <a:solidFill>
                  <a:schemeClr val="tx1">
                    <a:lumMod val="85000"/>
                  </a:schemeClr>
                </a:solidFill>
                <a:latin typeface="Courier New Bold"/>
              </a:rPr>
              <a:t>err = </a:t>
            </a:r>
            <a:r>
              <a:rPr lang="en-GB" sz="1050" b="1" dirty="0" err="1">
                <a:solidFill>
                  <a:schemeClr val="tx1">
                    <a:lumMod val="85000"/>
                  </a:schemeClr>
                </a:solidFill>
                <a:latin typeface="Courier New Bold"/>
              </a:rPr>
              <a:t>clEnqueueReadBuffer</a:t>
            </a:r>
            <a:r>
              <a:rPr lang="en-GB" sz="1050" b="1" dirty="0">
                <a:solidFill>
                  <a:schemeClr val="tx1">
                    <a:lumMod val="85000"/>
                  </a:schemeClr>
                </a:solidFill>
                <a:latin typeface="Courier New Bold"/>
              </a:rPr>
              <a:t>(commands, </a:t>
            </a:r>
            <a:r>
              <a:rPr lang="en-GB" sz="1050" b="1" dirty="0" err="1">
                <a:solidFill>
                  <a:schemeClr val="tx1">
                    <a:lumMod val="85000"/>
                  </a:schemeClr>
                </a:solidFill>
                <a:latin typeface="Courier New Bold"/>
              </a:rPr>
              <a:t>d_c</a:t>
            </a:r>
            <a:r>
              <a:rPr lang="en-GB" sz="1050" b="1" dirty="0">
                <a:solidFill>
                  <a:schemeClr val="tx1">
                    <a:lumMod val="85000"/>
                  </a:schemeClr>
                </a:solidFill>
                <a:latin typeface="Courier New Bold"/>
              </a:rPr>
              <a:t>, CL_TRUE, 0,</a:t>
            </a:r>
          </a:p>
          <a:p>
            <a:pPr marL="0" indent="0">
              <a:buNone/>
            </a:pPr>
            <a:r>
              <a:rPr lang="en-GB" sz="1050" b="1" dirty="0">
                <a:solidFill>
                  <a:schemeClr val="tx1">
                    <a:lumMod val="85000"/>
                  </a:schemeClr>
                </a:solidFill>
                <a:latin typeface="Courier New Bold"/>
              </a:rPr>
              <a:t>            </a:t>
            </a:r>
            <a:r>
              <a:rPr lang="en-GB" sz="1050" b="1" dirty="0" err="1">
                <a:solidFill>
                  <a:schemeClr val="tx1">
                    <a:lumMod val="85000"/>
                  </a:schemeClr>
                </a:solidFill>
                <a:latin typeface="Courier New Bold"/>
              </a:rPr>
              <a:t>sizeof</a:t>
            </a:r>
            <a:r>
              <a:rPr lang="en-GB" sz="1050" b="1" dirty="0">
                <a:solidFill>
                  <a:schemeClr val="tx1">
                    <a:lumMod val="85000"/>
                  </a:schemeClr>
                </a:solidFill>
                <a:latin typeface="Courier New Bold"/>
              </a:rPr>
              <a:t>(float) * N, </a:t>
            </a:r>
            <a:r>
              <a:rPr lang="en-GB" sz="1050" b="1" dirty="0" err="1">
                <a:solidFill>
                  <a:schemeClr val="tx1">
                    <a:lumMod val="85000"/>
                  </a:schemeClr>
                </a:solidFill>
                <a:latin typeface="Courier New Bold"/>
              </a:rPr>
              <a:t>h_c</a:t>
            </a:r>
            <a:r>
              <a:rPr lang="en-GB" sz="1050" b="1" dirty="0">
                <a:solidFill>
                  <a:schemeClr val="tx1">
                    <a:lumMod val="85000"/>
                  </a:schemeClr>
                </a:solidFill>
                <a:latin typeface="Courier New Bold"/>
              </a:rPr>
              <a:t>, 0, NULL, NULL ); </a:t>
            </a:r>
            <a:endParaRPr lang="en-GB" sz="1050" b="1" dirty="0">
              <a:latin typeface="Courier New Bold"/>
            </a:endParaRPr>
          </a:p>
        </p:txBody>
      </p:sp>
      <p:sp>
        <p:nvSpPr>
          <p:cNvPr id="2" name="Slide Number Placeholder 1">
            <a:extLst>
              <a:ext uri="{FF2B5EF4-FFF2-40B4-BE49-F238E27FC236}">
                <a16:creationId xmlns:a16="http://schemas.microsoft.com/office/drawing/2014/main" id="{ED42F7BB-E63A-6B4D-B9A8-08AF028D0A43}"/>
              </a:ext>
            </a:extLst>
          </p:cNvPr>
          <p:cNvSpPr>
            <a:spLocks noGrp="1"/>
          </p:cNvSpPr>
          <p:nvPr>
            <p:ph type="sldNum" sz="quarter" idx="12"/>
          </p:nvPr>
        </p:nvSpPr>
        <p:spPr/>
        <p:txBody>
          <a:bodyPr/>
          <a:lstStyle/>
          <a:p>
            <a:fld id="{10338BC4-165C-45BE-83FF-C9C7D8E962C5}" type="slidenum">
              <a:rPr lang="en-GB" smtClean="0"/>
              <a:pPr/>
              <a:t>68</a:t>
            </a:fld>
            <a:endParaRPr lang="en-GB"/>
          </a:p>
        </p:txBody>
      </p:sp>
    </p:spTree>
    <p:extLst>
      <p:ext uri="{BB962C8B-B14F-4D97-AF65-F5344CB8AC3E}">
        <p14:creationId xmlns:p14="http://schemas.microsoft.com/office/powerpoint/2010/main" val="43620261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half" idx="2"/>
          </p:nvPr>
        </p:nvSpPr>
        <p:spPr>
          <a:xfrm>
            <a:off x="4572000" y="1556792"/>
            <a:ext cx="4464496" cy="5301208"/>
          </a:xfrm>
          <a:solidFill>
            <a:srgbClr val="FFFFFF"/>
          </a:solidFill>
        </p:spPr>
        <p:txBody>
          <a:bodyPr>
            <a:normAutofit fontScale="92500" lnSpcReduction="20000"/>
          </a:bodyPr>
          <a:lstStyle/>
          <a:p>
            <a:pPr marL="0" indent="0">
              <a:buNone/>
            </a:pPr>
            <a:r>
              <a:rPr lang="en-GB" sz="1050" b="1" dirty="0">
                <a:solidFill>
                  <a:schemeClr val="tx1">
                    <a:lumMod val="85000"/>
                  </a:schemeClr>
                </a:solidFill>
                <a:latin typeface="Courier New Bold"/>
              </a:rPr>
              <a:t>// Create the compute kernel from the program </a:t>
            </a:r>
          </a:p>
          <a:p>
            <a:pPr marL="0" indent="0">
              <a:buNone/>
            </a:pPr>
            <a:r>
              <a:rPr lang="en-GB" sz="1050" b="1" dirty="0" err="1">
                <a:solidFill>
                  <a:schemeClr val="tx1">
                    <a:lumMod val="85000"/>
                  </a:schemeClr>
                </a:solidFill>
                <a:latin typeface="Courier New Bold"/>
              </a:rPr>
              <a:t>ko_vadd</a:t>
            </a:r>
            <a:r>
              <a:rPr lang="en-GB" sz="1050" b="1" dirty="0">
                <a:solidFill>
                  <a:schemeClr val="tx1">
                    <a:lumMod val="85000"/>
                  </a:schemeClr>
                </a:solidFill>
                <a:latin typeface="Courier New Bold"/>
              </a:rPr>
              <a:t> = </a:t>
            </a:r>
            <a:r>
              <a:rPr lang="en-GB" sz="1050" b="1" dirty="0" err="1">
                <a:solidFill>
                  <a:schemeClr val="tx1">
                    <a:lumMod val="85000"/>
                  </a:schemeClr>
                </a:solidFill>
                <a:latin typeface="Courier New Bold"/>
              </a:rPr>
              <a:t>clCreateKernel</a:t>
            </a:r>
            <a:r>
              <a:rPr lang="en-GB" sz="1050" b="1" dirty="0">
                <a:solidFill>
                  <a:schemeClr val="tx1">
                    <a:lumMod val="85000"/>
                  </a:schemeClr>
                </a:solidFill>
                <a:latin typeface="Courier New Bold"/>
              </a:rPr>
              <a:t>(program, "</a:t>
            </a:r>
            <a:r>
              <a:rPr lang="en-GB" sz="1050" b="1" dirty="0" err="1">
                <a:solidFill>
                  <a:schemeClr val="tx1">
                    <a:lumMod val="85000"/>
                  </a:schemeClr>
                </a:solidFill>
                <a:latin typeface="Courier New Bold"/>
              </a:rPr>
              <a:t>vadd</a:t>
            </a:r>
            <a:r>
              <a:rPr lang="en-GB" sz="1050" b="1" dirty="0">
                <a:solidFill>
                  <a:schemeClr val="tx1">
                    <a:lumMod val="85000"/>
                  </a:schemeClr>
                </a:solidFill>
                <a:latin typeface="Courier New Bold"/>
              </a:rPr>
              <a:t>", &amp;err);</a:t>
            </a:r>
          </a:p>
          <a:p>
            <a:pPr marL="0" indent="0">
              <a:buNone/>
            </a:pPr>
            <a:endParaRPr lang="en-GB" sz="1050" b="1" dirty="0">
              <a:latin typeface="Courier New Bold"/>
            </a:endParaRPr>
          </a:p>
          <a:p>
            <a:pPr marL="0" indent="0">
              <a:buNone/>
            </a:pPr>
            <a:r>
              <a:rPr lang="en-GB" sz="1050" b="1" dirty="0">
                <a:solidFill>
                  <a:schemeClr val="tx1">
                    <a:lumMod val="85000"/>
                  </a:schemeClr>
                </a:solidFill>
                <a:latin typeface="Courier New Bold"/>
              </a:rPr>
              <a:t>// Set the four arguments to our compute kernel</a:t>
            </a:r>
          </a:p>
          <a:p>
            <a:pPr marL="0" indent="0">
              <a:buNone/>
            </a:pPr>
            <a:r>
              <a:rPr lang="en-GB" sz="1050" b="1" dirty="0">
                <a:solidFill>
                  <a:schemeClr val="tx1">
                    <a:lumMod val="85000"/>
                  </a:schemeClr>
                </a:solidFill>
                <a:latin typeface="Courier New Bold"/>
              </a:rPr>
              <a:t>err  = </a:t>
            </a:r>
            <a:r>
              <a:rPr lang="en-GB" sz="1050" b="1" dirty="0" err="1">
                <a:solidFill>
                  <a:schemeClr val="tx1">
                    <a:lumMod val="85000"/>
                  </a:schemeClr>
                </a:solidFill>
                <a:latin typeface="Courier New Bold"/>
              </a:rPr>
              <a:t>clSetKernelArg</a:t>
            </a:r>
            <a:r>
              <a:rPr lang="en-GB" sz="1050" b="1" dirty="0">
                <a:solidFill>
                  <a:schemeClr val="tx1">
                    <a:lumMod val="85000"/>
                  </a:schemeClr>
                </a:solidFill>
                <a:latin typeface="Courier New Bold"/>
              </a:rPr>
              <a:t>(</a:t>
            </a:r>
            <a:r>
              <a:rPr lang="en-GB" sz="1050" b="1" dirty="0" err="1">
                <a:solidFill>
                  <a:schemeClr val="tx1">
                    <a:lumMod val="85000"/>
                  </a:schemeClr>
                </a:solidFill>
                <a:latin typeface="Courier New Bold"/>
              </a:rPr>
              <a:t>ko_vadd</a:t>
            </a:r>
            <a:r>
              <a:rPr lang="en-GB" sz="1050" b="1" dirty="0">
                <a:solidFill>
                  <a:schemeClr val="tx1">
                    <a:lumMod val="85000"/>
                  </a:schemeClr>
                </a:solidFill>
                <a:latin typeface="Courier New Bold"/>
              </a:rPr>
              <a:t>, 0, </a:t>
            </a:r>
            <a:r>
              <a:rPr lang="en-GB" sz="1050" b="1" dirty="0" err="1">
                <a:solidFill>
                  <a:schemeClr val="tx1">
                    <a:lumMod val="85000"/>
                  </a:schemeClr>
                </a:solidFill>
                <a:latin typeface="Courier New Bold"/>
              </a:rPr>
              <a:t>sizeof</a:t>
            </a:r>
            <a:r>
              <a:rPr lang="en-GB" sz="1050" b="1" dirty="0">
                <a:solidFill>
                  <a:schemeClr val="tx1">
                    <a:lumMod val="85000"/>
                  </a:schemeClr>
                </a:solidFill>
                <a:latin typeface="Courier New Bold"/>
              </a:rPr>
              <a:t>(</a:t>
            </a:r>
            <a:r>
              <a:rPr lang="en-GB" sz="1050" b="1" dirty="0" err="1">
                <a:solidFill>
                  <a:schemeClr val="tx1">
                    <a:lumMod val="85000"/>
                  </a:schemeClr>
                </a:solidFill>
                <a:latin typeface="Courier New Bold"/>
              </a:rPr>
              <a:t>cl_mem</a:t>
            </a:r>
            <a:r>
              <a:rPr lang="en-GB" sz="1050" b="1" dirty="0">
                <a:solidFill>
                  <a:schemeClr val="tx1">
                    <a:lumMod val="85000"/>
                  </a:schemeClr>
                </a:solidFill>
                <a:latin typeface="Courier New Bold"/>
              </a:rPr>
              <a:t>), &amp;</a:t>
            </a:r>
            <a:r>
              <a:rPr lang="en-GB" sz="1050" b="1" dirty="0" err="1">
                <a:solidFill>
                  <a:schemeClr val="tx1">
                    <a:lumMod val="85000"/>
                  </a:schemeClr>
                </a:solidFill>
                <a:latin typeface="Courier New Bold"/>
              </a:rPr>
              <a:t>d_a</a:t>
            </a:r>
            <a:r>
              <a:rPr lang="en-GB" sz="1050" b="1" dirty="0">
                <a:solidFill>
                  <a:schemeClr val="tx1">
                    <a:lumMod val="85000"/>
                  </a:schemeClr>
                </a:solidFill>
                <a:latin typeface="Courier New Bold"/>
              </a:rPr>
              <a:t>);</a:t>
            </a:r>
          </a:p>
          <a:p>
            <a:pPr marL="0" indent="0">
              <a:buNone/>
            </a:pPr>
            <a:r>
              <a:rPr lang="en-GB" sz="1050" b="1" dirty="0">
                <a:solidFill>
                  <a:schemeClr val="tx1">
                    <a:lumMod val="85000"/>
                  </a:schemeClr>
                </a:solidFill>
                <a:latin typeface="Courier New Bold"/>
              </a:rPr>
              <a:t>err |= </a:t>
            </a:r>
            <a:r>
              <a:rPr lang="en-GB" sz="1050" b="1" dirty="0" err="1">
                <a:solidFill>
                  <a:schemeClr val="tx1">
                    <a:lumMod val="85000"/>
                  </a:schemeClr>
                </a:solidFill>
                <a:latin typeface="Courier New Bold"/>
              </a:rPr>
              <a:t>clSetKernelArg</a:t>
            </a:r>
            <a:r>
              <a:rPr lang="en-GB" sz="1050" b="1" dirty="0">
                <a:solidFill>
                  <a:schemeClr val="tx1">
                    <a:lumMod val="85000"/>
                  </a:schemeClr>
                </a:solidFill>
                <a:latin typeface="Courier New Bold"/>
              </a:rPr>
              <a:t>(</a:t>
            </a:r>
            <a:r>
              <a:rPr lang="en-GB" sz="1050" b="1" dirty="0" err="1">
                <a:solidFill>
                  <a:schemeClr val="tx1">
                    <a:lumMod val="85000"/>
                  </a:schemeClr>
                </a:solidFill>
                <a:latin typeface="Courier New Bold"/>
              </a:rPr>
              <a:t>ko_vadd</a:t>
            </a:r>
            <a:r>
              <a:rPr lang="en-GB" sz="1050" b="1" dirty="0">
                <a:solidFill>
                  <a:schemeClr val="tx1">
                    <a:lumMod val="85000"/>
                  </a:schemeClr>
                </a:solidFill>
                <a:latin typeface="Courier New Bold"/>
              </a:rPr>
              <a:t>, 1, </a:t>
            </a:r>
            <a:r>
              <a:rPr lang="en-GB" sz="1050" b="1" dirty="0" err="1">
                <a:solidFill>
                  <a:schemeClr val="tx1">
                    <a:lumMod val="85000"/>
                  </a:schemeClr>
                </a:solidFill>
                <a:latin typeface="Courier New Bold"/>
              </a:rPr>
              <a:t>sizeof</a:t>
            </a:r>
            <a:r>
              <a:rPr lang="en-GB" sz="1050" b="1" dirty="0">
                <a:solidFill>
                  <a:schemeClr val="tx1">
                    <a:lumMod val="85000"/>
                  </a:schemeClr>
                </a:solidFill>
                <a:latin typeface="Courier New Bold"/>
              </a:rPr>
              <a:t>(</a:t>
            </a:r>
            <a:r>
              <a:rPr lang="en-GB" sz="1050" b="1" dirty="0" err="1">
                <a:solidFill>
                  <a:schemeClr val="tx1">
                    <a:lumMod val="85000"/>
                  </a:schemeClr>
                </a:solidFill>
                <a:latin typeface="Courier New Bold"/>
              </a:rPr>
              <a:t>cl_mem</a:t>
            </a:r>
            <a:r>
              <a:rPr lang="en-GB" sz="1050" b="1" dirty="0">
                <a:solidFill>
                  <a:schemeClr val="tx1">
                    <a:lumMod val="85000"/>
                  </a:schemeClr>
                </a:solidFill>
                <a:latin typeface="Courier New Bold"/>
              </a:rPr>
              <a:t>), &amp;</a:t>
            </a:r>
            <a:r>
              <a:rPr lang="en-GB" sz="1050" b="1" dirty="0" err="1">
                <a:solidFill>
                  <a:schemeClr val="tx1">
                    <a:lumMod val="85000"/>
                  </a:schemeClr>
                </a:solidFill>
                <a:latin typeface="Courier New Bold"/>
              </a:rPr>
              <a:t>d_b</a:t>
            </a:r>
            <a:r>
              <a:rPr lang="en-GB" sz="1050" b="1" dirty="0">
                <a:solidFill>
                  <a:schemeClr val="tx1">
                    <a:lumMod val="85000"/>
                  </a:schemeClr>
                </a:solidFill>
                <a:latin typeface="Courier New Bold"/>
              </a:rPr>
              <a:t>);</a:t>
            </a:r>
          </a:p>
          <a:p>
            <a:pPr marL="0" indent="0">
              <a:buNone/>
            </a:pPr>
            <a:r>
              <a:rPr lang="en-GB" sz="1050" b="1" dirty="0">
                <a:solidFill>
                  <a:schemeClr val="tx1">
                    <a:lumMod val="85000"/>
                  </a:schemeClr>
                </a:solidFill>
                <a:latin typeface="Courier New Bold"/>
              </a:rPr>
              <a:t>err |= </a:t>
            </a:r>
            <a:r>
              <a:rPr lang="en-GB" sz="1050" b="1" dirty="0" err="1">
                <a:solidFill>
                  <a:schemeClr val="tx1">
                    <a:lumMod val="85000"/>
                  </a:schemeClr>
                </a:solidFill>
                <a:latin typeface="Courier New Bold"/>
              </a:rPr>
              <a:t>clSetKernelArg</a:t>
            </a:r>
            <a:r>
              <a:rPr lang="en-GB" sz="1050" b="1" dirty="0">
                <a:solidFill>
                  <a:schemeClr val="tx1">
                    <a:lumMod val="85000"/>
                  </a:schemeClr>
                </a:solidFill>
                <a:latin typeface="Courier New Bold"/>
              </a:rPr>
              <a:t>(</a:t>
            </a:r>
            <a:r>
              <a:rPr lang="en-GB" sz="1050" b="1" dirty="0" err="1">
                <a:solidFill>
                  <a:schemeClr val="tx1">
                    <a:lumMod val="85000"/>
                  </a:schemeClr>
                </a:solidFill>
                <a:latin typeface="Courier New Bold"/>
              </a:rPr>
              <a:t>ko_vadd</a:t>
            </a:r>
            <a:r>
              <a:rPr lang="en-GB" sz="1050" b="1" dirty="0">
                <a:solidFill>
                  <a:schemeClr val="tx1">
                    <a:lumMod val="85000"/>
                  </a:schemeClr>
                </a:solidFill>
                <a:latin typeface="Courier New Bold"/>
              </a:rPr>
              <a:t>, 2, </a:t>
            </a:r>
            <a:r>
              <a:rPr lang="en-GB" sz="1050" b="1" dirty="0" err="1">
                <a:solidFill>
                  <a:schemeClr val="tx1">
                    <a:lumMod val="85000"/>
                  </a:schemeClr>
                </a:solidFill>
                <a:latin typeface="Courier New Bold"/>
              </a:rPr>
              <a:t>sizeof</a:t>
            </a:r>
            <a:r>
              <a:rPr lang="en-GB" sz="1050" b="1" dirty="0">
                <a:solidFill>
                  <a:schemeClr val="tx1">
                    <a:lumMod val="85000"/>
                  </a:schemeClr>
                </a:solidFill>
                <a:latin typeface="Courier New Bold"/>
              </a:rPr>
              <a:t>(</a:t>
            </a:r>
            <a:r>
              <a:rPr lang="en-GB" sz="1050" b="1" dirty="0" err="1">
                <a:solidFill>
                  <a:schemeClr val="tx1">
                    <a:lumMod val="85000"/>
                  </a:schemeClr>
                </a:solidFill>
                <a:latin typeface="Courier New Bold"/>
              </a:rPr>
              <a:t>cl_mem</a:t>
            </a:r>
            <a:r>
              <a:rPr lang="en-GB" sz="1050" b="1" dirty="0">
                <a:solidFill>
                  <a:schemeClr val="tx1">
                    <a:lumMod val="85000"/>
                  </a:schemeClr>
                </a:solidFill>
                <a:latin typeface="Courier New Bold"/>
              </a:rPr>
              <a:t>), &amp;</a:t>
            </a:r>
            <a:r>
              <a:rPr lang="en-GB" sz="1050" b="1" dirty="0" err="1">
                <a:solidFill>
                  <a:schemeClr val="tx1">
                    <a:lumMod val="85000"/>
                  </a:schemeClr>
                </a:solidFill>
                <a:latin typeface="Courier New Bold"/>
              </a:rPr>
              <a:t>d_c</a:t>
            </a:r>
            <a:r>
              <a:rPr lang="en-GB" sz="1050" b="1" dirty="0">
                <a:solidFill>
                  <a:schemeClr val="tx1">
                    <a:lumMod val="85000"/>
                  </a:schemeClr>
                </a:solidFill>
                <a:latin typeface="Courier New Bold"/>
              </a:rPr>
              <a:t>);</a:t>
            </a:r>
          </a:p>
          <a:p>
            <a:pPr marL="0" indent="0">
              <a:buNone/>
            </a:pPr>
            <a:endParaRPr lang="en-GB" sz="1050" b="1" dirty="0">
              <a:solidFill>
                <a:schemeClr val="tx1">
                  <a:lumMod val="85000"/>
                </a:schemeClr>
              </a:solidFill>
              <a:latin typeface="Courier New Bold"/>
            </a:endParaRPr>
          </a:p>
          <a:p>
            <a:pPr marL="0" indent="0">
              <a:buNone/>
            </a:pPr>
            <a:endParaRPr lang="en-GB" sz="1050" b="1" dirty="0">
              <a:solidFill>
                <a:schemeClr val="tx1">
                  <a:lumMod val="85000"/>
                </a:schemeClr>
              </a:solidFill>
              <a:latin typeface="Courier New Bold"/>
            </a:endParaRPr>
          </a:p>
          <a:p>
            <a:pPr marL="0" indent="0">
              <a:buNone/>
            </a:pPr>
            <a:r>
              <a:rPr lang="en-GB" sz="1050" b="1" dirty="0">
                <a:solidFill>
                  <a:schemeClr val="tx1">
                    <a:lumMod val="85000"/>
                  </a:schemeClr>
                </a:solidFill>
                <a:latin typeface="Courier New Bold"/>
              </a:rPr>
              <a:t>	</a:t>
            </a:r>
          </a:p>
          <a:p>
            <a:pPr marL="0" indent="0">
              <a:buNone/>
            </a:pPr>
            <a:r>
              <a:rPr lang="en-GB" sz="1050" b="1" dirty="0">
                <a:solidFill>
                  <a:schemeClr val="tx1">
                    <a:lumMod val="85000"/>
                  </a:schemeClr>
                </a:solidFill>
                <a:latin typeface="Courier New Bold"/>
              </a:rPr>
              <a:t>// Write a and b vectors into device global memory </a:t>
            </a:r>
          </a:p>
          <a:p>
            <a:pPr marL="0" indent="0">
              <a:buNone/>
            </a:pPr>
            <a:r>
              <a:rPr lang="en-GB" sz="1050" b="1" dirty="0">
                <a:solidFill>
                  <a:schemeClr val="tx1">
                    <a:lumMod val="85000"/>
                  </a:schemeClr>
                </a:solidFill>
                <a:latin typeface="Courier New Bold"/>
              </a:rPr>
              <a:t>err = </a:t>
            </a:r>
            <a:r>
              <a:rPr lang="en-GB" sz="1050" b="1" dirty="0" err="1">
                <a:solidFill>
                  <a:schemeClr val="tx1">
                    <a:lumMod val="85000"/>
                  </a:schemeClr>
                </a:solidFill>
                <a:latin typeface="Courier New Bold"/>
              </a:rPr>
              <a:t>clEnqueueWriteBuffer</a:t>
            </a:r>
            <a:r>
              <a:rPr lang="en-GB" sz="1050" b="1" dirty="0">
                <a:solidFill>
                  <a:schemeClr val="tx1">
                    <a:lumMod val="85000"/>
                  </a:schemeClr>
                </a:solidFill>
                <a:latin typeface="Courier New Bold"/>
              </a:rPr>
              <a:t>(commands, </a:t>
            </a:r>
            <a:r>
              <a:rPr lang="en-GB" sz="1050" b="1" dirty="0" err="1">
                <a:solidFill>
                  <a:schemeClr val="tx1">
                    <a:lumMod val="85000"/>
                  </a:schemeClr>
                </a:solidFill>
                <a:latin typeface="Courier New Bold"/>
              </a:rPr>
              <a:t>d_a</a:t>
            </a:r>
            <a:r>
              <a:rPr lang="en-GB" sz="1050" b="1" dirty="0">
                <a:solidFill>
                  <a:schemeClr val="tx1">
                    <a:lumMod val="85000"/>
                  </a:schemeClr>
                </a:solidFill>
                <a:latin typeface="Courier New Bold"/>
              </a:rPr>
              <a:t>, CL_TRUE, 0,</a:t>
            </a:r>
          </a:p>
          <a:p>
            <a:pPr marL="0" indent="0">
              <a:buNone/>
            </a:pPr>
            <a:r>
              <a:rPr lang="en-GB" sz="1050" b="1" dirty="0">
                <a:solidFill>
                  <a:schemeClr val="tx1">
                    <a:lumMod val="85000"/>
                  </a:schemeClr>
                </a:solidFill>
                <a:latin typeface="Courier New Bold"/>
              </a:rPr>
              <a:t>           </a:t>
            </a:r>
            <a:r>
              <a:rPr lang="en-GB" sz="1050" b="1" dirty="0" err="1">
                <a:solidFill>
                  <a:schemeClr val="tx1">
                    <a:lumMod val="85000"/>
                  </a:schemeClr>
                </a:solidFill>
                <a:latin typeface="Courier New Bold"/>
              </a:rPr>
              <a:t>sizeof</a:t>
            </a:r>
            <a:r>
              <a:rPr lang="en-GB" sz="1050" b="1" dirty="0">
                <a:solidFill>
                  <a:schemeClr val="tx1">
                    <a:lumMod val="85000"/>
                  </a:schemeClr>
                </a:solidFill>
                <a:latin typeface="Courier New Bold"/>
              </a:rPr>
              <a:t>(float) * N, </a:t>
            </a:r>
            <a:r>
              <a:rPr lang="en-GB" sz="1050" b="1" dirty="0" err="1">
                <a:solidFill>
                  <a:schemeClr val="tx1">
                    <a:lumMod val="85000"/>
                  </a:schemeClr>
                </a:solidFill>
                <a:latin typeface="Courier New Bold"/>
              </a:rPr>
              <a:t>h_a</a:t>
            </a:r>
            <a:r>
              <a:rPr lang="en-GB" sz="1050" b="1" dirty="0">
                <a:solidFill>
                  <a:schemeClr val="tx1">
                    <a:lumMod val="85000"/>
                  </a:schemeClr>
                </a:solidFill>
                <a:latin typeface="Courier New Bold"/>
              </a:rPr>
              <a:t>, 0, NULL, NULL);</a:t>
            </a:r>
          </a:p>
          <a:p>
            <a:pPr marL="0" indent="0">
              <a:buNone/>
            </a:pPr>
            <a:endParaRPr lang="en-GB" sz="1050" b="1" dirty="0">
              <a:solidFill>
                <a:schemeClr val="tx1">
                  <a:lumMod val="85000"/>
                </a:schemeClr>
              </a:solidFill>
              <a:latin typeface="Courier New Bold"/>
            </a:endParaRPr>
          </a:p>
          <a:p>
            <a:pPr marL="0" indent="0">
              <a:buNone/>
            </a:pPr>
            <a:r>
              <a:rPr lang="en-GB" sz="1050" b="1" dirty="0">
                <a:solidFill>
                  <a:schemeClr val="tx1">
                    <a:lumMod val="85000"/>
                  </a:schemeClr>
                </a:solidFill>
                <a:latin typeface="Courier New Bold"/>
              </a:rPr>
              <a:t>err = </a:t>
            </a:r>
            <a:r>
              <a:rPr lang="en-GB" sz="1050" b="1" dirty="0" err="1">
                <a:solidFill>
                  <a:schemeClr val="tx1">
                    <a:lumMod val="85000"/>
                  </a:schemeClr>
                </a:solidFill>
                <a:latin typeface="Courier New Bold"/>
              </a:rPr>
              <a:t>clEnqueueWriteBuffer</a:t>
            </a:r>
            <a:r>
              <a:rPr lang="en-GB" sz="1050" b="1" dirty="0">
                <a:solidFill>
                  <a:schemeClr val="tx1">
                    <a:lumMod val="85000"/>
                  </a:schemeClr>
                </a:solidFill>
                <a:latin typeface="Courier New Bold"/>
              </a:rPr>
              <a:t>(commands, </a:t>
            </a:r>
            <a:r>
              <a:rPr lang="en-GB" sz="1050" b="1" dirty="0" err="1">
                <a:solidFill>
                  <a:schemeClr val="tx1">
                    <a:lumMod val="85000"/>
                  </a:schemeClr>
                </a:solidFill>
                <a:latin typeface="Courier New Bold"/>
              </a:rPr>
              <a:t>d_b</a:t>
            </a:r>
            <a:r>
              <a:rPr lang="en-GB" sz="1050" b="1" dirty="0">
                <a:solidFill>
                  <a:schemeClr val="tx1">
                    <a:lumMod val="85000"/>
                  </a:schemeClr>
                </a:solidFill>
                <a:latin typeface="Courier New Bold"/>
              </a:rPr>
              <a:t>, CL_TRUE, 0, </a:t>
            </a:r>
          </a:p>
          <a:p>
            <a:pPr marL="0" indent="0">
              <a:buNone/>
            </a:pPr>
            <a:r>
              <a:rPr lang="en-GB" sz="1050" b="1" dirty="0">
                <a:solidFill>
                  <a:schemeClr val="tx1">
                    <a:lumMod val="85000"/>
                  </a:schemeClr>
                </a:solidFill>
                <a:latin typeface="Courier New Bold"/>
              </a:rPr>
              <a:t>           </a:t>
            </a:r>
            <a:r>
              <a:rPr lang="en-GB" sz="1050" b="1" dirty="0" err="1">
                <a:solidFill>
                  <a:schemeClr val="tx1">
                    <a:lumMod val="85000"/>
                  </a:schemeClr>
                </a:solidFill>
                <a:latin typeface="Courier New Bold"/>
              </a:rPr>
              <a:t>sizeof</a:t>
            </a:r>
            <a:r>
              <a:rPr lang="en-GB" sz="1050" b="1" dirty="0">
                <a:solidFill>
                  <a:schemeClr val="tx1">
                    <a:lumMod val="85000"/>
                  </a:schemeClr>
                </a:solidFill>
                <a:latin typeface="Courier New Bold"/>
              </a:rPr>
              <a:t>(float) * N, </a:t>
            </a:r>
            <a:r>
              <a:rPr lang="en-GB" sz="1050" b="1" dirty="0" err="1">
                <a:solidFill>
                  <a:schemeClr val="tx1">
                    <a:lumMod val="85000"/>
                  </a:schemeClr>
                </a:solidFill>
                <a:latin typeface="Courier New Bold"/>
              </a:rPr>
              <a:t>h_b</a:t>
            </a:r>
            <a:r>
              <a:rPr lang="en-GB" sz="1050" b="1" dirty="0">
                <a:solidFill>
                  <a:schemeClr val="tx1">
                    <a:lumMod val="85000"/>
                  </a:schemeClr>
                </a:solidFill>
                <a:latin typeface="Courier New Bold"/>
              </a:rPr>
              <a:t>, 0, NULL, NULL);</a:t>
            </a:r>
          </a:p>
          <a:p>
            <a:pPr marL="0" indent="0">
              <a:buNone/>
            </a:pPr>
            <a:r>
              <a:rPr lang="en-GB" sz="1050" b="1" dirty="0">
                <a:solidFill>
                  <a:schemeClr val="tx1">
                    <a:lumMod val="85000"/>
                  </a:schemeClr>
                </a:solidFill>
                <a:latin typeface="Courier New Bold"/>
              </a:rPr>
              <a:t>	</a:t>
            </a:r>
          </a:p>
          <a:p>
            <a:pPr marL="0" indent="0">
              <a:buNone/>
            </a:pPr>
            <a:r>
              <a:rPr lang="en-GB" sz="1050" b="1" dirty="0">
                <a:solidFill>
                  <a:schemeClr val="tx1">
                    <a:lumMod val="85000"/>
                  </a:schemeClr>
                </a:solidFill>
                <a:latin typeface="Courier New Bold"/>
              </a:rPr>
              <a:t>// Execute the kernel, let the run-time choose WG size</a:t>
            </a:r>
          </a:p>
          <a:p>
            <a:pPr marL="0" indent="0">
              <a:buNone/>
            </a:pPr>
            <a:r>
              <a:rPr lang="en-GB" sz="1050" b="1" dirty="0">
                <a:solidFill>
                  <a:schemeClr val="tx1">
                    <a:lumMod val="85000"/>
                  </a:schemeClr>
                </a:solidFill>
                <a:latin typeface="Courier New Bold"/>
              </a:rPr>
              <a:t>err = </a:t>
            </a:r>
            <a:r>
              <a:rPr lang="en-GB" sz="1050" b="1" dirty="0" err="1">
                <a:solidFill>
                  <a:schemeClr val="tx1">
                    <a:lumMod val="85000"/>
                  </a:schemeClr>
                </a:solidFill>
                <a:latin typeface="Courier New Bold"/>
              </a:rPr>
              <a:t>clEnqueueNDRangeKernel</a:t>
            </a:r>
            <a:r>
              <a:rPr lang="en-GB" sz="1050" b="1" dirty="0">
                <a:solidFill>
                  <a:schemeClr val="tx1">
                    <a:lumMod val="85000"/>
                  </a:schemeClr>
                </a:solidFill>
                <a:latin typeface="Courier New Bold"/>
              </a:rPr>
              <a:t>(commands, </a:t>
            </a:r>
            <a:r>
              <a:rPr lang="en-GB" sz="1050" b="1" dirty="0" err="1">
                <a:solidFill>
                  <a:schemeClr val="tx1">
                    <a:lumMod val="85000"/>
                  </a:schemeClr>
                </a:solidFill>
                <a:latin typeface="Courier New Bold"/>
              </a:rPr>
              <a:t>ko_vadd</a:t>
            </a:r>
            <a:r>
              <a:rPr lang="en-GB" sz="1050" b="1" dirty="0">
                <a:solidFill>
                  <a:schemeClr val="tx1">
                    <a:lumMod val="85000"/>
                  </a:schemeClr>
                </a:solidFill>
                <a:latin typeface="Courier New Bold"/>
              </a:rPr>
              <a:t>, 1, NULL,</a:t>
            </a:r>
          </a:p>
          <a:p>
            <a:pPr marL="0" indent="0">
              <a:buNone/>
            </a:pPr>
            <a:r>
              <a:rPr lang="en-GB" sz="1050" b="1" dirty="0">
                <a:solidFill>
                  <a:schemeClr val="tx1">
                    <a:lumMod val="85000"/>
                  </a:schemeClr>
                </a:solidFill>
                <a:latin typeface="Courier New Bold"/>
              </a:rPr>
              <a:t>                          &amp;global, NULL, 0, NULL, NULL);</a:t>
            </a:r>
          </a:p>
          <a:p>
            <a:pPr marL="0" indent="0">
              <a:buNone/>
            </a:pPr>
            <a:endParaRPr lang="en-GB" sz="1050" b="1" dirty="0">
              <a:solidFill>
                <a:schemeClr val="tx1">
                  <a:lumMod val="85000"/>
                </a:schemeClr>
              </a:solidFill>
              <a:latin typeface="Courier New Bold"/>
            </a:endParaRPr>
          </a:p>
          <a:p>
            <a:pPr marL="0" indent="0">
              <a:buNone/>
            </a:pPr>
            <a:r>
              <a:rPr lang="en-GB" sz="1050" b="1" dirty="0">
                <a:solidFill>
                  <a:schemeClr val="tx1">
                    <a:lumMod val="85000"/>
                  </a:schemeClr>
                </a:solidFill>
                <a:latin typeface="Courier New Bold"/>
              </a:rPr>
              <a:t>// Read back the results from device global memory</a:t>
            </a:r>
          </a:p>
          <a:p>
            <a:pPr marL="0" indent="0">
              <a:buNone/>
            </a:pPr>
            <a:r>
              <a:rPr lang="en-GB" sz="1050" b="1" dirty="0">
                <a:solidFill>
                  <a:schemeClr val="tx1">
                    <a:lumMod val="85000"/>
                  </a:schemeClr>
                </a:solidFill>
                <a:latin typeface="Courier New Bold"/>
              </a:rPr>
              <a:t>err = </a:t>
            </a:r>
            <a:r>
              <a:rPr lang="en-GB" sz="1050" b="1" dirty="0" err="1">
                <a:solidFill>
                  <a:schemeClr val="tx1">
                    <a:lumMod val="85000"/>
                  </a:schemeClr>
                </a:solidFill>
                <a:latin typeface="Courier New Bold"/>
              </a:rPr>
              <a:t>clEnqueueReadBuffer</a:t>
            </a:r>
            <a:r>
              <a:rPr lang="en-GB" sz="1050" b="1" dirty="0">
                <a:solidFill>
                  <a:schemeClr val="tx1">
                    <a:lumMod val="85000"/>
                  </a:schemeClr>
                </a:solidFill>
                <a:latin typeface="Courier New Bold"/>
              </a:rPr>
              <a:t>(commands, </a:t>
            </a:r>
            <a:r>
              <a:rPr lang="en-GB" sz="1050" b="1" dirty="0" err="1">
                <a:solidFill>
                  <a:schemeClr val="tx1">
                    <a:lumMod val="85000"/>
                  </a:schemeClr>
                </a:solidFill>
                <a:latin typeface="Courier New Bold"/>
              </a:rPr>
              <a:t>d_c</a:t>
            </a:r>
            <a:r>
              <a:rPr lang="en-GB" sz="1050" b="1" dirty="0">
                <a:solidFill>
                  <a:schemeClr val="tx1">
                    <a:lumMod val="85000"/>
                  </a:schemeClr>
                </a:solidFill>
                <a:latin typeface="Courier New Bold"/>
              </a:rPr>
              <a:t>, CL_TRUE, 0,</a:t>
            </a:r>
          </a:p>
          <a:p>
            <a:pPr marL="0" indent="0">
              <a:buNone/>
            </a:pPr>
            <a:r>
              <a:rPr lang="en-GB" sz="1050" b="1" dirty="0">
                <a:solidFill>
                  <a:schemeClr val="tx1">
                    <a:lumMod val="85000"/>
                  </a:schemeClr>
                </a:solidFill>
                <a:latin typeface="Courier New Bold"/>
              </a:rPr>
              <a:t>            </a:t>
            </a:r>
            <a:r>
              <a:rPr lang="en-GB" sz="1050" b="1" dirty="0" err="1">
                <a:solidFill>
                  <a:schemeClr val="tx1">
                    <a:lumMod val="85000"/>
                  </a:schemeClr>
                </a:solidFill>
                <a:latin typeface="Courier New Bold"/>
              </a:rPr>
              <a:t>sizeof</a:t>
            </a:r>
            <a:r>
              <a:rPr lang="en-GB" sz="1050" b="1" dirty="0">
                <a:solidFill>
                  <a:schemeClr val="tx1">
                    <a:lumMod val="85000"/>
                  </a:schemeClr>
                </a:solidFill>
                <a:latin typeface="Courier New Bold"/>
              </a:rPr>
              <a:t>(float) * N, </a:t>
            </a:r>
            <a:r>
              <a:rPr lang="en-GB" sz="1050" b="1" dirty="0" err="1">
                <a:solidFill>
                  <a:schemeClr val="tx1">
                    <a:lumMod val="85000"/>
                  </a:schemeClr>
                </a:solidFill>
                <a:latin typeface="Courier New Bold"/>
              </a:rPr>
              <a:t>h_c</a:t>
            </a:r>
            <a:r>
              <a:rPr lang="en-GB" sz="1050" b="1" dirty="0">
                <a:solidFill>
                  <a:schemeClr val="tx1">
                    <a:lumMod val="85000"/>
                  </a:schemeClr>
                </a:solidFill>
                <a:latin typeface="Courier New Bold"/>
              </a:rPr>
              <a:t>, 0, NULL, NULL ); </a:t>
            </a:r>
            <a:endParaRPr lang="en-GB" sz="1050" b="1" dirty="0">
              <a:latin typeface="Courier New Bold"/>
            </a:endParaRPr>
          </a:p>
        </p:txBody>
      </p:sp>
      <p:sp>
        <p:nvSpPr>
          <p:cNvPr id="5" name="Content Placeholder 4"/>
          <p:cNvSpPr>
            <a:spLocks noGrp="1"/>
          </p:cNvSpPr>
          <p:nvPr>
            <p:ph sz="half" idx="1"/>
          </p:nvPr>
        </p:nvSpPr>
        <p:spPr>
          <a:xfrm>
            <a:off x="107504" y="1556792"/>
            <a:ext cx="4388296" cy="5112568"/>
          </a:xfrm>
          <a:solidFill>
            <a:schemeClr val="bg1"/>
          </a:solidFill>
        </p:spPr>
        <p:txBody>
          <a:bodyPr>
            <a:normAutofit fontScale="92500" lnSpcReduction="20000"/>
          </a:bodyPr>
          <a:lstStyle/>
          <a:p>
            <a:pPr marL="0" indent="0">
              <a:buNone/>
            </a:pPr>
            <a:r>
              <a:rPr lang="en-GB" sz="1000" b="1" dirty="0">
                <a:solidFill>
                  <a:schemeClr val="tx1">
                    <a:lumMod val="85000"/>
                  </a:schemeClr>
                </a:solidFill>
                <a:latin typeface="Courier New Bold"/>
              </a:rPr>
              <a:t>// Find number of platforms</a:t>
            </a:r>
          </a:p>
          <a:p>
            <a:pPr marL="0" indent="0">
              <a:buNone/>
            </a:pPr>
            <a:r>
              <a:rPr lang="en-GB" sz="1000" b="1" dirty="0">
                <a:solidFill>
                  <a:schemeClr val="tx1">
                    <a:lumMod val="85000"/>
                  </a:schemeClr>
                </a:solidFill>
                <a:latin typeface="Courier New Bold"/>
              </a:rPr>
              <a:t>err = </a:t>
            </a:r>
            <a:r>
              <a:rPr lang="en-GB" sz="1000" b="1" dirty="0" err="1">
                <a:solidFill>
                  <a:schemeClr val="tx1">
                    <a:lumMod val="85000"/>
                  </a:schemeClr>
                </a:solidFill>
                <a:latin typeface="Courier New Bold"/>
              </a:rPr>
              <a:t>clGetPlatformIDs</a:t>
            </a:r>
            <a:r>
              <a:rPr lang="en-GB" sz="1000" b="1" dirty="0">
                <a:solidFill>
                  <a:schemeClr val="tx1">
                    <a:lumMod val="85000"/>
                  </a:schemeClr>
                </a:solidFill>
                <a:latin typeface="Courier New Bold"/>
              </a:rPr>
              <a:t>(0, NULL, &amp;</a:t>
            </a:r>
            <a:r>
              <a:rPr lang="en-GB" sz="1000" b="1" dirty="0" err="1">
                <a:solidFill>
                  <a:schemeClr val="tx1">
                    <a:lumMod val="85000"/>
                  </a:schemeClr>
                </a:solidFill>
                <a:latin typeface="Courier New Bold"/>
              </a:rPr>
              <a:t>numPlatforms</a:t>
            </a:r>
            <a:r>
              <a:rPr lang="en-GB" sz="1000" b="1" dirty="0">
                <a:solidFill>
                  <a:schemeClr val="tx1">
                    <a:lumMod val="85000"/>
                  </a:schemeClr>
                </a:solidFill>
                <a:latin typeface="Courier New Bold"/>
              </a:rPr>
              <a:t>);</a:t>
            </a:r>
          </a:p>
          <a:p>
            <a:pPr marL="0" indent="0">
              <a:buNone/>
            </a:pPr>
            <a:endParaRPr lang="en-GB" sz="1000" b="1" dirty="0">
              <a:solidFill>
                <a:schemeClr val="tx1">
                  <a:lumMod val="85000"/>
                </a:schemeClr>
              </a:solidFill>
              <a:latin typeface="Courier New Bold"/>
            </a:endParaRPr>
          </a:p>
          <a:p>
            <a:pPr marL="0" indent="0">
              <a:buNone/>
            </a:pPr>
            <a:r>
              <a:rPr lang="en-GB" sz="1000" b="1" dirty="0">
                <a:solidFill>
                  <a:schemeClr val="tx1">
                    <a:lumMod val="85000"/>
                  </a:schemeClr>
                </a:solidFill>
                <a:latin typeface="Courier New Bold"/>
              </a:rPr>
              <a:t>// Get all platforms</a:t>
            </a:r>
          </a:p>
          <a:p>
            <a:pPr marL="0" indent="0">
              <a:buNone/>
            </a:pPr>
            <a:r>
              <a:rPr lang="en-GB" sz="1000" b="1" dirty="0" err="1">
                <a:solidFill>
                  <a:schemeClr val="tx1">
                    <a:lumMod val="85000"/>
                  </a:schemeClr>
                </a:solidFill>
                <a:latin typeface="Courier New Bold"/>
              </a:rPr>
              <a:t>cl_platform_id</a:t>
            </a:r>
            <a:r>
              <a:rPr lang="en-GB" sz="1000" b="1" dirty="0">
                <a:solidFill>
                  <a:schemeClr val="tx1">
                    <a:lumMod val="85000"/>
                  </a:schemeClr>
                </a:solidFill>
                <a:latin typeface="Courier New Bold"/>
              </a:rPr>
              <a:t> Platform[</a:t>
            </a:r>
            <a:r>
              <a:rPr lang="en-GB" sz="1000" b="1" dirty="0" err="1">
                <a:solidFill>
                  <a:schemeClr val="tx1">
                    <a:lumMod val="85000"/>
                  </a:schemeClr>
                </a:solidFill>
                <a:latin typeface="Courier New Bold"/>
              </a:rPr>
              <a:t>numPlatforms</a:t>
            </a:r>
            <a:r>
              <a:rPr lang="en-GB" sz="1000" b="1" dirty="0">
                <a:solidFill>
                  <a:schemeClr val="tx1">
                    <a:lumMod val="85000"/>
                  </a:schemeClr>
                </a:solidFill>
                <a:latin typeface="Courier New Bold"/>
              </a:rPr>
              <a:t>];</a:t>
            </a:r>
          </a:p>
          <a:p>
            <a:pPr marL="0" indent="0">
              <a:buNone/>
            </a:pPr>
            <a:r>
              <a:rPr lang="en-GB" sz="1000" b="1" dirty="0">
                <a:solidFill>
                  <a:schemeClr val="tx1">
                    <a:lumMod val="85000"/>
                  </a:schemeClr>
                </a:solidFill>
                <a:latin typeface="Courier New Bold"/>
              </a:rPr>
              <a:t>err = </a:t>
            </a:r>
            <a:r>
              <a:rPr lang="en-GB" sz="1000" b="1" dirty="0" err="1">
                <a:solidFill>
                  <a:schemeClr val="tx1">
                    <a:lumMod val="85000"/>
                  </a:schemeClr>
                </a:solidFill>
                <a:latin typeface="Courier New Bold"/>
              </a:rPr>
              <a:t>clGetPlatformIDs</a:t>
            </a:r>
            <a:r>
              <a:rPr lang="en-GB" sz="1000" b="1" dirty="0">
                <a:solidFill>
                  <a:schemeClr val="tx1">
                    <a:lumMod val="85000"/>
                  </a:schemeClr>
                </a:solidFill>
                <a:latin typeface="Courier New Bold"/>
              </a:rPr>
              <a:t>(</a:t>
            </a:r>
            <a:r>
              <a:rPr lang="en-GB" sz="1000" b="1" dirty="0" err="1">
                <a:solidFill>
                  <a:schemeClr val="tx1">
                    <a:lumMod val="85000"/>
                  </a:schemeClr>
                </a:solidFill>
                <a:latin typeface="Courier New Bold"/>
              </a:rPr>
              <a:t>numPlatforms</a:t>
            </a:r>
            <a:r>
              <a:rPr lang="en-GB" sz="1000" b="1" dirty="0">
                <a:solidFill>
                  <a:schemeClr val="tx1">
                    <a:lumMod val="85000"/>
                  </a:schemeClr>
                </a:solidFill>
                <a:latin typeface="Courier New Bold"/>
              </a:rPr>
              <a:t>, Platform, NULL);</a:t>
            </a:r>
          </a:p>
          <a:p>
            <a:pPr marL="0" indent="0">
              <a:buNone/>
            </a:pPr>
            <a:endParaRPr lang="en-GB" sz="1000" b="1" dirty="0">
              <a:solidFill>
                <a:schemeClr val="tx1">
                  <a:lumMod val="85000"/>
                </a:schemeClr>
              </a:solidFill>
              <a:latin typeface="Courier New Bold"/>
            </a:endParaRPr>
          </a:p>
          <a:p>
            <a:pPr marL="0" indent="0">
              <a:buNone/>
            </a:pPr>
            <a:r>
              <a:rPr lang="en-GB" sz="1000" b="1" dirty="0">
                <a:solidFill>
                  <a:schemeClr val="tx1">
                    <a:lumMod val="85000"/>
                  </a:schemeClr>
                </a:solidFill>
                <a:latin typeface="Courier New Bold"/>
              </a:rPr>
              <a:t>// Find a device</a:t>
            </a:r>
          </a:p>
          <a:p>
            <a:pPr marL="0" indent="0">
              <a:buNone/>
            </a:pPr>
            <a:r>
              <a:rPr lang="en-GB" sz="1000" b="1" dirty="0">
                <a:solidFill>
                  <a:schemeClr val="tx1">
                    <a:lumMod val="85000"/>
                  </a:schemeClr>
                </a:solidFill>
                <a:latin typeface="Courier New Bold"/>
              </a:rPr>
              <a:t>for (</a:t>
            </a:r>
            <a:r>
              <a:rPr lang="en-GB" sz="1000" b="1" dirty="0" err="1">
                <a:solidFill>
                  <a:schemeClr val="tx1">
                    <a:lumMod val="85000"/>
                  </a:schemeClr>
                </a:solidFill>
                <a:latin typeface="Courier New Bold"/>
              </a:rPr>
              <a:t>i</a:t>
            </a:r>
            <a:r>
              <a:rPr lang="en-GB" sz="1000" b="1" dirty="0">
                <a:solidFill>
                  <a:schemeClr val="tx1">
                    <a:lumMod val="85000"/>
                  </a:schemeClr>
                </a:solidFill>
                <a:latin typeface="Courier New Bold"/>
              </a:rPr>
              <a:t> = 0; </a:t>
            </a:r>
            <a:r>
              <a:rPr lang="en-GB" sz="1000" b="1" dirty="0" err="1">
                <a:solidFill>
                  <a:schemeClr val="tx1">
                    <a:lumMod val="85000"/>
                  </a:schemeClr>
                </a:solidFill>
                <a:latin typeface="Courier New Bold"/>
              </a:rPr>
              <a:t>i</a:t>
            </a:r>
            <a:r>
              <a:rPr lang="en-GB" sz="1000" b="1" dirty="0">
                <a:solidFill>
                  <a:schemeClr val="tx1">
                    <a:lumMod val="85000"/>
                  </a:schemeClr>
                </a:solidFill>
                <a:latin typeface="Courier New Bold"/>
              </a:rPr>
              <a:t> &lt; </a:t>
            </a:r>
            <a:r>
              <a:rPr lang="en-GB" sz="1000" b="1" dirty="0" err="1">
                <a:solidFill>
                  <a:schemeClr val="tx1">
                    <a:lumMod val="85000"/>
                  </a:schemeClr>
                </a:solidFill>
                <a:latin typeface="Courier New Bold"/>
              </a:rPr>
              <a:t>numPlatforms</a:t>
            </a:r>
            <a:r>
              <a:rPr lang="en-GB" sz="1000" b="1" dirty="0">
                <a:solidFill>
                  <a:schemeClr val="tx1">
                    <a:lumMod val="85000"/>
                  </a:schemeClr>
                </a:solidFill>
                <a:latin typeface="Courier New Bold"/>
              </a:rPr>
              <a:t>; </a:t>
            </a:r>
            <a:r>
              <a:rPr lang="en-GB" sz="1000" b="1" dirty="0" err="1">
                <a:solidFill>
                  <a:schemeClr val="tx1">
                    <a:lumMod val="85000"/>
                  </a:schemeClr>
                </a:solidFill>
                <a:latin typeface="Courier New Bold"/>
              </a:rPr>
              <a:t>i</a:t>
            </a:r>
            <a:r>
              <a:rPr lang="en-GB" sz="1000" b="1" dirty="0">
                <a:solidFill>
                  <a:schemeClr val="tx1">
                    <a:lumMod val="85000"/>
                  </a:schemeClr>
                </a:solidFill>
                <a:latin typeface="Courier New Bold"/>
              </a:rPr>
              <a:t>++) {</a:t>
            </a:r>
          </a:p>
          <a:p>
            <a:pPr marL="0" indent="0">
              <a:buNone/>
            </a:pPr>
            <a:r>
              <a:rPr lang="en-GB" sz="1000" b="1" dirty="0">
                <a:solidFill>
                  <a:schemeClr val="tx1">
                    <a:lumMod val="85000"/>
                  </a:schemeClr>
                </a:solidFill>
                <a:latin typeface="Courier New Bold"/>
              </a:rPr>
              <a:t>  err = </a:t>
            </a:r>
            <a:r>
              <a:rPr lang="en-GB" sz="1000" b="1" dirty="0" err="1">
                <a:solidFill>
                  <a:schemeClr val="tx1">
                    <a:lumMod val="85000"/>
                  </a:schemeClr>
                </a:solidFill>
                <a:latin typeface="Courier New Bold"/>
              </a:rPr>
              <a:t>clGetDeviceIDs</a:t>
            </a:r>
            <a:r>
              <a:rPr lang="en-GB" sz="1000" b="1" dirty="0">
                <a:solidFill>
                  <a:schemeClr val="tx1">
                    <a:lumMod val="85000"/>
                  </a:schemeClr>
                </a:solidFill>
                <a:latin typeface="Courier New Bold"/>
              </a:rPr>
              <a:t>(Platform[</a:t>
            </a:r>
            <a:r>
              <a:rPr lang="en-GB" sz="1000" b="1" dirty="0" err="1">
                <a:solidFill>
                  <a:schemeClr val="tx1">
                    <a:lumMod val="85000"/>
                  </a:schemeClr>
                </a:solidFill>
                <a:latin typeface="Courier New Bold"/>
              </a:rPr>
              <a:t>i</a:t>
            </a:r>
            <a:r>
              <a:rPr lang="en-GB" sz="1000" b="1" dirty="0">
                <a:solidFill>
                  <a:schemeClr val="tx1">
                    <a:lumMod val="85000"/>
                  </a:schemeClr>
                </a:solidFill>
                <a:latin typeface="Courier New Bold"/>
              </a:rPr>
              <a:t>],DEVICE,1,&amp;device_id,NULL);</a:t>
            </a:r>
          </a:p>
          <a:p>
            <a:pPr marL="0" indent="0">
              <a:buNone/>
            </a:pPr>
            <a:r>
              <a:rPr lang="en-GB" sz="1000" b="1" dirty="0">
                <a:solidFill>
                  <a:schemeClr val="tx1">
                    <a:lumMod val="85000"/>
                  </a:schemeClr>
                </a:solidFill>
                <a:latin typeface="Courier New Bold"/>
              </a:rPr>
              <a:t>  if (err == CL_SUCCESS)</a:t>
            </a:r>
          </a:p>
          <a:p>
            <a:pPr marL="0" indent="0">
              <a:buNone/>
            </a:pPr>
            <a:r>
              <a:rPr lang="en-GB" sz="1000" b="1" dirty="0">
                <a:solidFill>
                  <a:schemeClr val="tx1">
                    <a:lumMod val="85000"/>
                  </a:schemeClr>
                </a:solidFill>
                <a:latin typeface="Courier New Bold"/>
              </a:rPr>
              <a:t>    break;</a:t>
            </a:r>
          </a:p>
          <a:p>
            <a:pPr marL="0" indent="0">
              <a:buNone/>
            </a:pPr>
            <a:r>
              <a:rPr lang="en-GB" sz="1000" b="1" dirty="0">
                <a:solidFill>
                  <a:schemeClr val="tx1">
                    <a:lumMod val="85000"/>
                  </a:schemeClr>
                </a:solidFill>
                <a:latin typeface="Courier New Bold"/>
              </a:rPr>
              <a:t>}</a:t>
            </a:r>
          </a:p>
          <a:p>
            <a:pPr marL="0" indent="0">
              <a:buNone/>
            </a:pPr>
            <a:r>
              <a:rPr lang="en-GB" sz="1000" b="1" dirty="0">
                <a:solidFill>
                  <a:schemeClr val="tx1">
                    <a:lumMod val="85000"/>
                  </a:schemeClr>
                </a:solidFill>
                <a:latin typeface="Courier New Bold"/>
              </a:rPr>
              <a:t>  </a:t>
            </a:r>
          </a:p>
          <a:p>
            <a:pPr marL="0" indent="0">
              <a:buNone/>
            </a:pPr>
            <a:r>
              <a:rPr lang="en-GB" sz="1000" b="1" dirty="0">
                <a:solidFill>
                  <a:schemeClr val="tx1">
                    <a:lumMod val="85000"/>
                  </a:schemeClr>
                </a:solidFill>
                <a:latin typeface="Courier New Bold"/>
              </a:rPr>
              <a:t>// Create a context for 1 device</a:t>
            </a:r>
          </a:p>
          <a:p>
            <a:pPr marL="0" indent="0">
              <a:buNone/>
            </a:pPr>
            <a:r>
              <a:rPr lang="en-GB" sz="1000" b="1" dirty="0">
                <a:solidFill>
                  <a:schemeClr val="tx1">
                    <a:lumMod val="85000"/>
                  </a:schemeClr>
                </a:solidFill>
                <a:latin typeface="Courier New Bold"/>
              </a:rPr>
              <a:t>context = </a:t>
            </a:r>
            <a:r>
              <a:rPr lang="en-GB" sz="1000" b="1" dirty="0" err="1">
                <a:solidFill>
                  <a:schemeClr val="tx1">
                    <a:lumMod val="85000"/>
                  </a:schemeClr>
                </a:solidFill>
                <a:latin typeface="Courier New Bold"/>
              </a:rPr>
              <a:t>clCreateContext</a:t>
            </a:r>
            <a:r>
              <a:rPr lang="en-GB" sz="1000" b="1" dirty="0">
                <a:solidFill>
                  <a:schemeClr val="tx1">
                    <a:lumMod val="85000"/>
                  </a:schemeClr>
                </a:solidFill>
                <a:latin typeface="Courier New Bold"/>
              </a:rPr>
              <a:t>(0, 1, &amp;</a:t>
            </a:r>
            <a:r>
              <a:rPr lang="en-GB" sz="1000" b="1" dirty="0" err="1">
                <a:solidFill>
                  <a:schemeClr val="tx1">
                    <a:lumMod val="85000"/>
                  </a:schemeClr>
                </a:solidFill>
                <a:latin typeface="Courier New Bold"/>
              </a:rPr>
              <a:t>device_id</a:t>
            </a:r>
            <a:r>
              <a:rPr lang="en-GB" sz="1000" b="1" dirty="0">
                <a:solidFill>
                  <a:schemeClr val="tx1">
                    <a:lumMod val="85000"/>
                  </a:schemeClr>
                </a:solidFill>
                <a:latin typeface="Courier New Bold"/>
              </a:rPr>
              <a:t>, </a:t>
            </a:r>
            <a:r>
              <a:rPr lang="en-GB" sz="1000" b="1" dirty="0" err="1">
                <a:solidFill>
                  <a:schemeClr val="tx1">
                    <a:lumMod val="85000"/>
                  </a:schemeClr>
                </a:solidFill>
                <a:latin typeface="Courier New Bold"/>
              </a:rPr>
              <a:t>NULL,NULL,&amp;err</a:t>
            </a:r>
            <a:r>
              <a:rPr lang="en-GB" sz="1000" b="1" dirty="0">
                <a:solidFill>
                  <a:schemeClr val="tx1">
                    <a:lumMod val="85000"/>
                  </a:schemeClr>
                </a:solidFill>
                <a:latin typeface="Courier New Bold"/>
              </a:rPr>
              <a:t>);</a:t>
            </a:r>
          </a:p>
          <a:p>
            <a:pPr marL="0" indent="0">
              <a:buNone/>
            </a:pPr>
            <a:endParaRPr lang="en-GB" sz="1000" b="1" dirty="0">
              <a:solidFill>
                <a:schemeClr val="tx1">
                  <a:lumMod val="85000"/>
                </a:schemeClr>
              </a:solidFill>
              <a:latin typeface="Courier New Bold"/>
            </a:endParaRPr>
          </a:p>
          <a:p>
            <a:pPr marL="0" indent="0">
              <a:buNone/>
            </a:pPr>
            <a:r>
              <a:rPr lang="en-GB" sz="1000" b="1" dirty="0">
                <a:solidFill>
                  <a:schemeClr val="tx1">
                    <a:lumMod val="85000"/>
                  </a:schemeClr>
                </a:solidFill>
                <a:latin typeface="Courier New Bold"/>
              </a:rPr>
              <a:t>// Create a command queue for our device</a:t>
            </a:r>
          </a:p>
          <a:p>
            <a:pPr marL="0" indent="0">
              <a:buNone/>
            </a:pPr>
            <a:r>
              <a:rPr lang="en-GB" sz="1000" b="1" dirty="0">
                <a:solidFill>
                  <a:schemeClr val="tx1">
                    <a:lumMod val="85000"/>
                  </a:schemeClr>
                </a:solidFill>
                <a:latin typeface="Courier New Bold"/>
              </a:rPr>
              <a:t>commands = </a:t>
            </a:r>
            <a:r>
              <a:rPr lang="en-GB" sz="1000" b="1" dirty="0" err="1">
                <a:solidFill>
                  <a:schemeClr val="tx1">
                    <a:lumMod val="85000"/>
                  </a:schemeClr>
                </a:solidFill>
                <a:latin typeface="Courier New Bold"/>
              </a:rPr>
              <a:t>clCreateCommandQueue</a:t>
            </a:r>
            <a:r>
              <a:rPr lang="en-GB" sz="1000" b="1" dirty="0">
                <a:solidFill>
                  <a:schemeClr val="tx1">
                    <a:lumMod val="85000"/>
                  </a:schemeClr>
                </a:solidFill>
                <a:latin typeface="Courier New Bold"/>
              </a:rPr>
              <a:t>(context, </a:t>
            </a:r>
            <a:r>
              <a:rPr lang="en-GB" sz="1000" b="1" dirty="0" err="1">
                <a:solidFill>
                  <a:schemeClr val="tx1">
                    <a:lumMod val="85000"/>
                  </a:schemeClr>
                </a:solidFill>
                <a:latin typeface="Courier New Bold"/>
              </a:rPr>
              <a:t>device_id</a:t>
            </a:r>
            <a:r>
              <a:rPr lang="en-GB" sz="1000" b="1" dirty="0">
                <a:solidFill>
                  <a:schemeClr val="tx1">
                    <a:lumMod val="85000"/>
                  </a:schemeClr>
                </a:solidFill>
                <a:latin typeface="Courier New Bold"/>
              </a:rPr>
              <a:t>, 0, &amp;err);</a:t>
            </a:r>
          </a:p>
          <a:p>
            <a:pPr marL="0" indent="0">
              <a:buNone/>
            </a:pPr>
            <a:endParaRPr lang="en-GB" sz="1000" b="1" dirty="0">
              <a:solidFill>
                <a:schemeClr val="tx1">
                  <a:lumMod val="85000"/>
                </a:schemeClr>
              </a:solidFill>
              <a:latin typeface="Courier New Bold"/>
            </a:endParaRPr>
          </a:p>
          <a:p>
            <a:pPr marL="0" indent="0">
              <a:buNone/>
            </a:pPr>
            <a:r>
              <a:rPr lang="en-GB" sz="1000" b="1" dirty="0">
                <a:solidFill>
                  <a:schemeClr val="tx1">
                    <a:lumMod val="85000"/>
                  </a:schemeClr>
                </a:solidFill>
                <a:latin typeface="Courier New Bold"/>
              </a:rPr>
              <a:t>// Create the compute program from the source buffer</a:t>
            </a:r>
          </a:p>
          <a:p>
            <a:pPr marL="0" indent="0">
              <a:buNone/>
            </a:pPr>
            <a:r>
              <a:rPr lang="en-GB" sz="1000" b="1" dirty="0">
                <a:solidFill>
                  <a:schemeClr val="tx1">
                    <a:lumMod val="85000"/>
                  </a:schemeClr>
                </a:solidFill>
                <a:latin typeface="Courier New Bold"/>
              </a:rPr>
              <a:t>program = </a:t>
            </a:r>
            <a:r>
              <a:rPr lang="en-GB" sz="1000" b="1" dirty="0" err="1">
                <a:solidFill>
                  <a:schemeClr val="tx1">
                    <a:lumMod val="85000"/>
                  </a:schemeClr>
                </a:solidFill>
                <a:latin typeface="Courier New Bold"/>
              </a:rPr>
              <a:t>clCreateProgramWithSource</a:t>
            </a:r>
            <a:r>
              <a:rPr lang="en-GB" sz="1000" b="1" dirty="0">
                <a:solidFill>
                  <a:schemeClr val="tx1">
                    <a:lumMod val="85000"/>
                  </a:schemeClr>
                </a:solidFill>
                <a:latin typeface="Courier New Bold"/>
              </a:rPr>
              <a:t>(context, 1, </a:t>
            </a:r>
          </a:p>
          <a:p>
            <a:pPr marL="0" indent="0">
              <a:buNone/>
            </a:pPr>
            <a:r>
              <a:rPr lang="en-GB" sz="1000" b="1" dirty="0">
                <a:solidFill>
                  <a:schemeClr val="tx1">
                    <a:lumMod val="85000"/>
                  </a:schemeClr>
                </a:solidFill>
                <a:latin typeface="Courier New Bold"/>
              </a:rPr>
              <a:t>              (</a:t>
            </a:r>
            <a:r>
              <a:rPr lang="en-GB" sz="1000" b="1" dirty="0" err="1">
                <a:solidFill>
                  <a:schemeClr val="tx1">
                    <a:lumMod val="85000"/>
                  </a:schemeClr>
                </a:solidFill>
                <a:latin typeface="Courier New Bold"/>
              </a:rPr>
              <a:t>const</a:t>
            </a:r>
            <a:r>
              <a:rPr lang="en-GB" sz="1000" b="1" dirty="0">
                <a:solidFill>
                  <a:schemeClr val="tx1">
                    <a:lumMod val="85000"/>
                  </a:schemeClr>
                </a:solidFill>
                <a:latin typeface="Courier New Bold"/>
              </a:rPr>
              <a:t> char **) &amp;</a:t>
            </a:r>
            <a:r>
              <a:rPr lang="en-GB" sz="1000" b="1" dirty="0" err="1">
                <a:solidFill>
                  <a:schemeClr val="tx1">
                    <a:lumMod val="85000"/>
                  </a:schemeClr>
                </a:solidFill>
                <a:latin typeface="Courier New Bold"/>
              </a:rPr>
              <a:t>KernelSource</a:t>
            </a:r>
            <a:r>
              <a:rPr lang="en-GB" sz="1000" b="1" dirty="0">
                <a:solidFill>
                  <a:schemeClr val="tx1">
                    <a:lumMod val="85000"/>
                  </a:schemeClr>
                </a:solidFill>
                <a:latin typeface="Courier New Bold"/>
              </a:rPr>
              <a:t>, NULL, &amp;err);</a:t>
            </a:r>
          </a:p>
          <a:p>
            <a:pPr marL="0" indent="0">
              <a:buNone/>
            </a:pPr>
            <a:endParaRPr lang="en-GB" sz="1000" b="1" dirty="0">
              <a:latin typeface="Courier New Bold"/>
            </a:endParaRPr>
          </a:p>
          <a:p>
            <a:pPr marL="0" indent="0">
              <a:buNone/>
            </a:pPr>
            <a:r>
              <a:rPr lang="en-GB" sz="1000" b="1" dirty="0">
                <a:solidFill>
                  <a:schemeClr val="tx1">
                    <a:lumMod val="85000"/>
                  </a:schemeClr>
                </a:solidFill>
                <a:latin typeface="Courier New Bold"/>
              </a:rPr>
              <a:t>// Build the program  </a:t>
            </a:r>
          </a:p>
          <a:p>
            <a:pPr marL="0" indent="0">
              <a:buNone/>
            </a:pPr>
            <a:r>
              <a:rPr lang="en-GB" sz="1000" b="1" dirty="0">
                <a:solidFill>
                  <a:schemeClr val="tx1">
                    <a:lumMod val="85000"/>
                  </a:schemeClr>
                </a:solidFill>
                <a:latin typeface="Courier New Bold"/>
              </a:rPr>
              <a:t>err = </a:t>
            </a:r>
            <a:r>
              <a:rPr lang="en-GB" sz="1000" b="1" dirty="0" err="1">
                <a:solidFill>
                  <a:schemeClr val="tx1">
                    <a:lumMod val="85000"/>
                  </a:schemeClr>
                </a:solidFill>
                <a:latin typeface="Courier New Bold"/>
              </a:rPr>
              <a:t>clBuildProgram</a:t>
            </a:r>
            <a:r>
              <a:rPr lang="en-GB" sz="1000" b="1" dirty="0">
                <a:solidFill>
                  <a:schemeClr val="tx1">
                    <a:lumMod val="85000"/>
                  </a:schemeClr>
                </a:solidFill>
                <a:latin typeface="Courier New Bold"/>
              </a:rPr>
              <a:t>(program, 0, NULL, NULL, NULL, NULL);</a:t>
            </a:r>
          </a:p>
          <a:p>
            <a:pPr marL="0" indent="0">
              <a:buNone/>
            </a:pPr>
            <a:endParaRPr lang="en-GB" sz="1000" b="1" dirty="0">
              <a:solidFill>
                <a:schemeClr val="tx1">
                  <a:lumMod val="85000"/>
                </a:schemeClr>
              </a:solidFill>
              <a:latin typeface="Courier New Bold"/>
            </a:endParaRPr>
          </a:p>
          <a:p>
            <a:pPr marL="0" indent="0">
              <a:buNone/>
            </a:pPr>
            <a:r>
              <a:rPr lang="en-GB" sz="1000" b="1" dirty="0">
                <a:solidFill>
                  <a:schemeClr val="tx1">
                    <a:lumMod val="85000"/>
                  </a:schemeClr>
                </a:solidFill>
                <a:latin typeface="Courier New Bold"/>
              </a:rPr>
              <a:t>// Create the input and output arrays in device memory</a:t>
            </a:r>
          </a:p>
          <a:p>
            <a:pPr marL="0" indent="0">
              <a:buNone/>
            </a:pPr>
            <a:r>
              <a:rPr lang="en-GB" sz="1000" b="1" dirty="0" err="1">
                <a:solidFill>
                  <a:schemeClr val="tx1">
                    <a:lumMod val="85000"/>
                  </a:schemeClr>
                </a:solidFill>
                <a:latin typeface="Courier New Bold"/>
              </a:rPr>
              <a:t>d_a</a:t>
            </a:r>
            <a:r>
              <a:rPr lang="en-GB" sz="1000" b="1" dirty="0">
                <a:solidFill>
                  <a:schemeClr val="tx1">
                    <a:lumMod val="85000"/>
                  </a:schemeClr>
                </a:solidFill>
                <a:latin typeface="Courier New Bold"/>
              </a:rPr>
              <a:t> = </a:t>
            </a:r>
            <a:r>
              <a:rPr lang="en-GB" sz="1000" b="1" dirty="0" err="1">
                <a:solidFill>
                  <a:schemeClr val="tx1">
                    <a:lumMod val="85000"/>
                  </a:schemeClr>
                </a:solidFill>
                <a:latin typeface="Courier New Bold"/>
              </a:rPr>
              <a:t>clCreateBuffer</a:t>
            </a:r>
            <a:r>
              <a:rPr lang="en-GB" sz="1000" b="1" dirty="0">
                <a:solidFill>
                  <a:schemeClr val="tx1">
                    <a:lumMod val="85000"/>
                  </a:schemeClr>
                </a:solidFill>
                <a:latin typeface="Courier New Bold"/>
              </a:rPr>
              <a:t>(context, CL_MEM_READ_ONLY, </a:t>
            </a:r>
          </a:p>
          <a:p>
            <a:pPr marL="0" indent="0">
              <a:buNone/>
            </a:pPr>
            <a:r>
              <a:rPr lang="en-GB" sz="1000" b="1" dirty="0">
                <a:solidFill>
                  <a:schemeClr val="tx1">
                    <a:lumMod val="85000"/>
                  </a:schemeClr>
                </a:solidFill>
                <a:latin typeface="Courier New Bold"/>
              </a:rPr>
              <a:t>                     </a:t>
            </a:r>
            <a:r>
              <a:rPr lang="en-GB" sz="1000" b="1" dirty="0" err="1">
                <a:solidFill>
                  <a:schemeClr val="tx1">
                    <a:lumMod val="85000"/>
                  </a:schemeClr>
                </a:solidFill>
                <a:latin typeface="Courier New Bold"/>
              </a:rPr>
              <a:t>sizeof</a:t>
            </a:r>
            <a:r>
              <a:rPr lang="en-GB" sz="1000" b="1" dirty="0">
                <a:solidFill>
                  <a:schemeClr val="tx1">
                    <a:lumMod val="85000"/>
                  </a:schemeClr>
                </a:solidFill>
                <a:latin typeface="Courier New Bold"/>
              </a:rPr>
              <a:t>(float) * N, NULL, NULL);</a:t>
            </a:r>
          </a:p>
          <a:p>
            <a:pPr marL="0" indent="0">
              <a:buNone/>
            </a:pPr>
            <a:r>
              <a:rPr lang="en-GB" sz="1000" b="1" dirty="0" err="1">
                <a:solidFill>
                  <a:schemeClr val="tx1">
                    <a:lumMod val="85000"/>
                  </a:schemeClr>
                </a:solidFill>
                <a:latin typeface="Courier New Bold"/>
              </a:rPr>
              <a:t>d_b</a:t>
            </a:r>
            <a:r>
              <a:rPr lang="en-GB" sz="1000" b="1" dirty="0">
                <a:solidFill>
                  <a:schemeClr val="tx1">
                    <a:lumMod val="85000"/>
                  </a:schemeClr>
                </a:solidFill>
                <a:latin typeface="Courier New Bold"/>
              </a:rPr>
              <a:t> = </a:t>
            </a:r>
            <a:r>
              <a:rPr lang="en-GB" sz="1000" b="1" dirty="0" err="1">
                <a:solidFill>
                  <a:schemeClr val="tx1">
                    <a:lumMod val="85000"/>
                  </a:schemeClr>
                </a:solidFill>
                <a:latin typeface="Courier New Bold"/>
              </a:rPr>
              <a:t>clCreateBuffer</a:t>
            </a:r>
            <a:r>
              <a:rPr lang="en-GB" sz="1000" b="1" dirty="0">
                <a:solidFill>
                  <a:schemeClr val="tx1">
                    <a:lumMod val="85000"/>
                  </a:schemeClr>
                </a:solidFill>
                <a:latin typeface="Courier New Bold"/>
              </a:rPr>
              <a:t>(context, CL_MEM_READ_ONLY, </a:t>
            </a:r>
          </a:p>
          <a:p>
            <a:pPr marL="0" indent="0">
              <a:buNone/>
            </a:pPr>
            <a:r>
              <a:rPr lang="en-GB" sz="1000" b="1" dirty="0">
                <a:solidFill>
                  <a:schemeClr val="tx1">
                    <a:lumMod val="85000"/>
                  </a:schemeClr>
                </a:solidFill>
                <a:latin typeface="Courier New Bold"/>
              </a:rPr>
              <a:t>                     </a:t>
            </a:r>
            <a:r>
              <a:rPr lang="en-GB" sz="1000" b="1" dirty="0" err="1">
                <a:solidFill>
                  <a:schemeClr val="tx1">
                    <a:lumMod val="85000"/>
                  </a:schemeClr>
                </a:solidFill>
                <a:latin typeface="Courier New Bold"/>
              </a:rPr>
              <a:t>sizeof</a:t>
            </a:r>
            <a:r>
              <a:rPr lang="en-GB" sz="1000" b="1" dirty="0">
                <a:solidFill>
                  <a:schemeClr val="tx1">
                    <a:lumMod val="85000"/>
                  </a:schemeClr>
                </a:solidFill>
                <a:latin typeface="Courier New Bold"/>
              </a:rPr>
              <a:t>(float) * N, NULL, NULL);</a:t>
            </a:r>
          </a:p>
          <a:p>
            <a:pPr marL="0" indent="0">
              <a:buNone/>
            </a:pPr>
            <a:r>
              <a:rPr lang="en-GB" sz="1000" b="1" dirty="0" err="1">
                <a:solidFill>
                  <a:schemeClr val="tx1">
                    <a:lumMod val="85000"/>
                  </a:schemeClr>
                </a:solidFill>
                <a:latin typeface="Courier New Bold"/>
              </a:rPr>
              <a:t>d_c</a:t>
            </a:r>
            <a:r>
              <a:rPr lang="en-GB" sz="1000" b="1" dirty="0">
                <a:solidFill>
                  <a:schemeClr val="tx1">
                    <a:lumMod val="85000"/>
                  </a:schemeClr>
                </a:solidFill>
                <a:latin typeface="Courier New Bold"/>
              </a:rPr>
              <a:t> = </a:t>
            </a:r>
            <a:r>
              <a:rPr lang="en-GB" sz="1000" b="1" dirty="0" err="1">
                <a:solidFill>
                  <a:schemeClr val="tx1">
                    <a:lumMod val="85000"/>
                  </a:schemeClr>
                </a:solidFill>
                <a:latin typeface="Courier New Bold"/>
              </a:rPr>
              <a:t>clCreateBuffer</a:t>
            </a:r>
            <a:r>
              <a:rPr lang="en-GB" sz="1000" b="1" dirty="0">
                <a:solidFill>
                  <a:schemeClr val="tx1">
                    <a:lumMod val="85000"/>
                  </a:schemeClr>
                </a:solidFill>
                <a:latin typeface="Courier New Bold"/>
              </a:rPr>
              <a:t>(context, CL_MEM_WRITE_ONLY, </a:t>
            </a:r>
          </a:p>
          <a:p>
            <a:pPr marL="0" indent="0">
              <a:buNone/>
            </a:pPr>
            <a:r>
              <a:rPr lang="en-GB" sz="1000" b="1" dirty="0">
                <a:solidFill>
                  <a:schemeClr val="tx1">
                    <a:lumMod val="85000"/>
                  </a:schemeClr>
                </a:solidFill>
                <a:latin typeface="Courier New Bold"/>
              </a:rPr>
              <a:t>                     </a:t>
            </a:r>
            <a:r>
              <a:rPr lang="en-GB" sz="1000" b="1" dirty="0" err="1">
                <a:solidFill>
                  <a:schemeClr val="tx1">
                    <a:lumMod val="85000"/>
                  </a:schemeClr>
                </a:solidFill>
                <a:latin typeface="Courier New Bold"/>
              </a:rPr>
              <a:t>sizeof</a:t>
            </a:r>
            <a:r>
              <a:rPr lang="en-GB" sz="1000" b="1" dirty="0">
                <a:solidFill>
                  <a:schemeClr val="tx1">
                    <a:lumMod val="85000"/>
                  </a:schemeClr>
                </a:solidFill>
                <a:latin typeface="Courier New Bold"/>
              </a:rPr>
              <a:t>(float) * N, NULL, NULL);</a:t>
            </a:r>
          </a:p>
        </p:txBody>
      </p:sp>
      <p:sp>
        <p:nvSpPr>
          <p:cNvPr id="13" name="Rectangle 13"/>
          <p:cNvSpPr>
            <a:spLocks noChangeArrowheads="1"/>
          </p:cNvSpPr>
          <p:nvPr/>
        </p:nvSpPr>
        <p:spPr bwMode="auto">
          <a:xfrm>
            <a:off x="4494438" y="1551983"/>
            <a:ext cx="4644008" cy="1440160"/>
          </a:xfrm>
          <a:prstGeom prst="rect">
            <a:avLst/>
          </a:prstGeom>
          <a:solidFill>
            <a:schemeClr val="accent6">
              <a:alpha val="50000"/>
            </a:schemeClr>
          </a:solidFill>
          <a:ln w="9525">
            <a:noFill/>
            <a:miter lim="800000"/>
            <a:headEnd/>
            <a:tailEnd/>
          </a:ln>
        </p:spPr>
        <p:txBody>
          <a:bodyPr wrap="none" anchor="ctr"/>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dirty="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7" name="Rectangle 5"/>
          <p:cNvSpPr>
            <a:spLocks noChangeArrowheads="1"/>
          </p:cNvSpPr>
          <p:nvPr/>
        </p:nvSpPr>
        <p:spPr bwMode="auto">
          <a:xfrm>
            <a:off x="0" y="1551983"/>
            <a:ext cx="4494440" cy="2741113"/>
          </a:xfrm>
          <a:prstGeom prst="rect">
            <a:avLst/>
          </a:prstGeom>
          <a:solidFill>
            <a:schemeClr val="accent2">
              <a:alpha val="50000"/>
            </a:schemeClr>
          </a:solidFill>
          <a:ln w="9525">
            <a:noFill/>
            <a:miter lim="800000"/>
            <a:headEnd/>
            <a:tailEnd/>
          </a:ln>
        </p:spPr>
        <p:txBody>
          <a:bodyPr wrap="none" anchor="ctr"/>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dirty="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4" name="Title 3"/>
          <p:cNvSpPr>
            <a:spLocks noGrp="1"/>
          </p:cNvSpPr>
          <p:nvPr>
            <p:ph type="title"/>
          </p:nvPr>
        </p:nvSpPr>
        <p:spPr/>
        <p:txBody>
          <a:bodyPr/>
          <a:lstStyle/>
          <a:p>
            <a:r>
              <a:rPr lang="en-GB" dirty="0"/>
              <a:t>Vector Addition – Host Program</a:t>
            </a:r>
          </a:p>
        </p:txBody>
      </p:sp>
      <p:sp>
        <p:nvSpPr>
          <p:cNvPr id="11" name="Rectangle 7"/>
          <p:cNvSpPr>
            <a:spLocks noChangeArrowheads="1"/>
          </p:cNvSpPr>
          <p:nvPr/>
        </p:nvSpPr>
        <p:spPr bwMode="auto">
          <a:xfrm>
            <a:off x="0" y="5301208"/>
            <a:ext cx="4499992" cy="1152128"/>
          </a:xfrm>
          <a:prstGeom prst="rect">
            <a:avLst/>
          </a:prstGeom>
          <a:solidFill>
            <a:schemeClr val="accent3">
              <a:alpha val="50000"/>
            </a:schemeClr>
          </a:solidFill>
          <a:ln w="9525">
            <a:noFill/>
            <a:miter lim="800000"/>
            <a:headEnd/>
            <a:tailEnd/>
          </a:ln>
        </p:spPr>
        <p:txBody>
          <a:bodyPr wrap="none" anchor="ctr"/>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dirty="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9" name="Rectangle 9"/>
          <p:cNvSpPr>
            <a:spLocks noChangeArrowheads="1"/>
          </p:cNvSpPr>
          <p:nvPr/>
        </p:nvSpPr>
        <p:spPr bwMode="auto">
          <a:xfrm>
            <a:off x="0" y="4293096"/>
            <a:ext cx="4494439" cy="1008112"/>
          </a:xfrm>
          <a:prstGeom prst="rect">
            <a:avLst/>
          </a:prstGeom>
          <a:solidFill>
            <a:schemeClr val="accent4">
              <a:alpha val="50000"/>
            </a:schemeClr>
          </a:solidFill>
          <a:ln w="9525">
            <a:noFill/>
            <a:miter lim="800000"/>
            <a:headEnd/>
            <a:tailEnd/>
          </a:ln>
        </p:spPr>
        <p:txBody>
          <a:bodyPr wrap="none" anchor="ctr"/>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dirty="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0" name="Text Box 10"/>
          <p:cNvSpPr txBox="1">
            <a:spLocks noChangeArrowheads="1"/>
          </p:cNvSpPr>
          <p:nvPr/>
        </p:nvSpPr>
        <p:spPr bwMode="auto">
          <a:xfrm>
            <a:off x="395536" y="4653136"/>
            <a:ext cx="3672408" cy="369332"/>
          </a:xfrm>
          <a:prstGeom prst="rect">
            <a:avLst/>
          </a:prstGeom>
          <a:solidFill>
            <a:srgbClr val="FFFFFF"/>
          </a:solidFill>
          <a:ln w="9525">
            <a:noFill/>
            <a:miter lim="800000"/>
            <a:headEnd/>
            <a:tailEnd/>
          </a:ln>
          <a:effectLst/>
        </p:spPr>
        <p:txBody>
          <a:bodyPr wrap="square">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sz="1800" b="1" i="0" u="none" strike="noStrike" kern="0" cap="none" spc="0" normalizeH="0" baseline="0" noProof="0" dirty="0">
                <a:ln>
                  <a:noFill/>
                </a:ln>
                <a:solidFill>
                  <a:srgbClr val="000000"/>
                </a:solidFill>
                <a:uLnTx/>
                <a:uFillTx/>
                <a:latin typeface="+mj-lt"/>
                <a:ea typeface="ヒラギノ角ゴ ProN W3" charset="-128"/>
                <a:cs typeface="Arial"/>
                <a:sym typeface="Myriad Set Text" charset="0"/>
              </a:rPr>
              <a:t>2) Create and build the program</a:t>
            </a:r>
          </a:p>
        </p:txBody>
      </p:sp>
      <p:sp>
        <p:nvSpPr>
          <p:cNvPr id="12" name="Text Box 8"/>
          <p:cNvSpPr txBox="1">
            <a:spLocks noChangeArrowheads="1"/>
          </p:cNvSpPr>
          <p:nvPr/>
        </p:nvSpPr>
        <p:spPr bwMode="auto">
          <a:xfrm>
            <a:off x="395536" y="5733256"/>
            <a:ext cx="3672408" cy="369332"/>
          </a:xfrm>
          <a:prstGeom prst="rect">
            <a:avLst/>
          </a:prstGeom>
          <a:solidFill>
            <a:srgbClr val="FFFFFF"/>
          </a:solidFill>
          <a:ln w="9525">
            <a:noFill/>
            <a:miter lim="800000"/>
            <a:headEnd/>
            <a:tailEnd/>
          </a:ln>
          <a:effectLst/>
        </p:spPr>
        <p:txBody>
          <a:bodyPr wrap="square">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sz="1800" b="1" i="0" u="none" strike="noStrike" kern="0" cap="none" spc="0" normalizeH="0" baseline="0" noProof="0" dirty="0">
                <a:ln>
                  <a:noFill/>
                </a:ln>
                <a:solidFill>
                  <a:srgbClr val="000000"/>
                </a:solidFill>
                <a:uLnTx/>
                <a:uFillTx/>
                <a:latin typeface="+mj-lt"/>
                <a:ea typeface="ヒラギノ角ゴ ProN W3" charset="-128"/>
                <a:cs typeface="Arial"/>
                <a:sym typeface="Myriad Set Text" charset="0"/>
              </a:rPr>
              <a:t>3) Define memory objects</a:t>
            </a:r>
          </a:p>
        </p:txBody>
      </p:sp>
      <p:sp>
        <p:nvSpPr>
          <p:cNvPr id="14" name="Text Box 14"/>
          <p:cNvSpPr txBox="1">
            <a:spLocks noChangeArrowheads="1"/>
          </p:cNvSpPr>
          <p:nvPr/>
        </p:nvSpPr>
        <p:spPr bwMode="auto">
          <a:xfrm>
            <a:off x="5148064" y="2060848"/>
            <a:ext cx="3413652" cy="369332"/>
          </a:xfrm>
          <a:prstGeom prst="rect">
            <a:avLst/>
          </a:prstGeom>
          <a:solidFill>
            <a:srgbClr val="FFFFFF"/>
          </a:solidFill>
          <a:ln w="9525">
            <a:noFill/>
            <a:miter lim="800000"/>
            <a:headEnd/>
            <a:tailEnd/>
          </a:ln>
          <a:effectLst/>
        </p:spPr>
        <p:txBody>
          <a:bodyPr wrap="square">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sz="1800" b="1" i="0" u="none" strike="noStrike" kern="0" cap="none" spc="0" normalizeH="0" baseline="0" noProof="0" dirty="0">
                <a:ln>
                  <a:noFill/>
                </a:ln>
                <a:solidFill>
                  <a:srgbClr val="000000"/>
                </a:solidFill>
                <a:uLnTx/>
                <a:uFillTx/>
                <a:latin typeface="+mj-lt"/>
                <a:ea typeface="ヒラギノ角ゴ ProN W3" charset="-128"/>
                <a:cs typeface="Arial"/>
                <a:sym typeface="Myriad Set Text" charset="0"/>
              </a:rPr>
              <a:t>4) Create and setup kernel</a:t>
            </a:r>
          </a:p>
        </p:txBody>
      </p:sp>
      <p:sp>
        <p:nvSpPr>
          <p:cNvPr id="15" name="Rectangle 15"/>
          <p:cNvSpPr>
            <a:spLocks noChangeArrowheads="1"/>
          </p:cNvSpPr>
          <p:nvPr/>
        </p:nvSpPr>
        <p:spPr bwMode="auto">
          <a:xfrm>
            <a:off x="4494438" y="2996953"/>
            <a:ext cx="4649562" cy="2304256"/>
          </a:xfrm>
          <a:prstGeom prst="rect">
            <a:avLst/>
          </a:prstGeom>
          <a:solidFill>
            <a:schemeClr val="tx2">
              <a:alpha val="50000"/>
            </a:schemeClr>
          </a:solidFill>
          <a:ln w="9525">
            <a:noFill/>
            <a:miter lim="800000"/>
            <a:headEnd/>
            <a:tailEnd/>
          </a:ln>
        </p:spPr>
        <p:txBody>
          <a:bodyPr wrap="none" anchor="ctr"/>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dirty="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6" name="Text Box 16"/>
          <p:cNvSpPr txBox="1">
            <a:spLocks noChangeArrowheads="1"/>
          </p:cNvSpPr>
          <p:nvPr/>
        </p:nvSpPr>
        <p:spPr bwMode="auto">
          <a:xfrm>
            <a:off x="5148064" y="3501008"/>
            <a:ext cx="3384376" cy="1200329"/>
          </a:xfrm>
          <a:prstGeom prst="rect">
            <a:avLst/>
          </a:prstGeom>
          <a:solidFill>
            <a:srgbClr val="FFFFFF"/>
          </a:solidFill>
          <a:ln w="9525">
            <a:noFill/>
            <a:miter lim="800000"/>
            <a:headEnd/>
            <a:tailEnd/>
          </a:ln>
          <a:effectLst/>
        </p:spPr>
        <p:txBody>
          <a:bodyPr wrap="square">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sz="1800" b="1" i="0" u="none" strike="noStrike" kern="0" cap="none" spc="0" normalizeH="0" baseline="0" noProof="0" dirty="0">
                <a:ln>
                  <a:noFill/>
                </a:ln>
                <a:solidFill>
                  <a:srgbClr val="000000"/>
                </a:solidFill>
                <a:uLnTx/>
                <a:uFillTx/>
                <a:latin typeface="+mj-lt"/>
                <a:ea typeface="ヒラギノ角ゴ ProN W3" charset="-128"/>
                <a:cs typeface="Arial"/>
                <a:sym typeface="Myriad Set Text" charset="0"/>
              </a:rPr>
              <a:t>5) Execute commands:</a:t>
            </a:r>
            <a:br>
              <a:rPr kumimoji="0" lang="en-US" sz="1800" b="1" i="0" u="none" strike="noStrike" kern="0" cap="none" spc="0" normalizeH="0" baseline="0" noProof="0" dirty="0">
                <a:ln>
                  <a:noFill/>
                </a:ln>
                <a:solidFill>
                  <a:srgbClr val="000000"/>
                </a:solidFill>
                <a:uLnTx/>
                <a:uFillTx/>
                <a:latin typeface="+mj-lt"/>
                <a:ea typeface="ヒラギノ角ゴ ProN W3" charset="-128"/>
                <a:cs typeface="Arial"/>
                <a:sym typeface="Myriad Set Text" charset="0"/>
              </a:rPr>
            </a:br>
            <a:r>
              <a:rPr kumimoji="0" lang="en-US" sz="1800" b="1" i="0" u="none" strike="noStrike" kern="0" cap="none" spc="0" normalizeH="0" noProof="0" dirty="0">
                <a:ln>
                  <a:noFill/>
                </a:ln>
                <a:solidFill>
                  <a:srgbClr val="000000"/>
                </a:solidFill>
                <a:uLnTx/>
                <a:uFillTx/>
                <a:latin typeface="+mj-lt"/>
                <a:ea typeface="ヒラギノ角ゴ ProN W3" charset="-128"/>
                <a:cs typeface="Arial"/>
                <a:sym typeface="Myriad Set Text" charset="0"/>
              </a:rPr>
              <a:t>    a) </a:t>
            </a:r>
            <a:r>
              <a:rPr lang="en-US" b="1" kern="0" dirty="0">
                <a:solidFill>
                  <a:srgbClr val="000000"/>
                </a:solidFill>
                <a:latin typeface="+mj-lt"/>
                <a:ea typeface="ヒラギノ角ゴ ProN W3" charset="-128"/>
                <a:cs typeface="Arial"/>
                <a:sym typeface="Myriad Set Text" charset="0"/>
              </a:rPr>
              <a:t>Write buffers to device</a:t>
            </a:r>
            <a:br>
              <a:rPr lang="en-US" b="1" kern="0" dirty="0">
                <a:solidFill>
                  <a:srgbClr val="000000"/>
                </a:solidFill>
                <a:latin typeface="+mj-lt"/>
                <a:ea typeface="ヒラギノ角ゴ ProN W3" charset="-128"/>
                <a:cs typeface="Arial"/>
                <a:sym typeface="Myriad Set Text" charset="0"/>
              </a:rPr>
            </a:br>
            <a:r>
              <a:rPr lang="en-US" b="1" kern="0" dirty="0">
                <a:solidFill>
                  <a:srgbClr val="000000"/>
                </a:solidFill>
                <a:latin typeface="+mj-lt"/>
                <a:ea typeface="ヒラギノ角ゴ ProN W3" charset="-128"/>
                <a:cs typeface="Arial"/>
                <a:sym typeface="Myriad Set Text" charset="0"/>
              </a:rPr>
              <a:t>    b) Execute the kernel</a:t>
            </a:r>
            <a:br>
              <a:rPr lang="en-US" b="1" kern="0" dirty="0">
                <a:solidFill>
                  <a:srgbClr val="000000"/>
                </a:solidFill>
                <a:latin typeface="+mj-lt"/>
                <a:ea typeface="ヒラギノ角ゴ ProN W3" charset="-128"/>
                <a:cs typeface="Arial"/>
                <a:sym typeface="Myriad Set Text" charset="0"/>
              </a:rPr>
            </a:br>
            <a:r>
              <a:rPr lang="en-US" b="1" kern="0" dirty="0">
                <a:solidFill>
                  <a:srgbClr val="000000"/>
                </a:solidFill>
                <a:latin typeface="+mj-lt"/>
                <a:ea typeface="ヒラギノ角ゴ ProN W3" charset="-128"/>
                <a:cs typeface="Arial"/>
                <a:sym typeface="Myriad Set Text" charset="0"/>
              </a:rPr>
              <a:t>    c) Read buffer back to host</a:t>
            </a:r>
          </a:p>
        </p:txBody>
      </p:sp>
      <p:sp>
        <p:nvSpPr>
          <p:cNvPr id="17" name="TextBox 16"/>
          <p:cNvSpPr txBox="1"/>
          <p:nvPr/>
        </p:nvSpPr>
        <p:spPr>
          <a:xfrm>
            <a:off x="467544" y="6488668"/>
            <a:ext cx="8458904" cy="369332"/>
          </a:xfrm>
          <a:prstGeom prst="rect">
            <a:avLst/>
          </a:prstGeom>
          <a:noFill/>
        </p:spPr>
        <p:txBody>
          <a:bodyPr wrap="none" rtlCol="0">
            <a:spAutoFit/>
          </a:bodyPr>
          <a:lstStyle/>
          <a:p>
            <a:r>
              <a:rPr lang="en-GB" dirty="0">
                <a:latin typeface="+mj-lt"/>
              </a:rPr>
              <a:t>It’s complicated, but most of this is “boilerplate” and the same for most codes.</a:t>
            </a:r>
          </a:p>
        </p:txBody>
      </p:sp>
      <p:sp>
        <p:nvSpPr>
          <p:cNvPr id="8" name="Text Box 6"/>
          <p:cNvSpPr txBox="1">
            <a:spLocks noChangeArrowheads="1"/>
          </p:cNvSpPr>
          <p:nvPr/>
        </p:nvSpPr>
        <p:spPr bwMode="auto">
          <a:xfrm>
            <a:off x="395536" y="2636912"/>
            <a:ext cx="3672408" cy="646331"/>
          </a:xfrm>
          <a:prstGeom prst="rect">
            <a:avLst/>
          </a:prstGeom>
          <a:solidFill>
            <a:srgbClr val="FFFFFF"/>
          </a:solidFill>
          <a:ln w="9525">
            <a:noFill/>
            <a:miter lim="800000"/>
            <a:headEnd/>
            <a:tailEnd/>
          </a:ln>
          <a:effectLst/>
        </p:spPr>
        <p:txBody>
          <a:bodyPr wrap="square">
            <a:spAutoFit/>
          </a:bodyPr>
          <a:lstStyle/>
          <a:p>
            <a:pPr lvl="0" fontAlgn="base">
              <a:spcBef>
                <a:spcPct val="50000"/>
              </a:spcBef>
              <a:spcAft>
                <a:spcPct val="0"/>
              </a:spcAft>
              <a:defRPr/>
            </a:pPr>
            <a:r>
              <a:rPr kumimoji="0" lang="en-US" sz="1800" b="1" i="0" u="none" strike="noStrike" kern="0" cap="none" spc="0" normalizeH="0" baseline="0" noProof="0" dirty="0">
                <a:ln>
                  <a:noFill/>
                </a:ln>
                <a:solidFill>
                  <a:srgbClr val="000000"/>
                </a:solidFill>
                <a:uLnTx/>
                <a:uFillTx/>
                <a:latin typeface="+mj-lt"/>
                <a:ea typeface="ヒラギノ角ゴ ProN W3" charset="-128"/>
                <a:cs typeface="Arial"/>
                <a:sym typeface="Myriad Set Text" charset="0"/>
              </a:rPr>
              <a:t>1) Define the platform:</a:t>
            </a:r>
            <a:br>
              <a:rPr lang="en-US" b="1" kern="0" noProof="0" dirty="0">
                <a:solidFill>
                  <a:srgbClr val="000000"/>
                </a:solidFill>
                <a:latin typeface="+mj-lt"/>
                <a:ea typeface="ヒラギノ角ゴ ProN W3" charset="-128"/>
                <a:cs typeface="Arial"/>
                <a:sym typeface="Myriad Set Text" charset="0"/>
              </a:rPr>
            </a:br>
            <a:r>
              <a:rPr lang="en-US" b="1" kern="0" noProof="0" dirty="0">
                <a:solidFill>
                  <a:srgbClr val="000000"/>
                </a:solidFill>
                <a:latin typeface="+mj-lt"/>
                <a:ea typeface="ヒラギノ角ゴ ProN W3" charset="-128"/>
                <a:cs typeface="Arial"/>
                <a:sym typeface="Myriad Set Text" charset="0"/>
              </a:rPr>
              <a:t>    </a:t>
            </a:r>
            <a:r>
              <a:rPr lang="en-US" b="1" kern="0" dirty="0">
                <a:solidFill>
                  <a:srgbClr val="000000"/>
                </a:solidFill>
                <a:latin typeface="+mj-lt"/>
                <a:ea typeface="ヒラギノ角ゴ ProN W3" charset="-128"/>
                <a:cs typeface="Arial"/>
                <a:sym typeface="Myriad Set Text" charset="0"/>
              </a:rPr>
              <a:t>Devices + Context + Queues</a:t>
            </a:r>
            <a:endParaRPr kumimoji="0" lang="en-US" sz="1800" b="1" i="0" u="none" strike="noStrike" kern="0" cap="none" spc="0" normalizeH="0" baseline="0" noProof="0" dirty="0">
              <a:ln>
                <a:noFill/>
              </a:ln>
              <a:solidFill>
                <a:srgbClr val="000000"/>
              </a:solidFill>
              <a:uLnTx/>
              <a:uFillTx/>
              <a:latin typeface="+mj-lt"/>
              <a:ea typeface="ヒラギノ角ゴ ProN W3" charset="-128"/>
              <a:cs typeface="Arial"/>
              <a:sym typeface="Myriad Set Text" charset="0"/>
            </a:endParaRPr>
          </a:p>
        </p:txBody>
      </p:sp>
      <p:sp>
        <p:nvSpPr>
          <p:cNvPr id="2" name="Slide Number Placeholder 1">
            <a:extLst>
              <a:ext uri="{FF2B5EF4-FFF2-40B4-BE49-F238E27FC236}">
                <a16:creationId xmlns:a16="http://schemas.microsoft.com/office/drawing/2014/main" id="{A29C6D9E-CCBB-AC41-AEC5-372A87250906}"/>
              </a:ext>
            </a:extLst>
          </p:cNvPr>
          <p:cNvSpPr>
            <a:spLocks noGrp="1"/>
          </p:cNvSpPr>
          <p:nvPr>
            <p:ph type="sldNum" sz="quarter" idx="12"/>
          </p:nvPr>
        </p:nvSpPr>
        <p:spPr/>
        <p:txBody>
          <a:bodyPr/>
          <a:lstStyle/>
          <a:p>
            <a:fld id="{10338BC4-165C-45BE-83FF-C9C7D8E962C5}" type="slidenum">
              <a:rPr lang="en-GB" smtClean="0"/>
              <a:pPr/>
              <a:t>69</a:t>
            </a:fld>
            <a:endParaRPr lang="en-GB"/>
          </a:p>
        </p:txBody>
      </p:sp>
    </p:spTree>
    <p:extLst>
      <p:ext uri="{BB962C8B-B14F-4D97-AF65-F5344CB8AC3E}">
        <p14:creationId xmlns:p14="http://schemas.microsoft.com/office/powerpoint/2010/main" val="11846499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r>
              <a:rPr lang="en-GB" dirty="0"/>
              <a:t>Setting up </a:t>
            </a:r>
            <a:r>
              <a:rPr lang="en-GB" dirty="0" err="1"/>
              <a:t>Opencl</a:t>
            </a:r>
            <a:r>
              <a:rPr lang="en-GB" dirty="0"/>
              <a:t> platforms</a:t>
            </a:r>
          </a:p>
        </p:txBody>
      </p:sp>
      <p:sp>
        <p:nvSpPr>
          <p:cNvPr id="2" name="Text Placeholder 1"/>
          <p:cNvSpPr>
            <a:spLocks noGrp="1"/>
          </p:cNvSpPr>
          <p:nvPr>
            <p:ph type="body" idx="1"/>
          </p:nvPr>
        </p:nvSpPr>
        <p:spPr/>
        <p:txBody>
          <a:bodyPr/>
          <a:lstStyle/>
          <a:p>
            <a:endParaRPr lang="en-GB"/>
          </a:p>
        </p:txBody>
      </p:sp>
      <p:sp>
        <p:nvSpPr>
          <p:cNvPr id="3" name="Slide Number Placeholder 2">
            <a:extLst>
              <a:ext uri="{FF2B5EF4-FFF2-40B4-BE49-F238E27FC236}">
                <a16:creationId xmlns:a16="http://schemas.microsoft.com/office/drawing/2014/main" id="{05581A45-2DF4-D74A-A33D-3429CE13E032}"/>
              </a:ext>
            </a:extLst>
          </p:cNvPr>
          <p:cNvSpPr>
            <a:spLocks noGrp="1"/>
          </p:cNvSpPr>
          <p:nvPr>
            <p:ph type="sldNum" sz="quarter" idx="12"/>
          </p:nvPr>
        </p:nvSpPr>
        <p:spPr/>
        <p:txBody>
          <a:bodyPr/>
          <a:lstStyle/>
          <a:p>
            <a:fld id="{10338BC4-165C-45BE-83FF-C9C7D8E962C5}" type="slidenum">
              <a:rPr lang="en-GB" smtClean="0"/>
              <a:pPr/>
              <a:t>7</a:t>
            </a:fld>
            <a:endParaRPr lang="en-GB"/>
          </a:p>
        </p:txBody>
      </p:sp>
    </p:spTree>
    <p:extLst>
      <p:ext uri="{BB962C8B-B14F-4D97-AF65-F5344CB8AC3E}">
        <p14:creationId xmlns:p14="http://schemas.microsoft.com/office/powerpoint/2010/main" val="80583286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p:cNvSpPr>
            <a:spLocks noGrp="1"/>
          </p:cNvSpPr>
          <p:nvPr>
            <p:ph type="title"/>
          </p:nvPr>
        </p:nvSpPr>
        <p:spPr>
          <a:xfrm>
            <a:off x="0" y="274638"/>
            <a:ext cx="9144000" cy="1143000"/>
          </a:xfrm>
        </p:spPr>
        <p:txBody>
          <a:bodyPr>
            <a:normAutofit/>
          </a:bodyPr>
          <a:lstStyle/>
          <a:p>
            <a:r>
              <a:rPr lang="en-GB" dirty="0"/>
              <a:t>Exercise: Running the </a:t>
            </a:r>
            <a:r>
              <a:rPr lang="en-GB" dirty="0" err="1"/>
              <a:t>Vadd</a:t>
            </a:r>
            <a:r>
              <a:rPr lang="en-GB" dirty="0"/>
              <a:t> kernel</a:t>
            </a:r>
          </a:p>
        </p:txBody>
      </p:sp>
      <p:sp>
        <p:nvSpPr>
          <p:cNvPr id="8" name="Content Placeholder 7"/>
          <p:cNvSpPr>
            <a:spLocks noGrp="1"/>
          </p:cNvSpPr>
          <p:nvPr>
            <p:ph idx="1"/>
          </p:nvPr>
        </p:nvSpPr>
        <p:spPr>
          <a:xfrm>
            <a:off x="179512" y="1600200"/>
            <a:ext cx="8784976" cy="5141168"/>
          </a:xfrm>
        </p:spPr>
        <p:txBody>
          <a:bodyPr>
            <a:normAutofit fontScale="85000" lnSpcReduction="20000"/>
          </a:bodyPr>
          <a:lstStyle/>
          <a:p>
            <a:pPr>
              <a:lnSpc>
                <a:spcPct val="110000"/>
              </a:lnSpc>
            </a:pPr>
            <a:r>
              <a:rPr lang="en-GB" dirty="0">
                <a:solidFill>
                  <a:schemeClr val="accent2"/>
                </a:solidFill>
              </a:rPr>
              <a:t>Goal: </a:t>
            </a:r>
          </a:p>
          <a:p>
            <a:pPr lvl="1">
              <a:lnSpc>
                <a:spcPct val="110000"/>
              </a:lnSpc>
            </a:pPr>
            <a:r>
              <a:rPr lang="en-GB" dirty="0"/>
              <a:t>To inspect and verify that you can run an OpenCL kernel</a:t>
            </a:r>
          </a:p>
          <a:p>
            <a:pPr>
              <a:lnSpc>
                <a:spcPct val="110000"/>
              </a:lnSpc>
            </a:pPr>
            <a:r>
              <a:rPr lang="en-GB" dirty="0">
                <a:solidFill>
                  <a:schemeClr val="accent2"/>
                </a:solidFill>
              </a:rPr>
              <a:t>Procedure: </a:t>
            </a:r>
          </a:p>
          <a:p>
            <a:pPr lvl="1">
              <a:lnSpc>
                <a:spcPct val="110000"/>
              </a:lnSpc>
            </a:pPr>
            <a:r>
              <a:rPr lang="en-GB" dirty="0"/>
              <a:t>Take the provided C </a:t>
            </a:r>
            <a:r>
              <a:rPr lang="en-GB" dirty="0" err="1"/>
              <a:t>Vadd</a:t>
            </a:r>
            <a:r>
              <a:rPr lang="en-GB" dirty="0"/>
              <a:t> program. It will run a simple kernel to add two vectors together. </a:t>
            </a:r>
          </a:p>
          <a:p>
            <a:pPr lvl="1">
              <a:lnSpc>
                <a:spcPct val="110000"/>
              </a:lnSpc>
            </a:pPr>
            <a:r>
              <a:rPr lang="en-GB" dirty="0"/>
              <a:t>Look at the host code and identify the API calls in the host code. Compare them against the API descriptions on the OpenCL reference card.</a:t>
            </a:r>
          </a:p>
          <a:p>
            <a:pPr lvl="1">
              <a:lnSpc>
                <a:spcPct val="110000"/>
              </a:lnSpc>
            </a:pPr>
            <a:r>
              <a:rPr lang="en-GB" dirty="0"/>
              <a:t>There are some helper files which time the execution, output device information neatly and check errors.</a:t>
            </a:r>
          </a:p>
          <a:p>
            <a:pPr>
              <a:lnSpc>
                <a:spcPct val="110000"/>
              </a:lnSpc>
            </a:pPr>
            <a:r>
              <a:rPr lang="en-GB" dirty="0">
                <a:solidFill>
                  <a:schemeClr val="accent2"/>
                </a:solidFill>
              </a:rPr>
              <a:t>Expected output:</a:t>
            </a:r>
          </a:p>
          <a:p>
            <a:pPr lvl="1">
              <a:lnSpc>
                <a:spcPct val="110000"/>
              </a:lnSpc>
            </a:pPr>
            <a:r>
              <a:rPr lang="en-GB" dirty="0"/>
              <a:t>A message verifying that the vector addition completed successfully</a:t>
            </a:r>
          </a:p>
        </p:txBody>
      </p:sp>
      <p:sp>
        <p:nvSpPr>
          <p:cNvPr id="2" name="Slide Number Placeholder 1">
            <a:extLst>
              <a:ext uri="{FF2B5EF4-FFF2-40B4-BE49-F238E27FC236}">
                <a16:creationId xmlns:a16="http://schemas.microsoft.com/office/drawing/2014/main" id="{2718B236-A254-444B-A524-5B33F9F5B3BA}"/>
              </a:ext>
            </a:extLst>
          </p:cNvPr>
          <p:cNvSpPr>
            <a:spLocks noGrp="1"/>
          </p:cNvSpPr>
          <p:nvPr>
            <p:ph type="sldNum" sz="quarter" idx="12"/>
          </p:nvPr>
        </p:nvSpPr>
        <p:spPr/>
        <p:txBody>
          <a:bodyPr/>
          <a:lstStyle/>
          <a:p>
            <a:fld id="{10338BC4-165C-45BE-83FF-C9C7D8E962C5}" type="slidenum">
              <a:rPr lang="en-GB" smtClean="0"/>
              <a:pPr/>
              <a:t>70</a:t>
            </a:fld>
            <a:endParaRPr lang="en-GB"/>
          </a:p>
        </p:txBody>
      </p:sp>
    </p:spTree>
    <p:extLst>
      <p:ext uri="{BB962C8B-B14F-4D97-AF65-F5344CB8AC3E}">
        <p14:creationId xmlns:p14="http://schemas.microsoft.com/office/powerpoint/2010/main" val="407227754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35496" y="0"/>
            <a:ext cx="9108504" cy="1143000"/>
          </a:xfrm>
        </p:spPr>
        <p:txBody>
          <a:bodyPr>
            <a:normAutofit/>
          </a:bodyPr>
          <a:lstStyle/>
          <a:p>
            <a:r>
              <a:rPr lang="en-GB" sz="3600" dirty="0"/>
              <a:t>Exercise: modifying an OpenCL program</a:t>
            </a:r>
          </a:p>
        </p:txBody>
      </p:sp>
      <p:sp>
        <p:nvSpPr>
          <p:cNvPr id="8" name="Content Placeholder 7"/>
          <p:cNvSpPr>
            <a:spLocks noGrp="1"/>
          </p:cNvSpPr>
          <p:nvPr>
            <p:ph idx="1"/>
          </p:nvPr>
        </p:nvSpPr>
        <p:spPr>
          <a:xfrm>
            <a:off x="179512" y="1127502"/>
            <a:ext cx="8784976" cy="5730498"/>
          </a:xfrm>
        </p:spPr>
        <p:txBody>
          <a:bodyPr>
            <a:normAutofit fontScale="77500" lnSpcReduction="20000"/>
          </a:bodyPr>
          <a:lstStyle/>
          <a:p>
            <a:pPr>
              <a:lnSpc>
                <a:spcPct val="110000"/>
              </a:lnSpc>
            </a:pPr>
            <a:r>
              <a:rPr lang="en-GB" dirty="0">
                <a:solidFill>
                  <a:schemeClr val="accent2"/>
                </a:solidFill>
              </a:rPr>
              <a:t>Goal: </a:t>
            </a:r>
          </a:p>
          <a:p>
            <a:pPr lvl="1">
              <a:lnSpc>
                <a:spcPct val="110000"/>
              </a:lnSpc>
            </a:pPr>
            <a:r>
              <a:rPr lang="en-GB" dirty="0"/>
              <a:t>To verify that you understand host and kernel code </a:t>
            </a:r>
          </a:p>
          <a:p>
            <a:pPr>
              <a:lnSpc>
                <a:spcPct val="110000"/>
              </a:lnSpc>
            </a:pPr>
            <a:r>
              <a:rPr lang="en-GB" dirty="0">
                <a:solidFill>
                  <a:schemeClr val="accent2"/>
                </a:solidFill>
              </a:rPr>
              <a:t>Procedure: </a:t>
            </a:r>
          </a:p>
          <a:p>
            <a:pPr lvl="1">
              <a:lnSpc>
                <a:spcPct val="110000"/>
              </a:lnSpc>
            </a:pPr>
            <a:r>
              <a:rPr lang="en-GB" dirty="0"/>
              <a:t>Start with a VADD program in C</a:t>
            </a:r>
          </a:p>
          <a:p>
            <a:pPr marL="1371600" lvl="2" indent="-457200">
              <a:lnSpc>
                <a:spcPct val="110000"/>
              </a:lnSpc>
              <a:buFont typeface="+mj-lt"/>
              <a:buAutoNum type="arabicPeriod"/>
            </a:pPr>
            <a:r>
              <a:rPr lang="en-GB" b="1" dirty="0">
                <a:latin typeface="Courier New" panose="02070309020205020404" pitchFamily="49" charset="0"/>
                <a:cs typeface="Courier New" panose="02070309020205020404" pitchFamily="49" charset="0"/>
              </a:rPr>
              <a:t>cd ~/</a:t>
            </a:r>
            <a:r>
              <a:rPr lang="en-GB" b="1" dirty="0" err="1">
                <a:latin typeface="Courier New" panose="02070309020205020404" pitchFamily="49" charset="0"/>
                <a:cs typeface="Courier New" panose="02070309020205020404" pitchFamily="49" charset="0"/>
              </a:rPr>
              <a:t>opencl</a:t>
            </a:r>
            <a:r>
              <a:rPr lang="en-GB" b="1" dirty="0">
                <a:latin typeface="Courier New" panose="02070309020205020404" pitchFamily="49" charset="0"/>
                <a:cs typeface="Courier New" panose="02070309020205020404" pitchFamily="49" charset="0"/>
              </a:rPr>
              <a:t>-training/exercises/</a:t>
            </a:r>
            <a:r>
              <a:rPr lang="en-GB" b="1" dirty="0" err="1">
                <a:latin typeface="Courier New" panose="02070309020205020404" pitchFamily="49" charset="0"/>
                <a:cs typeface="Courier New" panose="02070309020205020404" pitchFamily="49" charset="0"/>
              </a:rPr>
              <a:t>VAdd</a:t>
            </a:r>
            <a:endParaRPr lang="en-GB" b="1" dirty="0">
              <a:latin typeface="Courier New" panose="02070309020205020404" pitchFamily="49" charset="0"/>
              <a:cs typeface="Courier New" panose="02070309020205020404" pitchFamily="49" charset="0"/>
            </a:endParaRPr>
          </a:p>
          <a:p>
            <a:pPr marL="1371600" lvl="2" indent="-457200">
              <a:lnSpc>
                <a:spcPct val="110000"/>
              </a:lnSpc>
              <a:buFont typeface="+mj-lt"/>
              <a:buAutoNum type="arabicPeriod"/>
            </a:pPr>
            <a:r>
              <a:rPr lang="en-GB" b="1" dirty="0">
                <a:latin typeface="Courier New" panose="02070309020205020404" pitchFamily="49" charset="0"/>
                <a:cs typeface="Courier New" panose="02070309020205020404" pitchFamily="49" charset="0"/>
              </a:rPr>
              <a:t>make</a:t>
            </a:r>
          </a:p>
          <a:p>
            <a:pPr marL="1371600" lvl="2" indent="-457200">
              <a:lnSpc>
                <a:spcPct val="110000"/>
              </a:lnSpc>
              <a:buFont typeface="+mj-lt"/>
              <a:buAutoNum type="arabicPeriod"/>
            </a:pPr>
            <a:r>
              <a:rPr lang="en-GB" b="1" dirty="0" err="1">
                <a:latin typeface="Courier New" panose="02070309020205020404" pitchFamily="49" charset="0"/>
                <a:cs typeface="Courier New" panose="02070309020205020404" pitchFamily="49" charset="0"/>
              </a:rPr>
              <a:t>qsub</a:t>
            </a:r>
            <a:r>
              <a:rPr lang="en-GB" b="1" dirty="0">
                <a:latin typeface="Courier New" panose="02070309020205020404" pitchFamily="49" charset="0"/>
                <a:cs typeface="Courier New" panose="02070309020205020404" pitchFamily="49" charset="0"/>
              </a:rPr>
              <a:t> </a:t>
            </a:r>
            <a:r>
              <a:rPr lang="en-GB" b="1" dirty="0" err="1">
                <a:latin typeface="Courier New" panose="02070309020205020404" pitchFamily="49" charset="0"/>
                <a:cs typeface="Courier New" panose="02070309020205020404" pitchFamily="49" charset="0"/>
              </a:rPr>
              <a:t>submit_vadd</a:t>
            </a:r>
            <a:endParaRPr lang="en-GB" b="1" dirty="0">
              <a:latin typeface="Courier New" panose="02070309020205020404" pitchFamily="49" charset="0"/>
              <a:cs typeface="Courier New" panose="02070309020205020404" pitchFamily="49" charset="0"/>
            </a:endParaRPr>
          </a:p>
          <a:p>
            <a:pPr marL="1371600" lvl="2" indent="-457200">
              <a:lnSpc>
                <a:spcPct val="110000"/>
              </a:lnSpc>
              <a:buFont typeface="+mj-lt"/>
              <a:buAutoNum type="arabicPeriod"/>
            </a:pPr>
            <a:r>
              <a:rPr lang="en-GB" sz="2500" dirty="0"/>
              <a:t>Take a look at the code to see how it works</a:t>
            </a:r>
          </a:p>
          <a:p>
            <a:pPr lvl="1">
              <a:lnSpc>
                <a:spcPct val="110000"/>
              </a:lnSpc>
            </a:pPr>
            <a:r>
              <a:rPr lang="en-GB" dirty="0"/>
              <a:t>Modify </a:t>
            </a:r>
            <a:r>
              <a:rPr lang="en-GB" dirty="0" err="1"/>
              <a:t>vadd.c</a:t>
            </a:r>
            <a:r>
              <a:rPr lang="en-GB" dirty="0"/>
              <a:t> to create additional buffer objects and assign them to vectors defined on the host </a:t>
            </a:r>
          </a:p>
          <a:p>
            <a:pPr lvl="1">
              <a:lnSpc>
                <a:spcPct val="110000"/>
              </a:lnSpc>
            </a:pPr>
            <a:r>
              <a:rPr lang="en-GB" dirty="0"/>
              <a:t>Then chain multiple </a:t>
            </a:r>
            <a:r>
              <a:rPr lang="en-GB" dirty="0" err="1"/>
              <a:t>vadds</a:t>
            </a:r>
            <a:r>
              <a:rPr lang="en-GB" dirty="0"/>
              <a:t>, e.g. C=A+B;  D=C+E;  F=D+G.</a:t>
            </a:r>
          </a:p>
          <a:p>
            <a:pPr lvl="1">
              <a:lnSpc>
                <a:spcPct val="110000"/>
              </a:lnSpc>
            </a:pPr>
            <a:r>
              <a:rPr lang="en-GB" dirty="0"/>
              <a:t>Once this works, change VADD to add 3 vectors together at a time instead of 2, i.e. D=A+B+C</a:t>
            </a:r>
          </a:p>
          <a:p>
            <a:pPr>
              <a:lnSpc>
                <a:spcPct val="110000"/>
              </a:lnSpc>
            </a:pPr>
            <a:r>
              <a:rPr lang="en-GB" dirty="0">
                <a:solidFill>
                  <a:schemeClr val="accent2"/>
                </a:solidFill>
              </a:rPr>
              <a:t>Expected output:</a:t>
            </a:r>
          </a:p>
          <a:p>
            <a:pPr lvl="1">
              <a:lnSpc>
                <a:spcPct val="110000"/>
              </a:lnSpc>
            </a:pPr>
            <a:r>
              <a:rPr lang="en-GB" dirty="0"/>
              <a:t>A message to standard output verifying that the chain of 4-operand vector additions produced the correct result</a:t>
            </a:r>
          </a:p>
        </p:txBody>
      </p:sp>
      <p:sp>
        <p:nvSpPr>
          <p:cNvPr id="2" name="Slide Number Placeholder 1">
            <a:extLst>
              <a:ext uri="{FF2B5EF4-FFF2-40B4-BE49-F238E27FC236}">
                <a16:creationId xmlns:a16="http://schemas.microsoft.com/office/drawing/2014/main" id="{B124D392-4691-354B-B4C1-D937904B4152}"/>
              </a:ext>
            </a:extLst>
          </p:cNvPr>
          <p:cNvSpPr>
            <a:spLocks noGrp="1"/>
          </p:cNvSpPr>
          <p:nvPr>
            <p:ph type="sldNum" sz="quarter" idx="12"/>
          </p:nvPr>
        </p:nvSpPr>
        <p:spPr/>
        <p:txBody>
          <a:bodyPr/>
          <a:lstStyle/>
          <a:p>
            <a:fld id="{10338BC4-165C-45BE-83FF-C9C7D8E962C5}" type="slidenum">
              <a:rPr lang="en-GB" smtClean="0"/>
              <a:pPr/>
              <a:t>71</a:t>
            </a:fld>
            <a:endParaRPr lang="en-GB"/>
          </a:p>
        </p:txBody>
      </p:sp>
    </p:spTree>
    <p:extLst>
      <p:ext uri="{BB962C8B-B14F-4D97-AF65-F5344CB8AC3E}">
        <p14:creationId xmlns:p14="http://schemas.microsoft.com/office/powerpoint/2010/main" val="67610646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Overview of OpenCL APIs</a:t>
            </a:r>
          </a:p>
        </p:txBody>
      </p:sp>
      <p:sp>
        <p:nvSpPr>
          <p:cNvPr id="2" name="Text Placeholder 1"/>
          <p:cNvSpPr>
            <a:spLocks noGrp="1"/>
          </p:cNvSpPr>
          <p:nvPr>
            <p:ph type="body" idx="1"/>
          </p:nvPr>
        </p:nvSpPr>
        <p:spPr/>
        <p:txBody>
          <a:bodyPr/>
          <a:lstStyle/>
          <a:p>
            <a:endParaRPr lang="en-GB"/>
          </a:p>
        </p:txBody>
      </p:sp>
      <p:sp>
        <p:nvSpPr>
          <p:cNvPr id="3" name="Slide Number Placeholder 2">
            <a:extLst>
              <a:ext uri="{FF2B5EF4-FFF2-40B4-BE49-F238E27FC236}">
                <a16:creationId xmlns:a16="http://schemas.microsoft.com/office/drawing/2014/main" id="{3D92B062-4355-2B4A-A6AB-CBE2F6F9F096}"/>
              </a:ext>
            </a:extLst>
          </p:cNvPr>
          <p:cNvSpPr>
            <a:spLocks noGrp="1"/>
          </p:cNvSpPr>
          <p:nvPr>
            <p:ph type="sldNum" sz="quarter" idx="12"/>
          </p:nvPr>
        </p:nvSpPr>
        <p:spPr/>
        <p:txBody>
          <a:bodyPr/>
          <a:lstStyle/>
          <a:p>
            <a:fld id="{10338BC4-165C-45BE-83FF-C9C7D8E962C5}" type="slidenum">
              <a:rPr lang="en-GB" smtClean="0"/>
              <a:pPr/>
              <a:t>72</a:t>
            </a:fld>
            <a:endParaRPr lang="en-GB"/>
          </a:p>
        </p:txBody>
      </p:sp>
    </p:spTree>
    <p:extLst>
      <p:ext uri="{BB962C8B-B14F-4D97-AF65-F5344CB8AC3E}">
        <p14:creationId xmlns:p14="http://schemas.microsoft.com/office/powerpoint/2010/main" val="14029383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Host programs can be verbose</a:t>
            </a:r>
          </a:p>
        </p:txBody>
      </p:sp>
      <p:sp>
        <p:nvSpPr>
          <p:cNvPr id="5" name="Content Placeholder 4"/>
          <p:cNvSpPr>
            <a:spLocks noGrp="1"/>
          </p:cNvSpPr>
          <p:nvPr>
            <p:ph idx="1"/>
          </p:nvPr>
        </p:nvSpPr>
        <p:spPr>
          <a:xfrm>
            <a:off x="457200" y="1600200"/>
            <a:ext cx="8686800" cy="4525963"/>
          </a:xfrm>
        </p:spPr>
        <p:txBody>
          <a:bodyPr>
            <a:normAutofit lnSpcReduction="10000"/>
          </a:bodyPr>
          <a:lstStyle/>
          <a:p>
            <a:r>
              <a:rPr lang="en-GB" dirty="0" err="1"/>
              <a:t>OpenCL’s</a:t>
            </a:r>
            <a:r>
              <a:rPr lang="en-GB" dirty="0"/>
              <a:t> goal is extreme portability, so it exposes </a:t>
            </a:r>
            <a:r>
              <a:rPr lang="en-GB" b="1" i="1" dirty="0">
                <a:solidFill>
                  <a:schemeClr val="accent3"/>
                </a:solidFill>
              </a:rPr>
              <a:t>everything</a:t>
            </a:r>
          </a:p>
          <a:p>
            <a:r>
              <a:rPr lang="en-GB" dirty="0"/>
              <a:t>Most of the host code is the same from one application to the next – this </a:t>
            </a:r>
            <a:r>
              <a:rPr lang="en-GB" b="1" u="sng" dirty="0">
                <a:solidFill>
                  <a:srgbClr val="0070C0"/>
                </a:solidFill>
              </a:rPr>
              <a:t>re-use</a:t>
            </a:r>
            <a:r>
              <a:rPr lang="en-GB" dirty="0"/>
              <a:t> makes the verbosity a non-issue.</a:t>
            </a:r>
          </a:p>
          <a:p>
            <a:r>
              <a:rPr lang="en-GB" dirty="0"/>
              <a:t>Common API combinations can be packaged into functions, C++ or Python classes, or libraries to make the reuse more convenient.</a:t>
            </a:r>
          </a:p>
          <a:p>
            <a:endParaRPr lang="en-GB" dirty="0"/>
          </a:p>
        </p:txBody>
      </p:sp>
      <p:sp>
        <p:nvSpPr>
          <p:cNvPr id="2" name="Slide Number Placeholder 1">
            <a:extLst>
              <a:ext uri="{FF2B5EF4-FFF2-40B4-BE49-F238E27FC236}">
                <a16:creationId xmlns:a16="http://schemas.microsoft.com/office/drawing/2014/main" id="{09A69C80-B2A2-DD4C-8004-9E7277BADE37}"/>
              </a:ext>
            </a:extLst>
          </p:cNvPr>
          <p:cNvSpPr>
            <a:spLocks noGrp="1"/>
          </p:cNvSpPr>
          <p:nvPr>
            <p:ph type="sldNum" sz="quarter" idx="12"/>
          </p:nvPr>
        </p:nvSpPr>
        <p:spPr/>
        <p:txBody>
          <a:bodyPr/>
          <a:lstStyle/>
          <a:p>
            <a:fld id="{10338BC4-165C-45BE-83FF-C9C7D8E962C5}" type="slidenum">
              <a:rPr lang="en-GB" smtClean="0"/>
              <a:pPr/>
              <a:t>73</a:t>
            </a:fld>
            <a:endParaRPr lang="en-GB"/>
          </a:p>
        </p:txBody>
      </p:sp>
    </p:spTree>
    <p:extLst>
      <p:ext uri="{BB962C8B-B14F-4D97-AF65-F5344CB8AC3E}">
        <p14:creationId xmlns:p14="http://schemas.microsoft.com/office/powerpoint/2010/main" val="74916491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The C++ Interface</a:t>
            </a:r>
          </a:p>
        </p:txBody>
      </p:sp>
      <p:sp>
        <p:nvSpPr>
          <p:cNvPr id="3" name="Content Placeholder 2"/>
          <p:cNvSpPr>
            <a:spLocks noGrp="1"/>
          </p:cNvSpPr>
          <p:nvPr>
            <p:ph idx="1"/>
          </p:nvPr>
        </p:nvSpPr>
        <p:spPr>
          <a:xfrm>
            <a:off x="179512" y="1456184"/>
            <a:ext cx="8784976" cy="5069160"/>
          </a:xfrm>
        </p:spPr>
        <p:txBody>
          <a:bodyPr>
            <a:normAutofit fontScale="85000" lnSpcReduction="10000"/>
          </a:bodyPr>
          <a:lstStyle/>
          <a:p>
            <a:r>
              <a:rPr lang="en-GB" dirty="0"/>
              <a:t>Khronos has defined a common C++ header file containing a high level interface to OpenCL, </a:t>
            </a:r>
            <a:r>
              <a:rPr lang="en-GB" b="1" dirty="0">
                <a:solidFill>
                  <a:schemeClr val="accent6"/>
                </a:solidFill>
              </a:rPr>
              <a:t>cl.hpp</a:t>
            </a:r>
          </a:p>
          <a:p>
            <a:r>
              <a:rPr lang="en-GB" dirty="0"/>
              <a:t>This interface is dramatically easier to work with</a:t>
            </a:r>
            <a:r>
              <a:rPr lang="en-GB" baseline="30000" dirty="0"/>
              <a:t>1</a:t>
            </a:r>
          </a:p>
          <a:p>
            <a:r>
              <a:rPr lang="en-GB" b="1" dirty="0"/>
              <a:t>Key OpenCL C++ API features:</a:t>
            </a:r>
          </a:p>
          <a:p>
            <a:pPr lvl="1"/>
            <a:r>
              <a:rPr lang="en-GB" dirty="0"/>
              <a:t>Uses common defaults for the platform and command-queue, saving the programmer from extra coding for the most common use cases</a:t>
            </a:r>
          </a:p>
          <a:p>
            <a:pPr lvl="1"/>
            <a:r>
              <a:rPr lang="en-GB" dirty="0"/>
              <a:t>Simplifies the basic API by bundling key parameters with the objects rather than requiring verbose and repetitive argument lists</a:t>
            </a:r>
          </a:p>
          <a:p>
            <a:pPr lvl="1"/>
            <a:r>
              <a:rPr lang="en-GB" dirty="0"/>
              <a:t>Ability to “call” a kernel from the host, like a regular function</a:t>
            </a:r>
          </a:p>
          <a:p>
            <a:pPr lvl="1"/>
            <a:r>
              <a:rPr lang="en-GB" dirty="0"/>
              <a:t>Error checking can be performed with C++ exceptions</a:t>
            </a:r>
          </a:p>
        </p:txBody>
      </p:sp>
      <p:sp>
        <p:nvSpPr>
          <p:cNvPr id="4" name="TextBox 3"/>
          <p:cNvSpPr txBox="1"/>
          <p:nvPr/>
        </p:nvSpPr>
        <p:spPr>
          <a:xfrm>
            <a:off x="5204871" y="6488668"/>
            <a:ext cx="3903633" cy="369332"/>
          </a:xfrm>
          <a:prstGeom prst="rect">
            <a:avLst/>
          </a:prstGeom>
          <a:noFill/>
        </p:spPr>
        <p:txBody>
          <a:bodyPr wrap="none" rtlCol="0">
            <a:spAutoFit/>
          </a:bodyPr>
          <a:lstStyle/>
          <a:p>
            <a:r>
              <a:rPr lang="en-GB" baseline="30000" dirty="0"/>
              <a:t>1</a:t>
            </a:r>
            <a:r>
              <a:rPr lang="en-GB" dirty="0"/>
              <a:t> especially for C++ programmers…</a:t>
            </a:r>
          </a:p>
        </p:txBody>
      </p:sp>
      <p:sp>
        <p:nvSpPr>
          <p:cNvPr id="5" name="Slide Number Placeholder 4">
            <a:extLst>
              <a:ext uri="{FF2B5EF4-FFF2-40B4-BE49-F238E27FC236}">
                <a16:creationId xmlns:a16="http://schemas.microsoft.com/office/drawing/2014/main" id="{0CF9EC47-A1E5-1A4C-9DDF-4885A121DE61}"/>
              </a:ext>
            </a:extLst>
          </p:cNvPr>
          <p:cNvSpPr>
            <a:spLocks noGrp="1"/>
          </p:cNvSpPr>
          <p:nvPr>
            <p:ph type="sldNum" sz="quarter" idx="12"/>
          </p:nvPr>
        </p:nvSpPr>
        <p:spPr/>
        <p:txBody>
          <a:bodyPr/>
          <a:lstStyle/>
          <a:p>
            <a:fld id="{10338BC4-165C-45BE-83FF-C9C7D8E962C5}" type="slidenum">
              <a:rPr lang="en-GB" smtClean="0"/>
              <a:pPr/>
              <a:t>74</a:t>
            </a:fld>
            <a:endParaRPr lang="en-GB"/>
          </a:p>
        </p:txBody>
      </p:sp>
    </p:spTree>
    <p:extLst>
      <p:ext uri="{BB962C8B-B14F-4D97-AF65-F5344CB8AC3E}">
        <p14:creationId xmlns:p14="http://schemas.microsoft.com/office/powerpoint/2010/main" val="238287823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The OpenCL C++ API ref card</a:t>
            </a:r>
          </a:p>
        </p:txBody>
      </p:sp>
      <p:sp>
        <p:nvSpPr>
          <p:cNvPr id="3" name="Content Placeholder 2"/>
          <p:cNvSpPr>
            <a:spLocks noGrp="1"/>
          </p:cNvSpPr>
          <p:nvPr>
            <p:ph idx="1"/>
          </p:nvPr>
        </p:nvSpPr>
        <p:spPr>
          <a:xfrm>
            <a:off x="4499992" y="1600200"/>
            <a:ext cx="4392488" cy="4525963"/>
          </a:xfrm>
        </p:spPr>
        <p:txBody>
          <a:bodyPr>
            <a:normAutofit fontScale="85000" lnSpcReduction="10000"/>
          </a:bodyPr>
          <a:lstStyle/>
          <a:p>
            <a:r>
              <a:rPr lang="en-GB" dirty="0"/>
              <a:t>Useful to have the OpenCL C++ reference card to hand</a:t>
            </a:r>
          </a:p>
          <a:p>
            <a:r>
              <a:rPr lang="en-GB" dirty="0"/>
              <a:t>Download it from the Khronos website:</a:t>
            </a:r>
          </a:p>
          <a:p>
            <a:r>
              <a:rPr lang="en-GB" dirty="0">
                <a:hlinkClick r:id="rId2"/>
              </a:rPr>
              <a:t>http://www.khronos.org/files/OpenCLPP12-reference-card.pdf</a:t>
            </a:r>
            <a:r>
              <a:rPr lang="en-GB" dirty="0"/>
              <a:t> </a:t>
            </a:r>
          </a:p>
          <a:p>
            <a:r>
              <a:rPr lang="en-GB" dirty="0" err="1"/>
              <a:t>Doxygen</a:t>
            </a:r>
            <a:r>
              <a:rPr lang="en-GB" dirty="0"/>
              <a:t> available here: </a:t>
            </a:r>
            <a:r>
              <a:rPr lang="en-GB" dirty="0">
                <a:hlinkClick r:id="rId3"/>
              </a:rPr>
              <a:t>http://github.khronos.org/OpenCL-CLHPP/</a:t>
            </a:r>
            <a:endParaRPr lang="en-GB" dirty="0"/>
          </a:p>
        </p:txBody>
      </p:sp>
      <p:pic>
        <p:nvPicPr>
          <p:cNvPr id="4" name="Picture 3"/>
          <p:cNvPicPr>
            <a:picLocks noChangeAspect="1"/>
          </p:cNvPicPr>
          <p:nvPr/>
        </p:nvPicPr>
        <p:blipFill>
          <a:blip r:embed="rId4"/>
          <a:stretch>
            <a:fillRect/>
          </a:stretch>
        </p:blipFill>
        <p:spPr>
          <a:xfrm>
            <a:off x="971600" y="1700808"/>
            <a:ext cx="3168352" cy="4290684"/>
          </a:xfrm>
          <a:prstGeom prst="rect">
            <a:avLst/>
          </a:prstGeom>
        </p:spPr>
      </p:pic>
      <p:sp>
        <p:nvSpPr>
          <p:cNvPr id="5" name="Slide Number Placeholder 4">
            <a:extLst>
              <a:ext uri="{FF2B5EF4-FFF2-40B4-BE49-F238E27FC236}">
                <a16:creationId xmlns:a16="http://schemas.microsoft.com/office/drawing/2014/main" id="{7332C334-3954-EC44-AB5E-B23883A57567}"/>
              </a:ext>
            </a:extLst>
          </p:cNvPr>
          <p:cNvSpPr>
            <a:spLocks noGrp="1"/>
          </p:cNvSpPr>
          <p:nvPr>
            <p:ph type="sldNum" sz="quarter" idx="12"/>
          </p:nvPr>
        </p:nvSpPr>
        <p:spPr/>
        <p:txBody>
          <a:bodyPr/>
          <a:lstStyle/>
          <a:p>
            <a:fld id="{10338BC4-165C-45BE-83FF-C9C7D8E962C5}" type="slidenum">
              <a:rPr lang="en-GB" smtClean="0"/>
              <a:pPr/>
              <a:t>75</a:t>
            </a:fld>
            <a:endParaRPr lang="en-GB"/>
          </a:p>
        </p:txBody>
      </p:sp>
    </p:spTree>
    <p:extLst>
      <p:ext uri="{BB962C8B-B14F-4D97-AF65-F5344CB8AC3E}">
        <p14:creationId xmlns:p14="http://schemas.microsoft.com/office/powerpoint/2010/main" val="46492923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1. Create a context and queue</a:t>
            </a:r>
          </a:p>
        </p:txBody>
      </p:sp>
      <p:sp>
        <p:nvSpPr>
          <p:cNvPr id="3" name="Content Placeholder 2"/>
          <p:cNvSpPr>
            <a:spLocks noGrp="1"/>
          </p:cNvSpPr>
          <p:nvPr>
            <p:ph idx="1"/>
          </p:nvPr>
        </p:nvSpPr>
        <p:spPr>
          <a:xfrm>
            <a:off x="268013" y="1600200"/>
            <a:ext cx="8655269" cy="4525963"/>
          </a:xfrm>
        </p:spPr>
        <p:txBody>
          <a:bodyPr/>
          <a:lstStyle/>
          <a:p>
            <a:r>
              <a:rPr lang="en-GB" dirty="0"/>
              <a:t>Grab a context using a device type:</a:t>
            </a:r>
          </a:p>
          <a:p>
            <a:pPr marL="457200" lvl="1" indent="0">
              <a:buNone/>
            </a:pPr>
            <a:r>
              <a:rPr lang="en-GB" sz="2400" b="1" dirty="0">
                <a:solidFill>
                  <a:srgbClr val="1F497D"/>
                </a:solidFill>
                <a:latin typeface="Courier"/>
              </a:rPr>
              <a:t>cl::Context </a:t>
            </a:r>
          </a:p>
          <a:p>
            <a:pPr marL="457200" lvl="1" indent="0">
              <a:buNone/>
            </a:pPr>
            <a:r>
              <a:rPr lang="en-GB" sz="2400" b="1" dirty="0">
                <a:solidFill>
                  <a:srgbClr val="1F497D"/>
                </a:solidFill>
                <a:latin typeface="Courier"/>
              </a:rPr>
              <a:t>  context(CL_DEVICE_TYPE_DEFAULT);</a:t>
            </a:r>
          </a:p>
          <a:p>
            <a:pPr marL="457200" lvl="1" indent="0">
              <a:buNone/>
            </a:pPr>
            <a:endParaRPr lang="en-GB" b="1" dirty="0">
              <a:latin typeface="Courier"/>
            </a:endParaRPr>
          </a:p>
          <a:p>
            <a:r>
              <a:rPr lang="en-GB" dirty="0"/>
              <a:t>Create a command queue for the first device in the context:</a:t>
            </a:r>
          </a:p>
          <a:p>
            <a:pPr marL="457200" lvl="1" indent="0">
              <a:buNone/>
            </a:pPr>
            <a:r>
              <a:rPr lang="en-GB" b="1" dirty="0">
                <a:solidFill>
                  <a:srgbClr val="1F497D"/>
                </a:solidFill>
                <a:latin typeface="Courier"/>
              </a:rPr>
              <a:t>cl::</a:t>
            </a:r>
            <a:r>
              <a:rPr lang="en-GB" b="1" dirty="0" err="1">
                <a:solidFill>
                  <a:srgbClr val="1F497D"/>
                </a:solidFill>
                <a:latin typeface="Courier"/>
              </a:rPr>
              <a:t>CommandQueue</a:t>
            </a:r>
            <a:r>
              <a:rPr lang="en-GB" b="1" dirty="0">
                <a:solidFill>
                  <a:srgbClr val="1F497D"/>
                </a:solidFill>
                <a:latin typeface="Courier"/>
              </a:rPr>
              <a:t> queue(context);</a:t>
            </a:r>
          </a:p>
        </p:txBody>
      </p:sp>
      <p:sp>
        <p:nvSpPr>
          <p:cNvPr id="4" name="Slide Number Placeholder 3">
            <a:extLst>
              <a:ext uri="{FF2B5EF4-FFF2-40B4-BE49-F238E27FC236}">
                <a16:creationId xmlns:a16="http://schemas.microsoft.com/office/drawing/2014/main" id="{360596C1-AAEE-244E-9234-4FF8A723263D}"/>
              </a:ext>
            </a:extLst>
          </p:cNvPr>
          <p:cNvSpPr>
            <a:spLocks noGrp="1"/>
          </p:cNvSpPr>
          <p:nvPr>
            <p:ph type="sldNum" sz="quarter" idx="12"/>
          </p:nvPr>
        </p:nvSpPr>
        <p:spPr/>
        <p:txBody>
          <a:bodyPr/>
          <a:lstStyle/>
          <a:p>
            <a:fld id="{10338BC4-165C-45BE-83FF-C9C7D8E962C5}" type="slidenum">
              <a:rPr lang="en-GB" smtClean="0"/>
              <a:pPr/>
              <a:t>76</a:t>
            </a:fld>
            <a:endParaRPr lang="en-GB"/>
          </a:p>
        </p:txBody>
      </p:sp>
    </p:spTree>
    <p:extLst>
      <p:ext uri="{BB962C8B-B14F-4D97-AF65-F5344CB8AC3E}">
        <p14:creationId xmlns:p14="http://schemas.microsoft.com/office/powerpoint/2010/main" val="17179867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2. Create and Build the program</a:t>
            </a:r>
          </a:p>
        </p:txBody>
      </p:sp>
      <p:sp>
        <p:nvSpPr>
          <p:cNvPr id="3" name="Content Placeholder 2"/>
          <p:cNvSpPr>
            <a:spLocks noGrp="1"/>
          </p:cNvSpPr>
          <p:nvPr>
            <p:ph idx="1"/>
          </p:nvPr>
        </p:nvSpPr>
        <p:spPr/>
        <p:txBody>
          <a:bodyPr>
            <a:noAutofit/>
          </a:bodyPr>
          <a:lstStyle/>
          <a:p>
            <a:r>
              <a:rPr lang="en-GB" sz="2400" dirty="0"/>
              <a:t>Define source code for the kernel-program either as a string literal (great for toy programs) or read it from a file (for real applications).</a:t>
            </a:r>
            <a:endParaRPr lang="en-GB" sz="2000" dirty="0"/>
          </a:p>
          <a:p>
            <a:endParaRPr lang="en-GB" sz="2400" dirty="0"/>
          </a:p>
          <a:p>
            <a:r>
              <a:rPr lang="en-GB" sz="2400" dirty="0"/>
              <a:t>Create the </a:t>
            </a:r>
            <a:r>
              <a:rPr lang="en-GB" sz="2400" b="1" dirty="0">
                <a:solidFill>
                  <a:srgbClr val="C00000"/>
                </a:solidFill>
              </a:rPr>
              <a:t>program object and compile </a:t>
            </a:r>
            <a:r>
              <a:rPr lang="en-GB" sz="2400" dirty="0"/>
              <a:t>to create a “dynamic library” from which specific kernels can be pulled:</a:t>
            </a:r>
          </a:p>
          <a:p>
            <a:endParaRPr lang="en-GB" sz="2400" dirty="0"/>
          </a:p>
          <a:p>
            <a:pPr marL="457200" lvl="1" indent="0">
              <a:buNone/>
            </a:pPr>
            <a:endParaRPr lang="en-GB" sz="2400" b="1" i="1" dirty="0">
              <a:solidFill>
                <a:srgbClr val="1F497D"/>
              </a:solidFill>
              <a:latin typeface="Courier"/>
            </a:endParaRPr>
          </a:p>
          <a:p>
            <a:pPr marL="457200" lvl="1" indent="0">
              <a:buNone/>
            </a:pPr>
            <a:r>
              <a:rPr lang="en-GB" sz="2000" b="1" dirty="0">
                <a:solidFill>
                  <a:srgbClr val="1F497D"/>
                </a:solidFill>
                <a:latin typeface="Courier"/>
              </a:rPr>
              <a:t>cl::Program program(context, </a:t>
            </a:r>
            <a:r>
              <a:rPr lang="en-GB" sz="2000" b="1" dirty="0" err="1">
                <a:solidFill>
                  <a:srgbClr val="1F497D"/>
                </a:solidFill>
                <a:latin typeface="Courier"/>
              </a:rPr>
              <a:t>KernelSource</a:t>
            </a:r>
            <a:r>
              <a:rPr lang="en-GB" sz="2000" b="1" dirty="0">
                <a:solidFill>
                  <a:srgbClr val="1F497D"/>
                </a:solidFill>
                <a:latin typeface="Courier"/>
              </a:rPr>
              <a:t>, true);</a:t>
            </a:r>
          </a:p>
        </p:txBody>
      </p:sp>
      <p:sp>
        <p:nvSpPr>
          <p:cNvPr id="4" name="Oval 3"/>
          <p:cNvSpPr/>
          <p:nvPr/>
        </p:nvSpPr>
        <p:spPr>
          <a:xfrm>
            <a:off x="7452320" y="5157192"/>
            <a:ext cx="914400" cy="662151"/>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4067944" y="4335517"/>
            <a:ext cx="4192461" cy="707886"/>
          </a:xfrm>
          <a:prstGeom prst="rect">
            <a:avLst/>
          </a:prstGeom>
          <a:noFill/>
          <a:ln>
            <a:solidFill>
              <a:srgbClr val="C00000"/>
            </a:solidFill>
          </a:ln>
        </p:spPr>
        <p:txBody>
          <a:bodyPr wrap="square" rtlCol="0">
            <a:spAutoFit/>
          </a:bodyPr>
          <a:lstStyle/>
          <a:p>
            <a:pPr algn="ctr"/>
            <a:r>
              <a:rPr lang="en-US" sz="2000" dirty="0"/>
              <a:t>“true” tells </a:t>
            </a:r>
            <a:r>
              <a:rPr lang="en-US" sz="2000" dirty="0" err="1"/>
              <a:t>OpenCL</a:t>
            </a:r>
            <a:r>
              <a:rPr lang="en-US" sz="2000" dirty="0"/>
              <a:t> to build (compile/link) the program object</a:t>
            </a:r>
          </a:p>
        </p:txBody>
      </p:sp>
      <p:cxnSp>
        <p:nvCxnSpPr>
          <p:cNvPr id="7" name="Straight Arrow Connector 6"/>
          <p:cNvCxnSpPr>
            <a:stCxn id="5" idx="2"/>
            <a:endCxn id="4" idx="1"/>
          </p:cNvCxnSpPr>
          <p:nvPr/>
        </p:nvCxnSpPr>
        <p:spPr>
          <a:xfrm>
            <a:off x="6164175" y="5043403"/>
            <a:ext cx="1422056" cy="210759"/>
          </a:xfrm>
          <a:prstGeom prst="straightConnector1">
            <a:avLst/>
          </a:prstGeom>
          <a:ln>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04497" y="5938344"/>
            <a:ext cx="7883927" cy="707886"/>
          </a:xfrm>
          <a:prstGeom prst="rect">
            <a:avLst/>
          </a:prstGeom>
          <a:noFill/>
          <a:ln>
            <a:solidFill>
              <a:srgbClr val="C00000"/>
            </a:solidFill>
          </a:ln>
        </p:spPr>
        <p:txBody>
          <a:bodyPr wrap="square" rtlCol="0">
            <a:spAutoFit/>
          </a:bodyPr>
          <a:lstStyle/>
          <a:p>
            <a:pPr algn="ctr"/>
            <a:r>
              <a:rPr lang="en-US" sz="2000" dirty="0" err="1"/>
              <a:t>KernelSource</a:t>
            </a:r>
            <a:r>
              <a:rPr lang="en-US" sz="2000" dirty="0"/>
              <a:t> is a string … either statically set in the host program or returned from a function that loads the kernel code from a file.</a:t>
            </a:r>
          </a:p>
        </p:txBody>
      </p:sp>
      <p:cxnSp>
        <p:nvCxnSpPr>
          <p:cNvPr id="14" name="Straight Arrow Connector 13"/>
          <p:cNvCxnSpPr>
            <a:stCxn id="13" idx="0"/>
          </p:cNvCxnSpPr>
          <p:nvPr/>
        </p:nvCxnSpPr>
        <p:spPr>
          <a:xfrm flipV="1">
            <a:off x="4446461" y="5652202"/>
            <a:ext cx="1640295" cy="286142"/>
          </a:xfrm>
          <a:prstGeom prst="straightConnector1">
            <a:avLst/>
          </a:prstGeom>
          <a:ln>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6" name="Slide Number Placeholder 5">
            <a:extLst>
              <a:ext uri="{FF2B5EF4-FFF2-40B4-BE49-F238E27FC236}">
                <a16:creationId xmlns:a16="http://schemas.microsoft.com/office/drawing/2014/main" id="{2F554223-621E-3248-BD48-2AB11CBE3447}"/>
              </a:ext>
            </a:extLst>
          </p:cNvPr>
          <p:cNvSpPr>
            <a:spLocks noGrp="1"/>
          </p:cNvSpPr>
          <p:nvPr>
            <p:ph type="sldNum" sz="quarter" idx="12"/>
          </p:nvPr>
        </p:nvSpPr>
        <p:spPr/>
        <p:txBody>
          <a:bodyPr/>
          <a:lstStyle/>
          <a:p>
            <a:fld id="{10338BC4-165C-45BE-83FF-C9C7D8E962C5}" type="slidenum">
              <a:rPr lang="en-GB" smtClean="0"/>
              <a:pPr/>
              <a:t>77</a:t>
            </a:fld>
            <a:endParaRPr lang="en-GB"/>
          </a:p>
        </p:txBody>
      </p:sp>
    </p:spTree>
    <p:extLst>
      <p:ext uri="{BB962C8B-B14F-4D97-AF65-F5344CB8AC3E}">
        <p14:creationId xmlns:p14="http://schemas.microsoft.com/office/powerpoint/2010/main" val="3271607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13"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841" y="53916"/>
            <a:ext cx="8229600" cy="1143000"/>
          </a:xfrm>
        </p:spPr>
        <p:txBody>
          <a:bodyPr>
            <a:normAutofit/>
          </a:bodyPr>
          <a:lstStyle/>
          <a:p>
            <a:r>
              <a:rPr lang="en-US" sz="4000" dirty="0"/>
              <a:t>Compiler error messages</a:t>
            </a:r>
          </a:p>
        </p:txBody>
      </p:sp>
      <p:sp>
        <p:nvSpPr>
          <p:cNvPr id="3" name="Content Placeholder 2"/>
          <p:cNvSpPr>
            <a:spLocks noGrp="1"/>
          </p:cNvSpPr>
          <p:nvPr>
            <p:ph idx="1"/>
          </p:nvPr>
        </p:nvSpPr>
        <p:spPr>
          <a:xfrm>
            <a:off x="141890" y="1024754"/>
            <a:ext cx="9002109" cy="5833245"/>
          </a:xfrm>
        </p:spPr>
        <p:txBody>
          <a:bodyPr>
            <a:normAutofit/>
          </a:bodyPr>
          <a:lstStyle/>
          <a:p>
            <a:r>
              <a:rPr lang="en-US" sz="2000" dirty="0"/>
              <a:t>For most real programs we will want to catch and report kernel compilation errors. To do this, we add an additional catch clause:</a:t>
            </a:r>
          </a:p>
          <a:p>
            <a:pPr marL="1314450" lvl="3" indent="0">
              <a:buNone/>
            </a:pPr>
            <a:endParaRPr lang="en-US" sz="1600" dirty="0"/>
          </a:p>
          <a:p>
            <a:pPr marL="457200" lvl="1" indent="0">
              <a:buNone/>
            </a:pPr>
            <a:r>
              <a:rPr lang="pt-BR" sz="2000" b="1" dirty="0">
                <a:solidFill>
                  <a:srgbClr val="C00000"/>
                </a:solidFill>
                <a:latin typeface="Courier New"/>
                <a:cs typeface="Courier New"/>
              </a:rPr>
              <a:t>catch (cl::</a:t>
            </a:r>
            <a:r>
              <a:rPr lang="pt-BR" sz="2000" b="1" dirty="0" err="1">
                <a:solidFill>
                  <a:srgbClr val="C00000"/>
                </a:solidFill>
                <a:latin typeface="Courier New"/>
                <a:cs typeface="Courier New"/>
              </a:rPr>
              <a:t>BuildError</a:t>
            </a:r>
            <a:r>
              <a:rPr lang="pt-BR" sz="2000" b="1" dirty="0">
                <a:solidFill>
                  <a:srgbClr val="C00000"/>
                </a:solidFill>
                <a:latin typeface="Courier New"/>
                <a:cs typeface="Courier New"/>
              </a:rPr>
              <a:t> </a:t>
            </a:r>
            <a:r>
              <a:rPr lang="pt-BR" sz="2000" b="1" dirty="0" err="1">
                <a:solidFill>
                  <a:srgbClr val="C00000"/>
                </a:solidFill>
                <a:latin typeface="Courier New"/>
                <a:cs typeface="Courier New"/>
              </a:rPr>
              <a:t>error</a:t>
            </a:r>
            <a:r>
              <a:rPr lang="pt-BR" sz="2000" b="1" dirty="0">
                <a:solidFill>
                  <a:srgbClr val="C00000"/>
                </a:solidFill>
                <a:latin typeface="Courier New"/>
                <a:cs typeface="Courier New"/>
              </a:rPr>
              <a:t>)</a:t>
            </a:r>
          </a:p>
          <a:p>
            <a:pPr marL="457200" lvl="1" indent="0">
              <a:buNone/>
            </a:pPr>
            <a:r>
              <a:rPr lang="pt-BR" sz="2000" b="1" dirty="0">
                <a:solidFill>
                  <a:srgbClr val="C00000"/>
                </a:solidFill>
                <a:latin typeface="Courier New"/>
                <a:cs typeface="Courier New"/>
              </a:rPr>
              <a:t>{</a:t>
            </a:r>
          </a:p>
          <a:p>
            <a:pPr marL="457200" lvl="1" indent="0">
              <a:buNone/>
            </a:pPr>
            <a:r>
              <a:rPr lang="pt-BR" sz="2000" b="1" dirty="0">
                <a:solidFill>
                  <a:srgbClr val="0000FF"/>
                </a:solidFill>
                <a:latin typeface="Courier New"/>
                <a:cs typeface="Courier New"/>
              </a:rPr>
              <a:t>   // </a:t>
            </a:r>
            <a:r>
              <a:rPr lang="pt-BR" sz="2000" b="1" dirty="0" err="1">
                <a:solidFill>
                  <a:srgbClr val="0000FF"/>
                </a:solidFill>
                <a:latin typeface="Courier New"/>
                <a:cs typeface="Courier New"/>
              </a:rPr>
              <a:t>Recover</a:t>
            </a:r>
            <a:r>
              <a:rPr lang="pt-BR" sz="2000" b="1" dirty="0">
                <a:solidFill>
                  <a:srgbClr val="0000FF"/>
                </a:solidFill>
                <a:latin typeface="Courier New"/>
                <a:cs typeface="Courier New"/>
              </a:rPr>
              <a:t> </a:t>
            </a:r>
            <a:r>
              <a:rPr lang="pt-BR" sz="2000" b="1" dirty="0" err="1">
                <a:solidFill>
                  <a:srgbClr val="0000FF"/>
                </a:solidFill>
                <a:latin typeface="Courier New"/>
                <a:cs typeface="Courier New"/>
              </a:rPr>
              <a:t>compiler</a:t>
            </a:r>
            <a:r>
              <a:rPr lang="pt-BR" sz="2000" b="1" dirty="0">
                <a:solidFill>
                  <a:srgbClr val="0000FF"/>
                </a:solidFill>
                <a:latin typeface="Courier New"/>
                <a:cs typeface="Courier New"/>
              </a:rPr>
              <a:t> </a:t>
            </a:r>
            <a:r>
              <a:rPr lang="pt-BR" sz="2000" b="1" dirty="0" err="1">
                <a:solidFill>
                  <a:srgbClr val="0000FF"/>
                </a:solidFill>
                <a:latin typeface="Courier New"/>
                <a:cs typeface="Courier New"/>
              </a:rPr>
              <a:t>messages</a:t>
            </a:r>
            <a:r>
              <a:rPr lang="pt-BR" sz="2000" b="1" dirty="0">
                <a:solidFill>
                  <a:srgbClr val="0000FF"/>
                </a:solidFill>
                <a:latin typeface="Courier New"/>
                <a:cs typeface="Courier New"/>
              </a:rPr>
              <a:t> for </a:t>
            </a:r>
            <a:r>
              <a:rPr lang="pt-BR" sz="2000" b="1" dirty="0" err="1">
                <a:solidFill>
                  <a:srgbClr val="0000FF"/>
                </a:solidFill>
                <a:latin typeface="Courier New"/>
                <a:cs typeface="Courier New"/>
              </a:rPr>
              <a:t>first</a:t>
            </a:r>
            <a:r>
              <a:rPr lang="pt-BR" sz="2000" b="1" dirty="0">
                <a:solidFill>
                  <a:srgbClr val="0000FF"/>
                </a:solidFill>
                <a:latin typeface="Courier New"/>
                <a:cs typeface="Courier New"/>
              </a:rPr>
              <a:t> </a:t>
            </a:r>
            <a:r>
              <a:rPr lang="pt-BR" sz="2000" b="1" dirty="0" err="1">
                <a:solidFill>
                  <a:srgbClr val="0000FF"/>
                </a:solidFill>
                <a:latin typeface="Courier New"/>
                <a:cs typeface="Courier New"/>
              </a:rPr>
              <a:t>device</a:t>
            </a:r>
            <a:endParaRPr lang="pt-BR" sz="2000" b="1" dirty="0">
              <a:solidFill>
                <a:srgbClr val="0000FF"/>
              </a:solidFill>
              <a:latin typeface="Courier New"/>
              <a:cs typeface="Courier New"/>
            </a:endParaRPr>
          </a:p>
          <a:p>
            <a:pPr marL="457200" lvl="1" indent="0">
              <a:buNone/>
            </a:pPr>
            <a:r>
              <a:rPr lang="pt-BR" sz="2000" b="1" dirty="0">
                <a:solidFill>
                  <a:srgbClr val="0000FF"/>
                </a:solidFill>
                <a:latin typeface="Courier New"/>
                <a:cs typeface="Courier New"/>
              </a:rPr>
              <a:t>   // .</a:t>
            </a:r>
            <a:r>
              <a:rPr lang="pt-BR" sz="2000" b="1" dirty="0" err="1">
                <a:solidFill>
                  <a:srgbClr val="0000FF"/>
                </a:solidFill>
                <a:latin typeface="Courier New"/>
                <a:cs typeface="Courier New"/>
              </a:rPr>
              <a:t>first</a:t>
            </a:r>
            <a:r>
              <a:rPr lang="pt-BR" sz="2000" b="1" dirty="0">
                <a:solidFill>
                  <a:srgbClr val="0000FF"/>
                </a:solidFill>
                <a:latin typeface="Courier New"/>
                <a:cs typeface="Courier New"/>
              </a:rPr>
              <a:t> </a:t>
            </a:r>
            <a:r>
              <a:rPr lang="pt-BR" sz="2000" b="1" dirty="0" err="1">
                <a:solidFill>
                  <a:srgbClr val="0000FF"/>
                </a:solidFill>
                <a:latin typeface="Courier New"/>
                <a:cs typeface="Courier New"/>
              </a:rPr>
              <a:t>is</a:t>
            </a:r>
            <a:r>
              <a:rPr lang="pt-BR" sz="2000" b="1" dirty="0">
                <a:solidFill>
                  <a:srgbClr val="0000FF"/>
                </a:solidFill>
                <a:latin typeface="Courier New"/>
                <a:cs typeface="Courier New"/>
              </a:rPr>
              <a:t> </a:t>
            </a:r>
            <a:r>
              <a:rPr lang="pt-BR" sz="2000" b="1" dirty="0" err="1">
                <a:solidFill>
                  <a:srgbClr val="0000FF"/>
                </a:solidFill>
                <a:latin typeface="Courier New"/>
                <a:cs typeface="Courier New"/>
              </a:rPr>
              <a:t>the</a:t>
            </a:r>
            <a:r>
              <a:rPr lang="pt-BR" sz="2000" b="1" dirty="0">
                <a:solidFill>
                  <a:srgbClr val="0000FF"/>
                </a:solidFill>
                <a:latin typeface="Courier New"/>
                <a:cs typeface="Courier New"/>
              </a:rPr>
              <a:t> </a:t>
            </a:r>
            <a:r>
              <a:rPr lang="pt-BR" sz="2000" b="1" dirty="0" err="1">
                <a:solidFill>
                  <a:srgbClr val="0000FF"/>
                </a:solidFill>
                <a:latin typeface="Courier New"/>
                <a:cs typeface="Courier New"/>
              </a:rPr>
              <a:t>device</a:t>
            </a:r>
            <a:r>
              <a:rPr lang="pt-BR" sz="2000" b="1" dirty="0">
                <a:solidFill>
                  <a:srgbClr val="0000FF"/>
                </a:solidFill>
                <a:latin typeface="Courier New"/>
                <a:cs typeface="Courier New"/>
              </a:rPr>
              <a:t>, .</a:t>
            </a:r>
            <a:r>
              <a:rPr lang="pt-BR" sz="2000" b="1" dirty="0" err="1">
                <a:solidFill>
                  <a:srgbClr val="0000FF"/>
                </a:solidFill>
                <a:latin typeface="Courier New"/>
                <a:cs typeface="Courier New"/>
              </a:rPr>
              <a:t>second</a:t>
            </a:r>
            <a:r>
              <a:rPr lang="pt-BR" sz="2000" b="1" dirty="0">
                <a:solidFill>
                  <a:srgbClr val="0000FF"/>
                </a:solidFill>
                <a:latin typeface="Courier New"/>
                <a:cs typeface="Courier New"/>
              </a:rPr>
              <a:t> </a:t>
            </a:r>
            <a:r>
              <a:rPr lang="pt-BR" sz="2000" b="1" dirty="0" err="1">
                <a:solidFill>
                  <a:srgbClr val="0000FF"/>
                </a:solidFill>
                <a:latin typeface="Courier New"/>
                <a:cs typeface="Courier New"/>
              </a:rPr>
              <a:t>is</a:t>
            </a:r>
            <a:r>
              <a:rPr lang="pt-BR" sz="2000" b="1" dirty="0">
                <a:solidFill>
                  <a:srgbClr val="0000FF"/>
                </a:solidFill>
                <a:latin typeface="Courier New"/>
                <a:cs typeface="Courier New"/>
              </a:rPr>
              <a:t> </a:t>
            </a:r>
            <a:r>
              <a:rPr lang="pt-BR" sz="2000" b="1" dirty="0" err="1">
                <a:solidFill>
                  <a:srgbClr val="0000FF"/>
                </a:solidFill>
                <a:latin typeface="Courier New"/>
                <a:cs typeface="Courier New"/>
              </a:rPr>
              <a:t>the</a:t>
            </a:r>
            <a:r>
              <a:rPr lang="pt-BR" sz="2000" b="1" dirty="0">
                <a:solidFill>
                  <a:srgbClr val="0000FF"/>
                </a:solidFill>
                <a:latin typeface="Courier New"/>
                <a:cs typeface="Courier New"/>
              </a:rPr>
              <a:t> log</a:t>
            </a:r>
          </a:p>
          <a:p>
            <a:pPr marL="457200" lvl="1" indent="0">
              <a:buNone/>
            </a:pPr>
            <a:r>
              <a:rPr lang="pt-BR" sz="2000" b="1" dirty="0">
                <a:solidFill>
                  <a:srgbClr val="C00000"/>
                </a:solidFill>
                <a:latin typeface="Courier New"/>
                <a:cs typeface="Courier New"/>
              </a:rPr>
              <a:t>   </a:t>
            </a:r>
            <a:r>
              <a:rPr lang="pt-BR" sz="2000" b="1" dirty="0" err="1">
                <a:solidFill>
                  <a:srgbClr val="C00000"/>
                </a:solidFill>
                <a:latin typeface="Courier New"/>
                <a:cs typeface="Courier New"/>
              </a:rPr>
              <a:t>std</a:t>
            </a:r>
            <a:r>
              <a:rPr lang="pt-BR" sz="2000" b="1" dirty="0">
                <a:solidFill>
                  <a:srgbClr val="C00000"/>
                </a:solidFill>
                <a:latin typeface="Courier New"/>
                <a:cs typeface="Courier New"/>
              </a:rPr>
              <a:t>::</a:t>
            </a:r>
            <a:r>
              <a:rPr lang="pt-BR" sz="2000" b="1" dirty="0" err="1">
                <a:solidFill>
                  <a:srgbClr val="C00000"/>
                </a:solidFill>
                <a:latin typeface="Courier New"/>
                <a:cs typeface="Courier New"/>
              </a:rPr>
              <a:t>string</a:t>
            </a:r>
            <a:r>
              <a:rPr lang="pt-BR" sz="2000" b="1" dirty="0">
                <a:solidFill>
                  <a:srgbClr val="C00000"/>
                </a:solidFill>
                <a:latin typeface="Courier New"/>
                <a:cs typeface="Courier New"/>
              </a:rPr>
              <a:t> log = </a:t>
            </a:r>
            <a:r>
              <a:rPr lang="pt-BR" sz="2000" b="1" dirty="0" err="1">
                <a:solidFill>
                  <a:srgbClr val="C00000"/>
                </a:solidFill>
                <a:latin typeface="Courier New"/>
                <a:cs typeface="Courier New"/>
              </a:rPr>
              <a:t>error.getBuildLog</a:t>
            </a:r>
            <a:r>
              <a:rPr lang="pt-BR" sz="2000" b="1" dirty="0">
                <a:solidFill>
                  <a:srgbClr val="C00000"/>
                </a:solidFill>
                <a:latin typeface="Courier New"/>
                <a:cs typeface="Courier New"/>
              </a:rPr>
              <a:t>()[0].</a:t>
            </a:r>
            <a:r>
              <a:rPr lang="pt-BR" sz="2000" b="1" dirty="0" err="1">
                <a:solidFill>
                  <a:srgbClr val="C00000"/>
                </a:solidFill>
                <a:latin typeface="Courier New"/>
                <a:cs typeface="Courier New"/>
              </a:rPr>
              <a:t>second</a:t>
            </a:r>
            <a:r>
              <a:rPr lang="pt-BR" sz="2000" b="1" dirty="0">
                <a:solidFill>
                  <a:srgbClr val="C00000"/>
                </a:solidFill>
                <a:latin typeface="Courier New"/>
                <a:cs typeface="Courier New"/>
              </a:rPr>
              <a:t>;</a:t>
            </a:r>
          </a:p>
          <a:p>
            <a:pPr marL="457200" lvl="1" indent="0">
              <a:buNone/>
            </a:pPr>
            <a:r>
              <a:rPr lang="pt-BR" sz="2000" b="1" dirty="0">
                <a:solidFill>
                  <a:srgbClr val="C00000"/>
                </a:solidFill>
                <a:latin typeface="Courier New"/>
                <a:cs typeface="Courier New"/>
              </a:rPr>
              <a:t>   </a:t>
            </a:r>
            <a:r>
              <a:rPr lang="pt-BR" sz="2000" b="1" dirty="0" err="1">
                <a:solidFill>
                  <a:srgbClr val="C00000"/>
                </a:solidFill>
                <a:latin typeface="Courier New"/>
                <a:cs typeface="Courier New"/>
              </a:rPr>
              <a:t>std</a:t>
            </a:r>
            <a:r>
              <a:rPr lang="pt-BR" sz="2000" b="1" dirty="0">
                <a:solidFill>
                  <a:srgbClr val="C00000"/>
                </a:solidFill>
                <a:latin typeface="Courier New"/>
                <a:cs typeface="Courier New"/>
              </a:rPr>
              <a:t>::</a:t>
            </a:r>
            <a:r>
              <a:rPr lang="pt-BR" sz="2000" b="1" dirty="0" err="1">
                <a:solidFill>
                  <a:srgbClr val="C00000"/>
                </a:solidFill>
                <a:latin typeface="Courier New"/>
                <a:cs typeface="Courier New"/>
              </a:rPr>
              <a:t>cerr</a:t>
            </a:r>
            <a:r>
              <a:rPr lang="pt-BR" sz="2000" b="1" dirty="0">
                <a:solidFill>
                  <a:srgbClr val="C00000"/>
                </a:solidFill>
                <a:latin typeface="Courier New"/>
                <a:cs typeface="Courier New"/>
              </a:rPr>
              <a:t> &lt;&lt; </a:t>
            </a:r>
            <a:r>
              <a:rPr lang="pt-BR" sz="2000" b="1" dirty="0">
                <a:solidFill>
                  <a:srgbClr val="C00000"/>
                </a:solidFill>
              </a:rPr>
              <a:t>"</a:t>
            </a:r>
            <a:r>
              <a:rPr lang="pt-BR" sz="2000" b="1" dirty="0">
                <a:solidFill>
                  <a:srgbClr val="C00000"/>
                </a:solidFill>
                <a:latin typeface="Courier New"/>
                <a:cs typeface="Courier New"/>
              </a:rPr>
              <a:t>Build </a:t>
            </a:r>
            <a:r>
              <a:rPr lang="pt-BR" sz="2000" b="1" dirty="0" err="1">
                <a:solidFill>
                  <a:srgbClr val="C00000"/>
                </a:solidFill>
                <a:latin typeface="Courier New"/>
                <a:cs typeface="Courier New"/>
              </a:rPr>
              <a:t>failed</a:t>
            </a:r>
            <a:r>
              <a:rPr lang="pt-BR" sz="2000" b="1" dirty="0">
                <a:solidFill>
                  <a:srgbClr val="C00000"/>
                </a:solidFill>
                <a:latin typeface="Courier New"/>
                <a:cs typeface="Courier New"/>
              </a:rPr>
              <a:t>:</a:t>
            </a:r>
            <a:r>
              <a:rPr lang="pt-BR" sz="2000" b="1" dirty="0">
                <a:solidFill>
                  <a:srgbClr val="C00000"/>
                </a:solidFill>
              </a:rPr>
              <a:t>"</a:t>
            </a:r>
            <a:r>
              <a:rPr lang="pt-BR" sz="2000" b="1" dirty="0">
                <a:solidFill>
                  <a:srgbClr val="C00000"/>
                </a:solidFill>
                <a:latin typeface="Courier New"/>
                <a:cs typeface="Courier New"/>
              </a:rPr>
              <a:t> &lt;&lt; </a:t>
            </a:r>
            <a:r>
              <a:rPr lang="pt-BR" sz="2000" b="1" dirty="0" err="1">
                <a:solidFill>
                  <a:srgbClr val="C00000"/>
                </a:solidFill>
                <a:latin typeface="Courier New"/>
                <a:cs typeface="Courier New"/>
              </a:rPr>
              <a:t>std</a:t>
            </a:r>
            <a:r>
              <a:rPr lang="pt-BR" sz="2000" b="1" dirty="0">
                <a:solidFill>
                  <a:srgbClr val="C00000"/>
                </a:solidFill>
                <a:latin typeface="Courier New"/>
                <a:cs typeface="Courier New"/>
              </a:rPr>
              <a:t>::</a:t>
            </a:r>
            <a:r>
              <a:rPr lang="pt-BR" sz="2000" b="1" dirty="0" err="1">
                <a:solidFill>
                  <a:srgbClr val="C00000"/>
                </a:solidFill>
                <a:latin typeface="Courier New"/>
                <a:cs typeface="Courier New"/>
              </a:rPr>
              <a:t>endl</a:t>
            </a:r>
            <a:endParaRPr lang="pt-BR" sz="2000" b="1" dirty="0">
              <a:solidFill>
                <a:srgbClr val="C00000"/>
              </a:solidFill>
              <a:latin typeface="Courier New"/>
              <a:cs typeface="Courier New"/>
            </a:endParaRPr>
          </a:p>
          <a:p>
            <a:pPr marL="457200" lvl="1" indent="0">
              <a:buNone/>
            </a:pPr>
            <a:r>
              <a:rPr lang="pt-BR" sz="2000" b="1" dirty="0">
                <a:solidFill>
                  <a:srgbClr val="C00000"/>
                </a:solidFill>
                <a:latin typeface="Courier New"/>
                <a:cs typeface="Courier New"/>
              </a:rPr>
              <a:t>             &lt;&lt; log</a:t>
            </a:r>
          </a:p>
          <a:p>
            <a:pPr marL="457200" lvl="1" indent="0">
              <a:buNone/>
            </a:pPr>
            <a:r>
              <a:rPr lang="pt-BR" sz="2000" b="1" dirty="0">
                <a:solidFill>
                  <a:srgbClr val="C00000"/>
                </a:solidFill>
                <a:latin typeface="Courier New"/>
                <a:cs typeface="Courier New"/>
              </a:rPr>
              <a:t>             &lt;&lt; </a:t>
            </a:r>
            <a:r>
              <a:rPr lang="pt-BR" sz="2000" b="1" dirty="0" err="1">
                <a:solidFill>
                  <a:srgbClr val="C00000"/>
                </a:solidFill>
                <a:latin typeface="Courier New"/>
                <a:cs typeface="Courier New"/>
              </a:rPr>
              <a:t>std</a:t>
            </a:r>
            <a:r>
              <a:rPr lang="pt-BR" sz="2000" b="1" dirty="0">
                <a:solidFill>
                  <a:srgbClr val="C00000"/>
                </a:solidFill>
                <a:latin typeface="Courier New"/>
                <a:cs typeface="Courier New"/>
              </a:rPr>
              <a:t>::</a:t>
            </a:r>
            <a:r>
              <a:rPr lang="pt-BR" sz="2000" b="1" dirty="0" err="1">
                <a:solidFill>
                  <a:srgbClr val="C00000"/>
                </a:solidFill>
                <a:latin typeface="Courier New"/>
                <a:cs typeface="Courier New"/>
              </a:rPr>
              <a:t>endl</a:t>
            </a:r>
            <a:r>
              <a:rPr lang="pt-BR" sz="2000" b="1" dirty="0">
                <a:solidFill>
                  <a:srgbClr val="C00000"/>
                </a:solidFill>
                <a:latin typeface="Courier New"/>
                <a:cs typeface="Courier New"/>
              </a:rPr>
              <a:t>;</a:t>
            </a:r>
          </a:p>
          <a:p>
            <a:pPr marL="457200" lvl="1" indent="0">
              <a:buNone/>
            </a:pPr>
            <a:r>
              <a:rPr lang="pt-BR" sz="2000" b="1" dirty="0">
                <a:solidFill>
                  <a:srgbClr val="C00000"/>
                </a:solidFill>
                <a:latin typeface="Courier New"/>
                <a:cs typeface="Courier New"/>
              </a:rPr>
              <a:t>}</a:t>
            </a:r>
          </a:p>
          <a:p>
            <a:pPr marL="457200" lvl="1" indent="0">
              <a:buNone/>
            </a:pPr>
            <a:r>
              <a:rPr lang="pt-BR" sz="2000" b="1" dirty="0">
                <a:solidFill>
                  <a:srgbClr val="C00000"/>
                </a:solidFill>
                <a:latin typeface="Courier New"/>
                <a:cs typeface="Courier New"/>
              </a:rPr>
              <a:t>catch (cl::</a:t>
            </a:r>
            <a:r>
              <a:rPr lang="pt-BR" sz="2000" b="1" dirty="0" err="1">
                <a:solidFill>
                  <a:srgbClr val="C00000"/>
                </a:solidFill>
                <a:latin typeface="Courier New"/>
                <a:cs typeface="Courier New"/>
              </a:rPr>
              <a:t>Error</a:t>
            </a:r>
            <a:r>
              <a:rPr lang="pt-BR" sz="2000" b="1" dirty="0">
                <a:solidFill>
                  <a:srgbClr val="C00000"/>
                </a:solidFill>
                <a:latin typeface="Courier New"/>
                <a:cs typeface="Courier New"/>
              </a:rPr>
              <a:t> </a:t>
            </a:r>
            <a:r>
              <a:rPr lang="pt-BR" sz="2000" b="1" dirty="0" err="1">
                <a:solidFill>
                  <a:srgbClr val="C00000"/>
                </a:solidFill>
                <a:latin typeface="Courier New"/>
                <a:cs typeface="Courier New"/>
              </a:rPr>
              <a:t>error</a:t>
            </a:r>
            <a:r>
              <a:rPr lang="pt-BR" sz="2000" b="1" dirty="0">
                <a:solidFill>
                  <a:srgbClr val="C00000"/>
                </a:solidFill>
                <a:latin typeface="Courier New"/>
                <a:cs typeface="Courier New"/>
              </a:rPr>
              <a:t>)</a:t>
            </a:r>
          </a:p>
          <a:p>
            <a:pPr marL="457200" lvl="1" indent="0">
              <a:buNone/>
            </a:pPr>
            <a:r>
              <a:rPr lang="pt-BR" sz="2000" b="1" dirty="0">
                <a:solidFill>
                  <a:srgbClr val="C00000"/>
                </a:solidFill>
                <a:latin typeface="Courier New"/>
                <a:cs typeface="Courier New"/>
              </a:rPr>
              <a:t>{</a:t>
            </a:r>
          </a:p>
          <a:p>
            <a:pPr marL="457200" lvl="1" indent="0">
              <a:buNone/>
            </a:pPr>
            <a:r>
              <a:rPr lang="pt-BR" sz="2000" b="1" dirty="0">
                <a:solidFill>
                  <a:srgbClr val="C00000"/>
                </a:solidFill>
                <a:latin typeface="Courier New"/>
                <a:cs typeface="Courier New"/>
              </a:rPr>
              <a:t>  ...</a:t>
            </a:r>
          </a:p>
          <a:p>
            <a:pPr marL="457200" lvl="1" indent="0">
              <a:buNone/>
            </a:pPr>
            <a:r>
              <a:rPr lang="pt-BR" sz="2000" b="1" dirty="0">
                <a:solidFill>
                  <a:srgbClr val="C00000"/>
                </a:solidFill>
                <a:latin typeface="Courier New"/>
                <a:cs typeface="Courier New"/>
              </a:rPr>
              <a:t>}</a:t>
            </a:r>
            <a:endParaRPr lang="en-US" sz="2000" b="1" dirty="0">
              <a:solidFill>
                <a:srgbClr val="C00000"/>
              </a:solidFill>
              <a:latin typeface="Courier New"/>
              <a:cs typeface="Courier New"/>
            </a:endParaRPr>
          </a:p>
        </p:txBody>
      </p:sp>
      <p:sp>
        <p:nvSpPr>
          <p:cNvPr id="4" name="Slide Number Placeholder 3">
            <a:extLst>
              <a:ext uri="{FF2B5EF4-FFF2-40B4-BE49-F238E27FC236}">
                <a16:creationId xmlns:a16="http://schemas.microsoft.com/office/drawing/2014/main" id="{74A1628F-80D6-1E44-8E8F-AFC42D191E71}"/>
              </a:ext>
            </a:extLst>
          </p:cNvPr>
          <p:cNvSpPr>
            <a:spLocks noGrp="1"/>
          </p:cNvSpPr>
          <p:nvPr>
            <p:ph type="sldNum" sz="quarter" idx="12"/>
          </p:nvPr>
        </p:nvSpPr>
        <p:spPr/>
        <p:txBody>
          <a:bodyPr/>
          <a:lstStyle/>
          <a:p>
            <a:fld id="{10338BC4-165C-45BE-83FF-C9C7D8E962C5}" type="slidenum">
              <a:rPr lang="en-GB" smtClean="0"/>
              <a:pPr/>
              <a:t>78</a:t>
            </a:fld>
            <a:endParaRPr lang="en-GB"/>
          </a:p>
        </p:txBody>
      </p:sp>
    </p:spTree>
    <p:extLst>
      <p:ext uri="{BB962C8B-B14F-4D97-AF65-F5344CB8AC3E}">
        <p14:creationId xmlns:p14="http://schemas.microsoft.com/office/powerpoint/2010/main" val="144457771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46841" y="53916"/>
            <a:ext cx="8229600" cy="1143000"/>
          </a:xfrm>
        </p:spPr>
        <p:txBody>
          <a:bodyPr>
            <a:normAutofit/>
          </a:bodyPr>
          <a:lstStyle/>
          <a:p>
            <a:r>
              <a:rPr lang="en-US" sz="4000" dirty="0"/>
              <a:t>Compiler error messages (1/2)</a:t>
            </a:r>
          </a:p>
        </p:txBody>
      </p:sp>
      <p:sp>
        <p:nvSpPr>
          <p:cNvPr id="3" name="Content Placeholder 2"/>
          <p:cNvSpPr>
            <a:spLocks noGrp="1"/>
          </p:cNvSpPr>
          <p:nvPr>
            <p:ph idx="1"/>
          </p:nvPr>
        </p:nvSpPr>
        <p:spPr>
          <a:xfrm>
            <a:off x="141890" y="1024754"/>
            <a:ext cx="9002109" cy="5833245"/>
          </a:xfrm>
        </p:spPr>
        <p:txBody>
          <a:bodyPr>
            <a:normAutofit fontScale="85000" lnSpcReduction="20000"/>
          </a:bodyPr>
          <a:lstStyle/>
          <a:p>
            <a:r>
              <a:rPr lang="en-US" sz="2000" dirty="0"/>
              <a:t>For most real programs we will want to catch and report kernel compilation errors. To do this, we need to use an explicit build step:</a:t>
            </a:r>
          </a:p>
          <a:p>
            <a:endParaRPr lang="en-US" sz="2000" dirty="0"/>
          </a:p>
          <a:p>
            <a:pPr marL="971550" lvl="1" indent="-514350">
              <a:buFont typeface="+mj-lt"/>
              <a:buAutoNum type="arabicPeriod"/>
            </a:pPr>
            <a:r>
              <a:rPr lang="en-US" sz="2000" dirty="0"/>
              <a:t>Do NOT build the program with the constructor (i.e. do not set the last argument in the program constructor to </a:t>
            </a:r>
            <a:r>
              <a:rPr lang="en-US" sz="2000" b="1" dirty="0"/>
              <a:t>true</a:t>
            </a:r>
            <a:r>
              <a:rPr lang="en-US" sz="2000" dirty="0"/>
              <a:t>). Instead, use:</a:t>
            </a:r>
          </a:p>
          <a:p>
            <a:pPr marL="1314450" lvl="3" indent="0">
              <a:buNone/>
            </a:pPr>
            <a:r>
              <a:rPr lang="pt-BR" b="1" dirty="0">
                <a:solidFill>
                  <a:srgbClr val="C00000"/>
                </a:solidFill>
              </a:rPr>
              <a:t>cl::Program program(context, util::loadProgram("</a:t>
            </a:r>
            <a:r>
              <a:rPr lang="pt-BR" b="1" dirty="0" err="1">
                <a:solidFill>
                  <a:srgbClr val="C00000"/>
                </a:solidFill>
              </a:rPr>
              <a:t>matmul.cl</a:t>
            </a:r>
            <a:r>
              <a:rPr lang="pt-BR" b="1" dirty="0">
                <a:solidFill>
                  <a:srgbClr val="C00000"/>
                </a:solidFill>
              </a:rPr>
              <a:t>"));</a:t>
            </a:r>
          </a:p>
          <a:p>
            <a:pPr marL="1314450" lvl="3" indent="0">
              <a:buNone/>
            </a:pPr>
            <a:endParaRPr lang="en-US" dirty="0">
              <a:solidFill>
                <a:srgbClr val="C00000"/>
              </a:solidFill>
            </a:endParaRPr>
          </a:p>
          <a:p>
            <a:pPr marL="971550" lvl="1" indent="-514350">
              <a:buFont typeface="+mj-lt"/>
              <a:buAutoNum type="arabicPeriod"/>
            </a:pPr>
            <a:r>
              <a:rPr lang="en-US" sz="2000" dirty="0"/>
              <a:t>Explicitly build the program within a try block to catch the error exception:</a:t>
            </a:r>
          </a:p>
          <a:p>
            <a:pPr marL="971550" lvl="1" indent="-514350">
              <a:buFont typeface="+mj-lt"/>
              <a:buAutoNum type="arabicPeriod"/>
            </a:pPr>
            <a:endParaRPr lang="en-US" sz="2000" dirty="0"/>
          </a:p>
          <a:p>
            <a:pPr marL="1314450" lvl="3" indent="0">
              <a:buNone/>
            </a:pPr>
            <a:r>
              <a:rPr lang="pt-BR" sz="1900" b="1" dirty="0">
                <a:solidFill>
                  <a:srgbClr val="C00000"/>
                </a:solidFill>
              </a:rPr>
              <a:t> try</a:t>
            </a:r>
          </a:p>
          <a:p>
            <a:pPr marL="1314450" lvl="3" indent="0">
              <a:buNone/>
            </a:pPr>
            <a:r>
              <a:rPr lang="pt-BR" sz="1900" b="1" dirty="0">
                <a:solidFill>
                  <a:srgbClr val="C00000"/>
                </a:solidFill>
              </a:rPr>
              <a:t> {</a:t>
            </a:r>
          </a:p>
          <a:p>
            <a:pPr marL="1314450" lvl="3" indent="0">
              <a:buNone/>
            </a:pPr>
            <a:r>
              <a:rPr lang="pt-BR" sz="1900" b="1" dirty="0">
                <a:solidFill>
                  <a:srgbClr val="C00000"/>
                </a:solidFill>
              </a:rPr>
              <a:t>     </a:t>
            </a:r>
            <a:r>
              <a:rPr lang="pt-BR" sz="1900" b="1" dirty="0" err="1">
                <a:solidFill>
                  <a:srgbClr val="C00000"/>
                </a:solidFill>
              </a:rPr>
              <a:t>program.build</a:t>
            </a:r>
            <a:r>
              <a:rPr lang="pt-BR" sz="1900" b="1" dirty="0">
                <a:solidFill>
                  <a:srgbClr val="C00000"/>
                </a:solidFill>
              </a:rPr>
              <a:t>();</a:t>
            </a:r>
          </a:p>
          <a:p>
            <a:pPr marL="1314450" lvl="3" indent="0">
              <a:buNone/>
            </a:pPr>
            <a:r>
              <a:rPr lang="pt-BR" sz="1900" b="1" dirty="0">
                <a:solidFill>
                  <a:srgbClr val="C00000"/>
                </a:solidFill>
              </a:rPr>
              <a:t> }</a:t>
            </a:r>
          </a:p>
          <a:p>
            <a:pPr marL="1314450" lvl="3" indent="0">
              <a:buNone/>
            </a:pPr>
            <a:r>
              <a:rPr lang="pt-BR" sz="1900" b="1" dirty="0">
                <a:solidFill>
                  <a:srgbClr val="C00000"/>
                </a:solidFill>
              </a:rPr>
              <a:t> catch (cl::Error error)</a:t>
            </a:r>
          </a:p>
          <a:p>
            <a:pPr marL="1314450" lvl="3" indent="0">
              <a:buNone/>
            </a:pPr>
            <a:r>
              <a:rPr lang="pt-BR" sz="1900" b="1" dirty="0">
                <a:solidFill>
                  <a:srgbClr val="C00000"/>
                </a:solidFill>
              </a:rPr>
              <a:t> {</a:t>
            </a:r>
          </a:p>
          <a:p>
            <a:pPr marL="1314450" lvl="3" indent="0">
              <a:buNone/>
            </a:pPr>
            <a:r>
              <a:rPr lang="pt-BR" sz="1900" b="1" dirty="0">
                <a:solidFill>
                  <a:srgbClr val="C00000"/>
                </a:solidFill>
              </a:rPr>
              <a:t>    </a:t>
            </a:r>
            <a:r>
              <a:rPr lang="pt-BR" sz="1900" b="1" dirty="0">
                <a:solidFill>
                  <a:srgbClr val="0000FF"/>
                </a:solidFill>
              </a:rPr>
              <a:t> // If it was a build error then show the error</a:t>
            </a:r>
          </a:p>
          <a:p>
            <a:pPr marL="1314450" lvl="3" indent="0">
              <a:buNone/>
            </a:pPr>
            <a:r>
              <a:rPr lang="pt-BR" sz="1900" b="1" dirty="0">
                <a:solidFill>
                  <a:srgbClr val="C00000"/>
                </a:solidFill>
              </a:rPr>
              <a:t>     if (error.err() == CL_BUILD_PROGRAM_FAILURE)</a:t>
            </a:r>
          </a:p>
          <a:p>
            <a:pPr marL="1314450" lvl="3" indent="0">
              <a:buNone/>
            </a:pPr>
            <a:r>
              <a:rPr lang="pt-BR" sz="1900" b="1" dirty="0">
                <a:solidFill>
                  <a:srgbClr val="C00000"/>
                </a:solidFill>
              </a:rPr>
              <a:t>     {</a:t>
            </a:r>
          </a:p>
          <a:p>
            <a:pPr marL="1314450" lvl="3" indent="0">
              <a:buNone/>
            </a:pPr>
            <a:r>
              <a:rPr lang="pt-BR" sz="1900" b="1" dirty="0">
                <a:solidFill>
                  <a:srgbClr val="C00000"/>
                </a:solidFill>
              </a:rPr>
              <a:t>         </a:t>
            </a:r>
            <a:r>
              <a:rPr lang="pt-BR" sz="1900" b="1" dirty="0">
                <a:solidFill>
                  <a:srgbClr val="0000FF"/>
                </a:solidFill>
              </a:rPr>
              <a:t>// </a:t>
            </a:r>
            <a:r>
              <a:rPr lang="pt-BR" sz="1900" b="1" dirty="0" err="1">
                <a:solidFill>
                  <a:srgbClr val="0000FF"/>
                </a:solidFill>
              </a:rPr>
              <a:t>Recover</a:t>
            </a:r>
            <a:r>
              <a:rPr lang="pt-BR" sz="1900" b="1" dirty="0">
                <a:solidFill>
                  <a:srgbClr val="0000FF"/>
                </a:solidFill>
              </a:rPr>
              <a:t> compiler message (see the next slide)</a:t>
            </a:r>
          </a:p>
          <a:p>
            <a:pPr marL="1314450" lvl="3" indent="0">
              <a:buNone/>
            </a:pPr>
            <a:r>
              <a:rPr lang="pt-BR" sz="1900" b="1" dirty="0">
                <a:solidFill>
                  <a:srgbClr val="C00000"/>
                </a:solidFill>
              </a:rPr>
              <a:t>     }</a:t>
            </a:r>
          </a:p>
          <a:p>
            <a:pPr marL="1314450" lvl="3" indent="0">
              <a:buNone/>
            </a:pPr>
            <a:r>
              <a:rPr lang="pt-BR" sz="1900" b="1" dirty="0">
                <a:solidFill>
                  <a:srgbClr val="C00000"/>
                </a:solidFill>
              </a:rPr>
              <a:t>     </a:t>
            </a:r>
            <a:r>
              <a:rPr lang="pt-BR" sz="1900" b="1" dirty="0" err="1">
                <a:solidFill>
                  <a:srgbClr val="C00000"/>
                </a:solidFill>
              </a:rPr>
              <a:t>throw</a:t>
            </a:r>
            <a:r>
              <a:rPr lang="pt-BR" sz="1900" b="1" dirty="0">
                <a:solidFill>
                  <a:srgbClr val="C00000"/>
                </a:solidFill>
              </a:rPr>
              <a:t> error;</a:t>
            </a:r>
          </a:p>
          <a:p>
            <a:pPr marL="1314450" lvl="3" indent="0">
              <a:buNone/>
            </a:pPr>
            <a:r>
              <a:rPr lang="pt-BR" sz="1900" b="1" dirty="0">
                <a:solidFill>
                  <a:srgbClr val="C00000"/>
                </a:solidFill>
              </a:rPr>
              <a:t> }</a:t>
            </a:r>
            <a:endParaRPr lang="en-US" sz="1900" b="1" dirty="0">
              <a:solidFill>
                <a:srgbClr val="C00000"/>
              </a:solidFill>
            </a:endParaRPr>
          </a:p>
        </p:txBody>
      </p:sp>
      <p:sp>
        <p:nvSpPr>
          <p:cNvPr id="4" name="Slide Number Placeholder 3">
            <a:extLst>
              <a:ext uri="{FF2B5EF4-FFF2-40B4-BE49-F238E27FC236}">
                <a16:creationId xmlns:a16="http://schemas.microsoft.com/office/drawing/2014/main" id="{39121BB1-5AC6-B240-BC48-2F89A9C7898A}"/>
              </a:ext>
            </a:extLst>
          </p:cNvPr>
          <p:cNvSpPr>
            <a:spLocks noGrp="1"/>
          </p:cNvSpPr>
          <p:nvPr>
            <p:ph type="sldNum" sz="quarter" idx="12"/>
          </p:nvPr>
        </p:nvSpPr>
        <p:spPr/>
        <p:txBody>
          <a:bodyPr/>
          <a:lstStyle/>
          <a:p>
            <a:fld id="{10338BC4-165C-45BE-83FF-C9C7D8E962C5}" type="slidenum">
              <a:rPr lang="en-GB" smtClean="0"/>
              <a:pPr/>
              <a:t>79</a:t>
            </a:fld>
            <a:endParaRPr lang="en-GB"/>
          </a:p>
        </p:txBody>
      </p:sp>
    </p:spTree>
    <p:extLst>
      <p:ext uri="{BB962C8B-B14F-4D97-AF65-F5344CB8AC3E}">
        <p14:creationId xmlns:p14="http://schemas.microsoft.com/office/powerpoint/2010/main" val="34035779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Running on Windows</a:t>
            </a:r>
          </a:p>
        </p:txBody>
      </p:sp>
      <p:sp>
        <p:nvSpPr>
          <p:cNvPr id="3" name="Content Placeholder 2"/>
          <p:cNvSpPr>
            <a:spLocks noGrp="1"/>
          </p:cNvSpPr>
          <p:nvPr>
            <p:ph idx="1"/>
          </p:nvPr>
        </p:nvSpPr>
        <p:spPr/>
        <p:txBody>
          <a:bodyPr>
            <a:normAutofit fontScale="85000" lnSpcReduction="10000"/>
          </a:bodyPr>
          <a:lstStyle/>
          <a:p>
            <a:r>
              <a:rPr lang="en-GB" dirty="0"/>
              <a:t>The AMD/NVIDIA GPU drivers come with the required runtime libraries</a:t>
            </a:r>
          </a:p>
          <a:p>
            <a:r>
              <a:rPr lang="en-GB" dirty="0"/>
              <a:t>Intel runtime for CPU/GPU must be </a:t>
            </a:r>
            <a:r>
              <a:rPr lang="en-GB" dirty="0">
                <a:hlinkClick r:id="rId2"/>
              </a:rPr>
              <a:t>downloaded</a:t>
            </a:r>
            <a:endParaRPr lang="en-GB" dirty="0"/>
          </a:p>
          <a:p>
            <a:r>
              <a:rPr lang="en-GB" dirty="0"/>
              <a:t>The vendor SDKs provide the development headers and libraries: </a:t>
            </a:r>
          </a:p>
          <a:p>
            <a:pPr lvl="1"/>
            <a:r>
              <a:rPr lang="en-GB" dirty="0">
                <a:hlinkClick r:id="rId3"/>
              </a:rPr>
              <a:t>AMD APP SDK</a:t>
            </a:r>
            <a:endParaRPr lang="en-GB" dirty="0"/>
          </a:p>
          <a:p>
            <a:pPr lvl="1"/>
            <a:r>
              <a:rPr lang="en-GB" dirty="0">
                <a:hlinkClick r:id="rId4"/>
              </a:rPr>
              <a:t>Intel INDE (Starter Edition)</a:t>
            </a:r>
            <a:endParaRPr lang="en-GB" dirty="0"/>
          </a:p>
          <a:p>
            <a:pPr lvl="1"/>
            <a:r>
              <a:rPr lang="en-GB" dirty="0">
                <a:hlinkClick r:id="rId5" action="ppaction://hlinkfile"/>
              </a:rPr>
              <a:t>NVIDIA CUDA SDK</a:t>
            </a:r>
            <a:endParaRPr lang="en-GB" dirty="0"/>
          </a:p>
          <a:p>
            <a:r>
              <a:rPr lang="en-GB" dirty="0"/>
              <a:t>Or you can download the headers and source code for the OpenCL library (ICD loader) </a:t>
            </a:r>
            <a:r>
              <a:rPr lang="en-GB" dirty="0">
                <a:hlinkClick r:id="rId6"/>
              </a:rPr>
              <a:t>directly from Khronos</a:t>
            </a:r>
            <a:endParaRPr lang="en-GB" dirty="0"/>
          </a:p>
        </p:txBody>
      </p:sp>
      <p:sp>
        <p:nvSpPr>
          <p:cNvPr id="4" name="Slide Number Placeholder 3">
            <a:extLst>
              <a:ext uri="{FF2B5EF4-FFF2-40B4-BE49-F238E27FC236}">
                <a16:creationId xmlns:a16="http://schemas.microsoft.com/office/drawing/2014/main" id="{C1FE6D5E-4863-9D45-8B8E-2B5CC144D6D5}"/>
              </a:ext>
            </a:extLst>
          </p:cNvPr>
          <p:cNvSpPr>
            <a:spLocks noGrp="1"/>
          </p:cNvSpPr>
          <p:nvPr>
            <p:ph type="sldNum" sz="quarter" idx="12"/>
          </p:nvPr>
        </p:nvSpPr>
        <p:spPr/>
        <p:txBody>
          <a:bodyPr/>
          <a:lstStyle/>
          <a:p>
            <a:fld id="{10338BC4-165C-45BE-83FF-C9C7D8E962C5}" type="slidenum">
              <a:rPr lang="en-GB" smtClean="0"/>
              <a:pPr/>
              <a:t>8</a:t>
            </a:fld>
            <a:endParaRPr lang="en-GB"/>
          </a:p>
        </p:txBody>
      </p:sp>
    </p:spTree>
    <p:extLst>
      <p:ext uri="{BB962C8B-B14F-4D97-AF65-F5344CB8AC3E}">
        <p14:creationId xmlns:p14="http://schemas.microsoft.com/office/powerpoint/2010/main" val="345949600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46841" y="53916"/>
            <a:ext cx="8229600" cy="1143000"/>
          </a:xfrm>
        </p:spPr>
        <p:txBody>
          <a:bodyPr>
            <a:normAutofit/>
          </a:bodyPr>
          <a:lstStyle/>
          <a:p>
            <a:r>
              <a:rPr lang="en-US" sz="4000" dirty="0"/>
              <a:t>Compiler error messages (2/2)</a:t>
            </a:r>
          </a:p>
        </p:txBody>
      </p:sp>
      <p:sp>
        <p:nvSpPr>
          <p:cNvPr id="3" name="Content Placeholder 2"/>
          <p:cNvSpPr>
            <a:spLocks noGrp="1"/>
          </p:cNvSpPr>
          <p:nvPr>
            <p:ph idx="1"/>
          </p:nvPr>
        </p:nvSpPr>
        <p:spPr>
          <a:xfrm>
            <a:off x="125323" y="1196752"/>
            <a:ext cx="9002109" cy="5486404"/>
          </a:xfrm>
        </p:spPr>
        <p:txBody>
          <a:bodyPr>
            <a:normAutofit lnSpcReduction="10000"/>
          </a:bodyPr>
          <a:lstStyle/>
          <a:p>
            <a:r>
              <a:rPr lang="en-US" sz="2400" dirty="0"/>
              <a:t>Compiled code is associated with a specific device … so we need a handle to reference the device</a:t>
            </a:r>
          </a:p>
          <a:p>
            <a:pPr marL="57150" indent="0">
              <a:buNone/>
            </a:pPr>
            <a:r>
              <a:rPr lang="pt-BR" sz="2400" b="1" dirty="0">
                <a:solidFill>
                  <a:srgbClr val="C00000"/>
                </a:solidFill>
              </a:rPr>
              <a:t>       std::vector&lt;cl::Device&gt; devices;</a:t>
            </a:r>
          </a:p>
          <a:p>
            <a:pPr marL="57150" indent="0">
              <a:buNone/>
            </a:pPr>
            <a:r>
              <a:rPr lang="pt-BR" sz="2400" b="1" dirty="0">
                <a:solidFill>
                  <a:srgbClr val="C00000"/>
                </a:solidFill>
              </a:rPr>
              <a:t>       devices = context.getInfo&lt;CL_CONTEXT_DEVICES&gt;();</a:t>
            </a:r>
          </a:p>
          <a:p>
            <a:pPr marL="57150" indent="0">
              <a:buNone/>
            </a:pPr>
            <a:endParaRPr lang="en-US" sz="2400" dirty="0"/>
          </a:p>
          <a:p>
            <a:r>
              <a:rPr lang="en-US" sz="2400" dirty="0"/>
              <a:t>In our programming, we’ve been using the default device which is the first one (devices[0]).</a:t>
            </a:r>
          </a:p>
          <a:p>
            <a:endParaRPr lang="en-US" sz="2400" dirty="0"/>
          </a:p>
          <a:p>
            <a:r>
              <a:rPr lang="en-US" sz="2400" dirty="0"/>
              <a:t>We need to query the program object to get the “</a:t>
            </a:r>
            <a:r>
              <a:rPr lang="en-US" sz="2400" dirty="0" err="1"/>
              <a:t>BuildInfo</a:t>
            </a:r>
            <a:r>
              <a:rPr lang="en-US" sz="2400" dirty="0"/>
              <a:t>”</a:t>
            </a:r>
          </a:p>
          <a:p>
            <a:pPr marL="57150" lvl="1" indent="0">
              <a:buNone/>
            </a:pPr>
            <a:r>
              <a:rPr lang="pt-BR" sz="2400" b="1" dirty="0">
                <a:solidFill>
                  <a:srgbClr val="C00000"/>
                </a:solidFill>
              </a:rPr>
              <a:t>       std::string built =  program.getBuildInfo      </a:t>
            </a:r>
            <a:br>
              <a:rPr lang="pt-BR" sz="2400" b="1" dirty="0">
                <a:solidFill>
                  <a:srgbClr val="C00000"/>
                </a:solidFill>
              </a:rPr>
            </a:br>
            <a:r>
              <a:rPr lang="pt-BR" sz="2400" b="1" dirty="0">
                <a:solidFill>
                  <a:srgbClr val="C00000"/>
                </a:solidFill>
              </a:rPr>
              <a:t>                     &lt;CL_PROGRAM_BUILD_LOG&gt;(devices[0]);</a:t>
            </a:r>
          </a:p>
          <a:p>
            <a:pPr marL="57150" lvl="1" indent="0">
              <a:buNone/>
            </a:pPr>
            <a:endParaRPr lang="en-US" sz="2400" b="1" dirty="0">
              <a:solidFill>
                <a:srgbClr val="C00000"/>
              </a:solidFill>
            </a:endParaRPr>
          </a:p>
          <a:p>
            <a:r>
              <a:rPr lang="en-US" sz="2400" dirty="0"/>
              <a:t>Now we can output the error compiler message </a:t>
            </a:r>
          </a:p>
          <a:p>
            <a:pPr marL="0" indent="0">
              <a:buNone/>
            </a:pPr>
            <a:r>
              <a:rPr lang="pt-BR" sz="2400" b="1" dirty="0">
                <a:solidFill>
                  <a:srgbClr val="C00000"/>
                </a:solidFill>
              </a:rPr>
              <a:t>         std::cerr &lt;&lt; built &lt;&lt; "\n";</a:t>
            </a:r>
          </a:p>
        </p:txBody>
      </p:sp>
      <p:sp>
        <p:nvSpPr>
          <p:cNvPr id="4" name="Slide Number Placeholder 3">
            <a:extLst>
              <a:ext uri="{FF2B5EF4-FFF2-40B4-BE49-F238E27FC236}">
                <a16:creationId xmlns:a16="http://schemas.microsoft.com/office/drawing/2014/main" id="{E4F120F7-1C0E-1F46-9C3A-B15D0573744A}"/>
              </a:ext>
            </a:extLst>
          </p:cNvPr>
          <p:cNvSpPr>
            <a:spLocks noGrp="1"/>
          </p:cNvSpPr>
          <p:nvPr>
            <p:ph type="sldNum" sz="quarter" idx="12"/>
          </p:nvPr>
        </p:nvSpPr>
        <p:spPr/>
        <p:txBody>
          <a:bodyPr/>
          <a:lstStyle/>
          <a:p>
            <a:fld id="{10338BC4-165C-45BE-83FF-C9C7D8E962C5}" type="slidenum">
              <a:rPr lang="en-GB" smtClean="0"/>
              <a:pPr/>
              <a:t>80</a:t>
            </a:fld>
            <a:endParaRPr lang="en-GB"/>
          </a:p>
        </p:txBody>
      </p:sp>
    </p:spTree>
    <p:extLst>
      <p:ext uri="{BB962C8B-B14F-4D97-AF65-F5344CB8AC3E}">
        <p14:creationId xmlns:p14="http://schemas.microsoft.com/office/powerpoint/2010/main" val="404486812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10358" y="53916"/>
            <a:ext cx="8718331" cy="655532"/>
          </a:xfrm>
        </p:spPr>
        <p:txBody>
          <a:bodyPr>
            <a:normAutofit/>
          </a:bodyPr>
          <a:lstStyle/>
          <a:p>
            <a:r>
              <a:rPr lang="en-US" sz="3200" dirty="0"/>
              <a:t>Compiler error messages: Complete Example</a:t>
            </a:r>
          </a:p>
        </p:txBody>
      </p:sp>
      <p:sp>
        <p:nvSpPr>
          <p:cNvPr id="3" name="Content Placeholder 2"/>
          <p:cNvSpPr>
            <a:spLocks noGrp="1"/>
          </p:cNvSpPr>
          <p:nvPr>
            <p:ph idx="1"/>
          </p:nvPr>
        </p:nvSpPr>
        <p:spPr>
          <a:xfrm>
            <a:off x="141891" y="851333"/>
            <a:ext cx="9002109" cy="6005079"/>
          </a:xfrm>
        </p:spPr>
        <p:txBody>
          <a:bodyPr>
            <a:noAutofit/>
          </a:bodyPr>
          <a:lstStyle/>
          <a:p>
            <a:pPr marL="57150" indent="0">
              <a:buNone/>
            </a:pPr>
            <a:r>
              <a:rPr lang="pt-BR" sz="1800" b="1" dirty="0"/>
              <a:t>       cl::Program program(context, util::loadProgram("</a:t>
            </a:r>
            <a:r>
              <a:rPr lang="pt-BR" sz="1800" b="1" dirty="0" err="1"/>
              <a:t>matmul.cl</a:t>
            </a:r>
            <a:r>
              <a:rPr lang="pt-BR" sz="1800" b="1" dirty="0"/>
              <a:t>"));</a:t>
            </a:r>
          </a:p>
          <a:p>
            <a:pPr marL="57150" indent="0">
              <a:buNone/>
            </a:pPr>
            <a:r>
              <a:rPr lang="pt-BR" sz="1800" b="1" dirty="0"/>
              <a:t>       try</a:t>
            </a:r>
          </a:p>
          <a:p>
            <a:pPr marL="57150" indent="0">
              <a:buNone/>
            </a:pPr>
            <a:r>
              <a:rPr lang="pt-BR" sz="1800" b="1" dirty="0"/>
              <a:t>       {</a:t>
            </a:r>
          </a:p>
          <a:p>
            <a:pPr marL="57150" indent="0">
              <a:buNone/>
            </a:pPr>
            <a:r>
              <a:rPr lang="pt-BR" sz="1800" b="1" dirty="0"/>
              <a:t>           program.build();</a:t>
            </a:r>
          </a:p>
          <a:p>
            <a:pPr marL="57150" indent="0">
              <a:buNone/>
            </a:pPr>
            <a:r>
              <a:rPr lang="pt-BR" sz="1800" b="1" dirty="0"/>
              <a:t>       }</a:t>
            </a:r>
          </a:p>
          <a:p>
            <a:pPr marL="57150" indent="0">
              <a:buNone/>
            </a:pPr>
            <a:r>
              <a:rPr lang="pt-BR" sz="1800" b="1" dirty="0"/>
              <a:t>       catch (cl::Error error)</a:t>
            </a:r>
          </a:p>
          <a:p>
            <a:pPr marL="57150" indent="0">
              <a:buNone/>
            </a:pPr>
            <a:r>
              <a:rPr lang="pt-BR" sz="1800" b="1" dirty="0"/>
              <a:t>       {</a:t>
            </a:r>
          </a:p>
          <a:p>
            <a:pPr marL="57150" indent="0">
              <a:buNone/>
            </a:pPr>
            <a:r>
              <a:rPr lang="pt-BR" sz="1800" b="1" dirty="0"/>
              <a:t>           </a:t>
            </a:r>
            <a:r>
              <a:rPr lang="pt-BR" sz="1800" b="1" dirty="0">
                <a:solidFill>
                  <a:srgbClr val="0000FF"/>
                </a:solidFill>
              </a:rPr>
              <a:t>// If it was a build error then show the error</a:t>
            </a:r>
          </a:p>
          <a:p>
            <a:pPr marL="57150" indent="0">
              <a:buNone/>
            </a:pPr>
            <a:r>
              <a:rPr lang="pt-BR" sz="1800" b="1" dirty="0"/>
              <a:t>           </a:t>
            </a:r>
            <a:r>
              <a:rPr lang="pt-BR" sz="1800" b="1" dirty="0" err="1"/>
              <a:t>if</a:t>
            </a:r>
            <a:r>
              <a:rPr lang="pt-BR" sz="1800" b="1" dirty="0"/>
              <a:t> (error.err() == CL_BUILD_PROGRAM_FAILURE)</a:t>
            </a:r>
          </a:p>
          <a:p>
            <a:pPr marL="57150" indent="0">
              <a:buNone/>
            </a:pPr>
            <a:r>
              <a:rPr lang="pt-BR" sz="1800" b="1" dirty="0"/>
              <a:t>           {</a:t>
            </a:r>
          </a:p>
          <a:p>
            <a:pPr marL="57150" indent="0">
              <a:buNone/>
            </a:pPr>
            <a:r>
              <a:rPr lang="pt-BR" sz="1800" b="1" dirty="0"/>
              <a:t>               std::vector&lt;cl::Device&gt; devices;</a:t>
            </a:r>
          </a:p>
          <a:p>
            <a:pPr marL="57150" indent="0">
              <a:buNone/>
            </a:pPr>
            <a:r>
              <a:rPr lang="pt-BR" sz="1800" b="1" dirty="0"/>
              <a:t>               devices = context.getInfo&lt;CL_CONTEXT_DEVICES&gt;();</a:t>
            </a:r>
          </a:p>
          <a:p>
            <a:pPr marL="57150" indent="0">
              <a:buNone/>
            </a:pPr>
            <a:r>
              <a:rPr lang="pt-BR" sz="1800" b="1" dirty="0"/>
              <a:t>               std::string built =  program.getBuildInfo    </a:t>
            </a:r>
            <a:br>
              <a:rPr lang="pt-BR" sz="1800" b="1" dirty="0"/>
            </a:br>
            <a:r>
              <a:rPr lang="pt-BR" sz="1800" b="1" dirty="0"/>
              <a:t>                                        &lt;CL_PROGRAM_BUILD_LOG&gt;(devices[0]);</a:t>
            </a:r>
          </a:p>
          <a:p>
            <a:pPr marL="57150" indent="0">
              <a:buNone/>
            </a:pPr>
            <a:r>
              <a:rPr lang="pt-BR" sz="1800" b="1" dirty="0"/>
              <a:t>               std::cerr &lt;&lt; built &lt;&lt; "\n";</a:t>
            </a:r>
          </a:p>
          <a:p>
            <a:pPr marL="57150" indent="0">
              <a:buNone/>
            </a:pPr>
            <a:r>
              <a:rPr lang="pt-BR" sz="1800" b="1" dirty="0"/>
              <a:t>           }</a:t>
            </a:r>
          </a:p>
          <a:p>
            <a:pPr marL="57150" indent="0">
              <a:buNone/>
            </a:pPr>
            <a:r>
              <a:rPr lang="pt-BR" sz="1800" b="1" dirty="0"/>
              <a:t>           throw error;</a:t>
            </a:r>
          </a:p>
          <a:p>
            <a:pPr marL="57150" indent="0">
              <a:buNone/>
            </a:pPr>
            <a:r>
              <a:rPr lang="pt-BR" sz="1800" b="1" dirty="0"/>
              <a:t>       }</a:t>
            </a:r>
            <a:endParaRPr lang="en-US" sz="1800" b="1" dirty="0"/>
          </a:p>
        </p:txBody>
      </p:sp>
      <p:sp>
        <p:nvSpPr>
          <p:cNvPr id="4" name="Slide Number Placeholder 3">
            <a:extLst>
              <a:ext uri="{FF2B5EF4-FFF2-40B4-BE49-F238E27FC236}">
                <a16:creationId xmlns:a16="http://schemas.microsoft.com/office/drawing/2014/main" id="{462C5170-6723-8D45-B75D-38A12E23A6CF}"/>
              </a:ext>
            </a:extLst>
          </p:cNvPr>
          <p:cNvSpPr>
            <a:spLocks noGrp="1"/>
          </p:cNvSpPr>
          <p:nvPr>
            <p:ph type="sldNum" sz="quarter" idx="12"/>
          </p:nvPr>
        </p:nvSpPr>
        <p:spPr/>
        <p:txBody>
          <a:bodyPr/>
          <a:lstStyle/>
          <a:p>
            <a:fld id="{10338BC4-165C-45BE-83FF-C9C7D8E962C5}" type="slidenum">
              <a:rPr lang="en-GB" smtClean="0"/>
              <a:pPr/>
              <a:t>81</a:t>
            </a:fld>
            <a:endParaRPr lang="en-GB"/>
          </a:p>
        </p:txBody>
      </p:sp>
    </p:spTree>
    <p:extLst>
      <p:ext uri="{BB962C8B-B14F-4D97-AF65-F5344CB8AC3E}">
        <p14:creationId xmlns:p14="http://schemas.microsoft.com/office/powerpoint/2010/main" val="124369239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0264"/>
            <a:ext cx="8229600" cy="1143000"/>
          </a:xfrm>
        </p:spPr>
        <p:txBody>
          <a:bodyPr>
            <a:normAutofit/>
          </a:bodyPr>
          <a:lstStyle/>
          <a:p>
            <a:r>
              <a:rPr lang="en-GB" dirty="0"/>
              <a:t>3. Setup Memory Objects</a:t>
            </a:r>
          </a:p>
        </p:txBody>
      </p:sp>
      <p:sp>
        <p:nvSpPr>
          <p:cNvPr id="3" name="Content Placeholder 2"/>
          <p:cNvSpPr>
            <a:spLocks noGrp="1"/>
          </p:cNvSpPr>
          <p:nvPr>
            <p:ph idx="1"/>
          </p:nvPr>
        </p:nvSpPr>
        <p:spPr>
          <a:xfrm>
            <a:off x="179511" y="980728"/>
            <a:ext cx="8743772" cy="5400600"/>
          </a:xfrm>
        </p:spPr>
        <p:txBody>
          <a:bodyPr>
            <a:noAutofit/>
          </a:bodyPr>
          <a:lstStyle/>
          <a:p>
            <a:r>
              <a:rPr lang="en-GB" sz="2400" dirty="0"/>
              <a:t>For vector addition we need 3 memory objects, one each for input vectors A and B, and one for the output vector C</a:t>
            </a:r>
          </a:p>
          <a:p>
            <a:endParaRPr lang="en-GB" sz="2400" dirty="0"/>
          </a:p>
          <a:p>
            <a:r>
              <a:rPr lang="en-GB" sz="2400" dirty="0"/>
              <a:t>Create input vectors and assign values </a:t>
            </a:r>
            <a:r>
              <a:rPr lang="en-GB" sz="2400" b="1" dirty="0">
                <a:solidFill>
                  <a:srgbClr val="C00000"/>
                </a:solidFill>
              </a:rPr>
              <a:t>on the host</a:t>
            </a:r>
            <a:r>
              <a:rPr lang="en-GB" sz="2400" dirty="0"/>
              <a:t>:</a:t>
            </a:r>
          </a:p>
          <a:p>
            <a:pPr marL="457200" lvl="1" indent="0">
              <a:buNone/>
            </a:pPr>
            <a:r>
              <a:rPr lang="en-GB" sz="1800" b="1" dirty="0" err="1">
                <a:latin typeface="Courier"/>
              </a:rPr>
              <a:t>std</a:t>
            </a:r>
            <a:r>
              <a:rPr lang="en-GB" sz="1800" b="1" dirty="0">
                <a:latin typeface="Courier"/>
              </a:rPr>
              <a:t>::vector&lt;float&gt; </a:t>
            </a:r>
            <a:r>
              <a:rPr lang="en-GB" sz="1800" b="1" dirty="0" err="1">
                <a:latin typeface="Courier"/>
              </a:rPr>
              <a:t>h_a</a:t>
            </a:r>
            <a:r>
              <a:rPr lang="en-GB" sz="1800" b="1" dirty="0">
                <a:latin typeface="Courier"/>
              </a:rPr>
              <a:t>(N), </a:t>
            </a:r>
            <a:r>
              <a:rPr lang="en-GB" sz="1800" b="1" dirty="0" err="1">
                <a:latin typeface="Courier"/>
              </a:rPr>
              <a:t>h_b</a:t>
            </a:r>
            <a:r>
              <a:rPr lang="en-GB" sz="1800" b="1" dirty="0">
                <a:latin typeface="Courier"/>
              </a:rPr>
              <a:t>(N), </a:t>
            </a:r>
            <a:r>
              <a:rPr lang="en-GB" sz="1800" b="1" dirty="0" err="1">
                <a:latin typeface="Courier"/>
              </a:rPr>
              <a:t>h_c</a:t>
            </a:r>
            <a:r>
              <a:rPr lang="en-GB" sz="1800" b="1" dirty="0">
                <a:latin typeface="Courier"/>
              </a:rPr>
              <a:t>(N);</a:t>
            </a:r>
          </a:p>
          <a:p>
            <a:pPr marL="457200" lvl="1" indent="0">
              <a:buNone/>
            </a:pPr>
            <a:r>
              <a:rPr lang="en-GB" sz="1800" b="1" dirty="0">
                <a:latin typeface="Courier"/>
              </a:rPr>
              <a:t>for (i = 0; i &lt; N; i++) {</a:t>
            </a:r>
          </a:p>
          <a:p>
            <a:pPr marL="457200" lvl="1" indent="0">
              <a:buNone/>
            </a:pPr>
            <a:r>
              <a:rPr lang="en-GB" sz="1800" b="1" dirty="0">
                <a:latin typeface="Courier"/>
              </a:rPr>
              <a:t>    </a:t>
            </a:r>
            <a:r>
              <a:rPr lang="en-GB" sz="1800" b="1" dirty="0" err="1">
                <a:latin typeface="Courier"/>
              </a:rPr>
              <a:t>h_a</a:t>
            </a:r>
            <a:r>
              <a:rPr lang="en-GB" sz="1800" b="1" dirty="0">
                <a:latin typeface="Courier"/>
              </a:rPr>
              <a:t>[</a:t>
            </a:r>
            <a:r>
              <a:rPr lang="en-GB" sz="1800" b="1" dirty="0" err="1">
                <a:latin typeface="Courier"/>
              </a:rPr>
              <a:t>i</a:t>
            </a:r>
            <a:r>
              <a:rPr lang="en-GB" sz="1800" b="1" dirty="0">
                <a:latin typeface="Courier"/>
              </a:rPr>
              <a:t>] = rand() / (float)RAND_MAX;</a:t>
            </a:r>
          </a:p>
          <a:p>
            <a:pPr marL="457200" lvl="1" indent="0">
              <a:buNone/>
            </a:pPr>
            <a:r>
              <a:rPr lang="en-GB" sz="1800" b="1" dirty="0">
                <a:latin typeface="Courier"/>
              </a:rPr>
              <a:t>    </a:t>
            </a:r>
            <a:r>
              <a:rPr lang="en-GB" sz="1800" b="1" dirty="0" err="1">
                <a:latin typeface="Courier"/>
              </a:rPr>
              <a:t>h_b</a:t>
            </a:r>
            <a:r>
              <a:rPr lang="en-GB" sz="1800" b="1" dirty="0">
                <a:latin typeface="Courier"/>
              </a:rPr>
              <a:t>[</a:t>
            </a:r>
            <a:r>
              <a:rPr lang="en-GB" sz="1800" b="1" dirty="0" err="1">
                <a:latin typeface="Courier"/>
              </a:rPr>
              <a:t>i</a:t>
            </a:r>
            <a:r>
              <a:rPr lang="en-GB" sz="1800" b="1" dirty="0">
                <a:latin typeface="Courier"/>
              </a:rPr>
              <a:t>] = rand() / (float)RAND_MAX;</a:t>
            </a:r>
          </a:p>
          <a:p>
            <a:pPr marL="457200" lvl="1" indent="0">
              <a:buNone/>
            </a:pPr>
            <a:r>
              <a:rPr lang="en-GB" sz="1800" b="1" dirty="0">
                <a:latin typeface="Courier"/>
              </a:rPr>
              <a:t>}</a:t>
            </a:r>
          </a:p>
          <a:p>
            <a:pPr marL="457200" lvl="1" indent="0">
              <a:buNone/>
            </a:pPr>
            <a:endParaRPr lang="en-GB" sz="1800" dirty="0">
              <a:latin typeface="Courier"/>
            </a:endParaRPr>
          </a:p>
          <a:p>
            <a:pPr marL="358775" indent="-358775"/>
            <a:r>
              <a:rPr lang="en-GB" sz="2400" dirty="0"/>
              <a:t>Define </a:t>
            </a:r>
            <a:r>
              <a:rPr lang="en-GB" sz="2400" b="1" dirty="0">
                <a:solidFill>
                  <a:srgbClr val="C00000"/>
                </a:solidFill>
              </a:rPr>
              <a:t>OpenCL device buffers </a:t>
            </a:r>
            <a:r>
              <a:rPr lang="en-GB" sz="2400" dirty="0"/>
              <a:t>and copy from </a:t>
            </a:r>
            <a:r>
              <a:rPr lang="en-GB" sz="2400" b="1" dirty="0">
                <a:solidFill>
                  <a:srgbClr val="C00000"/>
                </a:solidFill>
              </a:rPr>
              <a:t>host buffers</a:t>
            </a:r>
            <a:r>
              <a:rPr lang="en-GB" sz="2400" dirty="0"/>
              <a:t>:</a:t>
            </a:r>
          </a:p>
          <a:p>
            <a:pPr marL="457200" lvl="1" indent="0">
              <a:buNone/>
            </a:pPr>
            <a:r>
              <a:rPr lang="en-GB" sz="1800" b="1" dirty="0">
                <a:latin typeface="Courier"/>
              </a:rPr>
              <a:t>cl::Buffer </a:t>
            </a:r>
            <a:r>
              <a:rPr lang="en-GB" sz="1800" b="1" dirty="0" err="1">
                <a:latin typeface="Courier"/>
              </a:rPr>
              <a:t>d_a</a:t>
            </a:r>
            <a:r>
              <a:rPr lang="en-GB" sz="1800" b="1" dirty="0">
                <a:latin typeface="Courier"/>
              </a:rPr>
              <a:t>(context, </a:t>
            </a:r>
            <a:r>
              <a:rPr lang="en-GB" sz="1800" b="1" dirty="0" err="1">
                <a:latin typeface="Courier"/>
              </a:rPr>
              <a:t>h_a.begin</a:t>
            </a:r>
            <a:r>
              <a:rPr lang="en-GB" sz="1800" b="1" dirty="0">
                <a:latin typeface="Courier"/>
              </a:rPr>
              <a:t>(), </a:t>
            </a:r>
            <a:r>
              <a:rPr lang="en-GB" sz="1800" b="1" dirty="0" err="1">
                <a:latin typeface="Courier"/>
              </a:rPr>
              <a:t>h_a.end</a:t>
            </a:r>
            <a:r>
              <a:rPr lang="en-GB" sz="1800" b="1" dirty="0">
                <a:latin typeface="Courier"/>
              </a:rPr>
              <a:t>(), true);</a:t>
            </a:r>
          </a:p>
          <a:p>
            <a:pPr marL="457200" lvl="1" indent="0">
              <a:buNone/>
            </a:pPr>
            <a:r>
              <a:rPr lang="en-GB" sz="1800" b="1" dirty="0">
                <a:latin typeface="Courier"/>
              </a:rPr>
              <a:t>cl::Buffer </a:t>
            </a:r>
            <a:r>
              <a:rPr lang="en-GB" sz="1800" b="1" dirty="0" err="1">
                <a:latin typeface="Courier"/>
              </a:rPr>
              <a:t>d_b</a:t>
            </a:r>
            <a:r>
              <a:rPr lang="en-GB" sz="1800" b="1" dirty="0">
                <a:latin typeface="Courier"/>
              </a:rPr>
              <a:t>(context, </a:t>
            </a:r>
            <a:r>
              <a:rPr lang="en-GB" sz="1800" b="1" dirty="0" err="1">
                <a:latin typeface="Courier"/>
              </a:rPr>
              <a:t>h_b.begin</a:t>
            </a:r>
            <a:r>
              <a:rPr lang="en-GB" sz="1800" b="1" dirty="0">
                <a:latin typeface="Courier"/>
              </a:rPr>
              <a:t>(), </a:t>
            </a:r>
            <a:r>
              <a:rPr lang="en-GB" sz="1800" b="1" dirty="0" err="1">
                <a:latin typeface="Courier"/>
              </a:rPr>
              <a:t>h_b.end</a:t>
            </a:r>
            <a:r>
              <a:rPr lang="en-GB" sz="1800" b="1" dirty="0">
                <a:latin typeface="Courier"/>
              </a:rPr>
              <a:t>(), true);</a:t>
            </a:r>
          </a:p>
          <a:p>
            <a:pPr marL="457200" lvl="1" indent="0">
              <a:buNone/>
            </a:pPr>
            <a:r>
              <a:rPr lang="en-GB" sz="1800" b="1" dirty="0">
                <a:latin typeface="Courier"/>
              </a:rPr>
              <a:t>cl::Buffer </a:t>
            </a:r>
            <a:r>
              <a:rPr lang="en-GB" sz="1800" b="1" dirty="0" err="1">
                <a:latin typeface="Courier"/>
              </a:rPr>
              <a:t>d_c</a:t>
            </a:r>
            <a:r>
              <a:rPr lang="en-GB" sz="1800" b="1" dirty="0">
                <a:latin typeface="Courier"/>
              </a:rPr>
              <a:t>(context, CL_MEM_WRITE_ONLY, </a:t>
            </a:r>
            <a:br>
              <a:rPr lang="en-GB" sz="1800" b="1" dirty="0">
                <a:latin typeface="Courier"/>
              </a:rPr>
            </a:br>
            <a:r>
              <a:rPr lang="en-GB" sz="1800" b="1" dirty="0">
                <a:latin typeface="Courier"/>
              </a:rPr>
              <a:t>               </a:t>
            </a:r>
            <a:r>
              <a:rPr lang="en-GB" sz="1800" b="1" dirty="0" err="1">
                <a:latin typeface="Courier"/>
              </a:rPr>
              <a:t>sizeof</a:t>
            </a:r>
            <a:r>
              <a:rPr lang="en-GB" sz="1800" b="1" dirty="0">
                <a:latin typeface="Courier"/>
              </a:rPr>
              <a:t>(float)*N);</a:t>
            </a:r>
          </a:p>
        </p:txBody>
      </p:sp>
      <p:sp>
        <p:nvSpPr>
          <p:cNvPr id="4" name="Slide Number Placeholder 3">
            <a:extLst>
              <a:ext uri="{FF2B5EF4-FFF2-40B4-BE49-F238E27FC236}">
                <a16:creationId xmlns:a16="http://schemas.microsoft.com/office/drawing/2014/main" id="{A4ECA6B8-91F7-5544-A491-EE238ECBF1AC}"/>
              </a:ext>
            </a:extLst>
          </p:cNvPr>
          <p:cNvSpPr>
            <a:spLocks noGrp="1"/>
          </p:cNvSpPr>
          <p:nvPr>
            <p:ph type="sldNum" sz="quarter" idx="12"/>
          </p:nvPr>
        </p:nvSpPr>
        <p:spPr/>
        <p:txBody>
          <a:bodyPr/>
          <a:lstStyle/>
          <a:p>
            <a:fld id="{10338BC4-165C-45BE-83FF-C9C7D8E962C5}" type="slidenum">
              <a:rPr lang="en-GB" smtClean="0"/>
              <a:pPr/>
              <a:t>82</a:t>
            </a:fld>
            <a:endParaRPr lang="en-GB"/>
          </a:p>
        </p:txBody>
      </p:sp>
    </p:spTree>
    <p:extLst>
      <p:ext uri="{BB962C8B-B14F-4D97-AF65-F5344CB8AC3E}">
        <p14:creationId xmlns:p14="http://schemas.microsoft.com/office/powerpoint/2010/main" val="116050797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0264"/>
            <a:ext cx="8229600" cy="1143000"/>
          </a:xfrm>
        </p:spPr>
        <p:txBody>
          <a:bodyPr>
            <a:normAutofit fontScale="90000"/>
          </a:bodyPr>
          <a:lstStyle/>
          <a:p>
            <a:r>
              <a:rPr lang="en-GB" dirty="0"/>
              <a:t>Creating and manipulating buffers</a:t>
            </a:r>
          </a:p>
        </p:txBody>
      </p:sp>
      <p:sp>
        <p:nvSpPr>
          <p:cNvPr id="3" name="Content Placeholder 2"/>
          <p:cNvSpPr>
            <a:spLocks noGrp="1"/>
          </p:cNvSpPr>
          <p:nvPr>
            <p:ph idx="1"/>
          </p:nvPr>
        </p:nvSpPr>
        <p:spPr>
          <a:xfrm>
            <a:off x="190168" y="980728"/>
            <a:ext cx="8784976" cy="4971510"/>
          </a:xfrm>
        </p:spPr>
        <p:txBody>
          <a:bodyPr>
            <a:normAutofit/>
          </a:bodyPr>
          <a:lstStyle/>
          <a:p>
            <a:r>
              <a:rPr lang="en-GB" sz="2800" dirty="0"/>
              <a:t>Buffers are declared on the host as object type: </a:t>
            </a:r>
            <a:r>
              <a:rPr lang="en-GB" sz="2400" b="1" dirty="0">
                <a:solidFill>
                  <a:srgbClr val="34411B"/>
                </a:solidFill>
                <a:latin typeface="Courier"/>
              </a:rPr>
              <a:t>cl::Buffer</a:t>
            </a:r>
          </a:p>
          <a:p>
            <a:pPr lvl="1"/>
            <a:endParaRPr lang="en-GB" sz="2000" dirty="0">
              <a:latin typeface="Letter Gothic Std"/>
            </a:endParaRPr>
          </a:p>
          <a:p>
            <a:pPr marL="352425"/>
            <a:r>
              <a:rPr lang="en-GB" sz="2800" dirty="0"/>
              <a:t>Arrays in host memory hold your original host-side data:</a:t>
            </a:r>
          </a:p>
          <a:p>
            <a:pPr marL="619125" lvl="1" indent="0">
              <a:buNone/>
            </a:pPr>
            <a:r>
              <a:rPr lang="en-GB" sz="2400" dirty="0" err="1">
                <a:solidFill>
                  <a:srgbClr val="C00000"/>
                </a:solidFill>
                <a:latin typeface="Courier"/>
              </a:rPr>
              <a:t>std</a:t>
            </a:r>
            <a:r>
              <a:rPr lang="en-GB" sz="2400" dirty="0">
                <a:solidFill>
                  <a:srgbClr val="C00000"/>
                </a:solidFill>
                <a:latin typeface="Courier"/>
              </a:rPr>
              <a:t>::vector&lt;float&gt; </a:t>
            </a:r>
            <a:r>
              <a:rPr lang="en-GB" sz="2400" dirty="0" err="1">
                <a:latin typeface="Courier"/>
              </a:rPr>
              <a:t>h_a</a:t>
            </a:r>
            <a:r>
              <a:rPr lang="en-GB" sz="2400" dirty="0">
                <a:latin typeface="Courier"/>
              </a:rPr>
              <a:t>, </a:t>
            </a:r>
            <a:r>
              <a:rPr lang="en-GB" sz="2400" dirty="0" err="1">
                <a:latin typeface="Courier"/>
              </a:rPr>
              <a:t>h_b</a:t>
            </a:r>
            <a:r>
              <a:rPr lang="en-GB" sz="2400" dirty="0">
                <a:latin typeface="Courier"/>
              </a:rPr>
              <a:t>;</a:t>
            </a:r>
          </a:p>
          <a:p>
            <a:pPr marL="757238" lvl="1" indent="-357188"/>
            <a:endParaRPr lang="en-GB" sz="2400" dirty="0"/>
          </a:p>
          <a:p>
            <a:pPr marL="357188" indent="-357188"/>
            <a:r>
              <a:rPr lang="en-GB" sz="2800" dirty="0"/>
              <a:t>Create the device-side </a:t>
            </a:r>
            <a:r>
              <a:rPr lang="en-GB" sz="2800" b="1" dirty="0">
                <a:solidFill>
                  <a:srgbClr val="34411B"/>
                </a:solidFill>
              </a:rPr>
              <a:t>buffer</a:t>
            </a:r>
            <a:r>
              <a:rPr lang="en-GB" sz="2800" dirty="0">
                <a:solidFill>
                  <a:srgbClr val="34411B"/>
                </a:solidFill>
              </a:rPr>
              <a:t> </a:t>
            </a:r>
            <a:r>
              <a:rPr lang="en-GB" sz="2800" dirty="0"/>
              <a:t>(</a:t>
            </a:r>
            <a:r>
              <a:rPr lang="en-GB" sz="2800" dirty="0" err="1"/>
              <a:t>d_a</a:t>
            </a:r>
            <a:r>
              <a:rPr lang="en-GB" sz="2800" dirty="0"/>
              <a:t>), assign read only memory to hold the host array (</a:t>
            </a:r>
            <a:r>
              <a:rPr lang="en-GB" sz="2800" dirty="0" err="1"/>
              <a:t>h_a</a:t>
            </a:r>
            <a:r>
              <a:rPr lang="en-GB" sz="2800" dirty="0"/>
              <a:t>) and copy it into device memory:</a:t>
            </a:r>
          </a:p>
          <a:p>
            <a:pPr marL="619125" lvl="1" indent="0">
              <a:buNone/>
            </a:pPr>
            <a:r>
              <a:rPr lang="en-GB" sz="1900" b="1" dirty="0">
                <a:solidFill>
                  <a:srgbClr val="34411B"/>
                </a:solidFill>
                <a:latin typeface="Courier"/>
              </a:rPr>
              <a:t>cl::Buffer </a:t>
            </a:r>
            <a:r>
              <a:rPr lang="en-GB" sz="1900" dirty="0" err="1">
                <a:latin typeface="Courier"/>
              </a:rPr>
              <a:t>d_a</a:t>
            </a:r>
            <a:r>
              <a:rPr lang="en-GB" sz="1900" dirty="0">
                <a:latin typeface="Courier"/>
              </a:rPr>
              <a:t>(context, </a:t>
            </a:r>
            <a:r>
              <a:rPr lang="en-GB" sz="1900" dirty="0" err="1">
                <a:latin typeface="Courier"/>
              </a:rPr>
              <a:t>h_a.begin</a:t>
            </a:r>
            <a:r>
              <a:rPr lang="en-GB" sz="1900" dirty="0">
                <a:latin typeface="Courier"/>
              </a:rPr>
              <a:t>(), </a:t>
            </a:r>
            <a:r>
              <a:rPr lang="en-GB" sz="1900" dirty="0" err="1">
                <a:latin typeface="Courier"/>
              </a:rPr>
              <a:t>h_a.end</a:t>
            </a:r>
            <a:r>
              <a:rPr lang="en-GB" sz="1900" dirty="0">
                <a:latin typeface="Courier"/>
              </a:rPr>
              <a:t>(), true);</a:t>
            </a:r>
            <a:endParaRPr lang="en-GB" sz="1900" dirty="0">
              <a:solidFill>
                <a:prstClr val="white"/>
              </a:solidFill>
              <a:latin typeface="Courier"/>
            </a:endParaRPr>
          </a:p>
          <a:p>
            <a:pPr marL="457200" lvl="1" indent="0">
              <a:buNone/>
            </a:pPr>
            <a:endParaRPr lang="en-GB" sz="1600" dirty="0">
              <a:latin typeface="Letter Gothic Std"/>
            </a:endParaRPr>
          </a:p>
        </p:txBody>
      </p:sp>
      <p:sp>
        <p:nvSpPr>
          <p:cNvPr id="4" name="Oval 3"/>
          <p:cNvSpPr/>
          <p:nvPr/>
        </p:nvSpPr>
        <p:spPr>
          <a:xfrm>
            <a:off x="7740352" y="5373216"/>
            <a:ext cx="929153" cy="49968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 name="Straight Arrow Connector 6"/>
          <p:cNvCxnSpPr>
            <a:stCxn id="5" idx="0"/>
            <a:endCxn id="4" idx="4"/>
          </p:cNvCxnSpPr>
          <p:nvPr/>
        </p:nvCxnSpPr>
        <p:spPr>
          <a:xfrm flipV="1">
            <a:off x="7959838" y="5872904"/>
            <a:ext cx="245091" cy="22039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2267744" y="6093296"/>
            <a:ext cx="4209393" cy="584775"/>
          </a:xfrm>
          <a:prstGeom prst="rect">
            <a:avLst/>
          </a:prstGeom>
          <a:noFill/>
          <a:ln>
            <a:solidFill>
              <a:schemeClr val="accent1">
                <a:shade val="50000"/>
              </a:schemeClr>
            </a:solidFill>
          </a:ln>
        </p:spPr>
        <p:txBody>
          <a:bodyPr wrap="square" rtlCol="0">
            <a:spAutoFit/>
          </a:bodyPr>
          <a:lstStyle/>
          <a:p>
            <a:pPr algn="ctr"/>
            <a:r>
              <a:rPr lang="en-US" sz="1600" dirty="0" err="1"/>
              <a:t>Start_iterator</a:t>
            </a:r>
            <a:r>
              <a:rPr lang="en-US" sz="1600" dirty="0"/>
              <a:t> and </a:t>
            </a:r>
            <a:r>
              <a:rPr lang="en-US" sz="1600" dirty="0" err="1"/>
              <a:t>end_iterator</a:t>
            </a:r>
            <a:r>
              <a:rPr lang="en-US" sz="1600" dirty="0"/>
              <a:t> for the container-holding host-side object</a:t>
            </a:r>
          </a:p>
        </p:txBody>
      </p:sp>
      <p:cxnSp>
        <p:nvCxnSpPr>
          <p:cNvPr id="16" name="Straight Arrow Connector 15"/>
          <p:cNvCxnSpPr/>
          <p:nvPr/>
        </p:nvCxnSpPr>
        <p:spPr>
          <a:xfrm flipV="1">
            <a:off x="5864772" y="5808413"/>
            <a:ext cx="520262" cy="29622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V="1">
            <a:off x="4114800" y="5808413"/>
            <a:ext cx="677918" cy="28245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6" name="Slide Number Placeholder 5">
            <a:extLst>
              <a:ext uri="{FF2B5EF4-FFF2-40B4-BE49-F238E27FC236}">
                <a16:creationId xmlns:a16="http://schemas.microsoft.com/office/drawing/2014/main" id="{42D29FF0-14C3-DF4C-AA0F-5174F1A46925}"/>
              </a:ext>
            </a:extLst>
          </p:cNvPr>
          <p:cNvSpPr>
            <a:spLocks noGrp="1"/>
          </p:cNvSpPr>
          <p:nvPr>
            <p:ph type="sldNum" sz="quarter" idx="12"/>
          </p:nvPr>
        </p:nvSpPr>
        <p:spPr/>
        <p:txBody>
          <a:bodyPr/>
          <a:lstStyle/>
          <a:p>
            <a:fld id="{10338BC4-165C-45BE-83FF-C9C7D8E962C5}" type="slidenum">
              <a:rPr lang="en-GB" smtClean="0"/>
              <a:pPr/>
              <a:t>83</a:t>
            </a:fld>
            <a:endParaRPr lang="en-GB"/>
          </a:p>
        </p:txBody>
      </p:sp>
      <p:sp>
        <p:nvSpPr>
          <p:cNvPr id="5" name="TextBox 4"/>
          <p:cNvSpPr txBox="1"/>
          <p:nvPr/>
        </p:nvSpPr>
        <p:spPr>
          <a:xfrm>
            <a:off x="6876256" y="6093296"/>
            <a:ext cx="2167164" cy="584775"/>
          </a:xfrm>
          <a:prstGeom prst="rect">
            <a:avLst/>
          </a:prstGeom>
          <a:solidFill>
            <a:schemeClr val="bg1"/>
          </a:solidFill>
          <a:ln>
            <a:solidFill>
              <a:schemeClr val="accent1">
                <a:shade val="50000"/>
              </a:schemeClr>
            </a:solidFill>
          </a:ln>
        </p:spPr>
        <p:txBody>
          <a:bodyPr wrap="square" rtlCol="0">
            <a:spAutoFit/>
          </a:bodyPr>
          <a:lstStyle/>
          <a:p>
            <a:pPr algn="ctr"/>
            <a:r>
              <a:rPr lang="en-US" sz="1600" dirty="0"/>
              <a:t>Stipulates that this is a read-only buffer</a:t>
            </a:r>
          </a:p>
        </p:txBody>
      </p:sp>
    </p:spTree>
    <p:extLst>
      <p:ext uri="{BB962C8B-B14F-4D97-AF65-F5344CB8AC3E}">
        <p14:creationId xmlns:p14="http://schemas.microsoft.com/office/powerpoint/2010/main" val="168794465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0"/>
            <a:ext cx="8229600" cy="1143000"/>
          </a:xfrm>
        </p:spPr>
        <p:txBody>
          <a:bodyPr>
            <a:normAutofit fontScale="90000"/>
          </a:bodyPr>
          <a:lstStyle/>
          <a:p>
            <a:r>
              <a:rPr lang="en-GB" dirty="0"/>
              <a:t>Creating and manipulating buffers</a:t>
            </a:r>
          </a:p>
        </p:txBody>
      </p:sp>
      <p:sp>
        <p:nvSpPr>
          <p:cNvPr id="3" name="Content Placeholder 2"/>
          <p:cNvSpPr>
            <a:spLocks noGrp="1"/>
          </p:cNvSpPr>
          <p:nvPr>
            <p:ph idx="1"/>
          </p:nvPr>
        </p:nvSpPr>
        <p:spPr>
          <a:xfrm>
            <a:off x="179512" y="980728"/>
            <a:ext cx="8784976" cy="5104762"/>
          </a:xfrm>
        </p:spPr>
        <p:txBody>
          <a:bodyPr>
            <a:noAutofit/>
          </a:bodyPr>
          <a:lstStyle/>
          <a:p>
            <a:pPr marL="357188" indent="-357188"/>
            <a:endParaRPr lang="en-GB" sz="2800" dirty="0"/>
          </a:p>
          <a:p>
            <a:pPr marL="357188" indent="-357188"/>
            <a:r>
              <a:rPr lang="en-GB" sz="2800" dirty="0"/>
              <a:t>The last argument sets the device's read/write access to the Buffer. </a:t>
            </a:r>
            <a:r>
              <a:rPr lang="en-GB" sz="2800" b="1" u="sng" dirty="0">
                <a:solidFill>
                  <a:srgbClr val="002060"/>
                </a:solidFill>
              </a:rPr>
              <a:t>true</a:t>
            </a:r>
            <a:r>
              <a:rPr lang="en-GB" sz="2800" dirty="0"/>
              <a:t> means “read only” while </a:t>
            </a:r>
            <a:r>
              <a:rPr lang="en-GB" sz="2800" b="1" u="sng" dirty="0">
                <a:solidFill>
                  <a:srgbClr val="002060"/>
                </a:solidFill>
              </a:rPr>
              <a:t>false</a:t>
            </a:r>
            <a:r>
              <a:rPr lang="en-GB" sz="2800" dirty="0"/>
              <a:t> (the default) means “read/write”.  </a:t>
            </a:r>
            <a:endParaRPr lang="en-GB" sz="2800" i="1" dirty="0">
              <a:solidFill>
                <a:srgbClr val="1F497D"/>
              </a:solidFill>
            </a:endParaRPr>
          </a:p>
          <a:p>
            <a:pPr marL="357188" indent="-357188"/>
            <a:endParaRPr lang="en-GB" sz="1600" dirty="0">
              <a:solidFill>
                <a:schemeClr val="accent1"/>
              </a:solidFill>
              <a:latin typeface="Letter Gothic Std"/>
            </a:endParaRPr>
          </a:p>
          <a:p>
            <a:pPr marL="357188" indent="-357188"/>
            <a:r>
              <a:rPr lang="en-GB" sz="2800" dirty="0"/>
              <a:t>Can use explicit copy commands to copy from the device buffer (in global memory) to host memory:</a:t>
            </a:r>
            <a:endParaRPr lang="en-GB" sz="2400" dirty="0"/>
          </a:p>
          <a:p>
            <a:pPr marL="400050" lvl="1" indent="0">
              <a:buNone/>
            </a:pPr>
            <a:r>
              <a:rPr lang="en-GB" sz="2300" dirty="0">
                <a:solidFill>
                  <a:schemeClr val="tx2">
                    <a:lumMod val="75000"/>
                  </a:schemeClr>
                </a:solidFill>
                <a:latin typeface="Courier"/>
              </a:rPr>
              <a:t>cl::copy</a:t>
            </a:r>
            <a:r>
              <a:rPr lang="en-GB" sz="2300" dirty="0">
                <a:latin typeface="Courier"/>
              </a:rPr>
              <a:t>(queue, </a:t>
            </a:r>
            <a:r>
              <a:rPr lang="en-GB" sz="2300" dirty="0" err="1">
                <a:latin typeface="Courier"/>
              </a:rPr>
              <a:t>d_c</a:t>
            </a:r>
            <a:r>
              <a:rPr lang="en-GB" sz="2300" dirty="0">
                <a:latin typeface="Courier"/>
              </a:rPr>
              <a:t>, </a:t>
            </a:r>
            <a:r>
              <a:rPr lang="en-GB" sz="2300" dirty="0" err="1">
                <a:latin typeface="Courier"/>
              </a:rPr>
              <a:t>h_c.begin</a:t>
            </a:r>
            <a:r>
              <a:rPr lang="en-GB" sz="2300" dirty="0">
                <a:latin typeface="Courier"/>
              </a:rPr>
              <a:t>(), </a:t>
            </a:r>
            <a:r>
              <a:rPr lang="en-GB" sz="2300" dirty="0" err="1">
                <a:latin typeface="Courier"/>
              </a:rPr>
              <a:t>h_c.end</a:t>
            </a:r>
            <a:r>
              <a:rPr lang="en-GB" sz="2300" dirty="0">
                <a:latin typeface="Courier"/>
              </a:rPr>
              <a:t>());</a:t>
            </a:r>
          </a:p>
          <a:p>
            <a:pPr marL="357188" indent="-357188"/>
            <a:endParaRPr lang="en-GB" sz="2800" dirty="0"/>
          </a:p>
          <a:p>
            <a:pPr marL="357188" indent="-357188"/>
            <a:r>
              <a:rPr lang="en-GB" sz="2800" dirty="0"/>
              <a:t>Can also copy from host memory to global memory:</a:t>
            </a:r>
          </a:p>
          <a:p>
            <a:pPr marL="400050" lvl="1" indent="0">
              <a:buNone/>
            </a:pPr>
            <a:r>
              <a:rPr lang="en-GB" sz="2300" dirty="0">
                <a:solidFill>
                  <a:srgbClr val="1F497D">
                    <a:lumMod val="75000"/>
                  </a:srgbClr>
                </a:solidFill>
                <a:latin typeface="Courier"/>
              </a:rPr>
              <a:t>cl::copy</a:t>
            </a:r>
            <a:r>
              <a:rPr lang="en-GB" sz="2300" dirty="0">
                <a:solidFill>
                  <a:prstClr val="black"/>
                </a:solidFill>
                <a:latin typeface="Courier"/>
              </a:rPr>
              <a:t>(queue, </a:t>
            </a:r>
            <a:r>
              <a:rPr lang="en-GB" sz="2300" dirty="0" err="1">
                <a:solidFill>
                  <a:prstClr val="black"/>
                </a:solidFill>
                <a:latin typeface="Courier"/>
              </a:rPr>
              <a:t>h_c.begin</a:t>
            </a:r>
            <a:r>
              <a:rPr lang="en-GB" sz="2300" dirty="0">
                <a:solidFill>
                  <a:prstClr val="black"/>
                </a:solidFill>
                <a:latin typeface="Courier"/>
              </a:rPr>
              <a:t>(), </a:t>
            </a:r>
            <a:r>
              <a:rPr lang="en-GB" sz="2300" dirty="0" err="1">
                <a:solidFill>
                  <a:prstClr val="black"/>
                </a:solidFill>
                <a:latin typeface="Courier"/>
              </a:rPr>
              <a:t>h_c.end</a:t>
            </a:r>
            <a:r>
              <a:rPr lang="en-GB" sz="2300" dirty="0">
                <a:solidFill>
                  <a:prstClr val="black"/>
                </a:solidFill>
                <a:latin typeface="Courier"/>
              </a:rPr>
              <a:t>(), </a:t>
            </a:r>
            <a:r>
              <a:rPr lang="en-GB" sz="2300" dirty="0" err="1">
                <a:solidFill>
                  <a:prstClr val="black"/>
                </a:solidFill>
                <a:latin typeface="Courier"/>
              </a:rPr>
              <a:t>d_c</a:t>
            </a:r>
            <a:r>
              <a:rPr lang="en-GB" sz="2300" dirty="0">
                <a:solidFill>
                  <a:prstClr val="black"/>
                </a:solidFill>
                <a:latin typeface="Courier"/>
              </a:rPr>
              <a:t>);</a:t>
            </a:r>
          </a:p>
          <a:p>
            <a:pPr marL="357188" indent="-357188"/>
            <a:endParaRPr lang="en-GB" sz="2800" dirty="0"/>
          </a:p>
        </p:txBody>
      </p:sp>
      <p:sp>
        <p:nvSpPr>
          <p:cNvPr id="7" name="Freeform 6"/>
          <p:cNvSpPr/>
          <p:nvPr/>
        </p:nvSpPr>
        <p:spPr>
          <a:xfrm>
            <a:off x="3847458" y="4589815"/>
            <a:ext cx="1345353" cy="465283"/>
          </a:xfrm>
          <a:custGeom>
            <a:avLst/>
            <a:gdLst>
              <a:gd name="connsiteX0" fmla="*/ 0 w 1345353"/>
              <a:gd name="connsiteY0" fmla="*/ 12575 h 465283"/>
              <a:gd name="connsiteX1" fmla="*/ 691537 w 1345353"/>
              <a:gd name="connsiteY1" fmla="*/ 465269 h 465283"/>
              <a:gd name="connsiteX2" fmla="*/ 1345353 w 1345353"/>
              <a:gd name="connsiteY2" fmla="*/ 0 h 465283"/>
            </a:gdLst>
            <a:ahLst/>
            <a:cxnLst>
              <a:cxn ang="0">
                <a:pos x="connsiteX0" y="connsiteY0"/>
              </a:cxn>
              <a:cxn ang="0">
                <a:pos x="connsiteX1" y="connsiteY1"/>
              </a:cxn>
              <a:cxn ang="0">
                <a:pos x="connsiteX2" y="connsiteY2"/>
              </a:cxn>
            </a:cxnLst>
            <a:rect l="l" t="t" r="r" b="b"/>
            <a:pathLst>
              <a:path w="1345353" h="465283">
                <a:moveTo>
                  <a:pt x="0" y="12575"/>
                </a:moveTo>
                <a:cubicBezTo>
                  <a:pt x="233656" y="239970"/>
                  <a:pt x="467312" y="467365"/>
                  <a:pt x="691537" y="465269"/>
                </a:cubicBezTo>
                <a:cubicBezTo>
                  <a:pt x="915763" y="463173"/>
                  <a:pt x="1242670" y="60778"/>
                  <a:pt x="1345353" y="0"/>
                </a:cubicBezTo>
              </a:path>
            </a:pathLst>
          </a:custGeom>
          <a:ln w="57150" cmpd="sng">
            <a:headEnd type="none"/>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dirty="0"/>
          </a:p>
        </p:txBody>
      </p:sp>
      <p:sp>
        <p:nvSpPr>
          <p:cNvPr id="8" name="Freeform 7"/>
          <p:cNvSpPr/>
          <p:nvPr/>
        </p:nvSpPr>
        <p:spPr>
          <a:xfrm>
            <a:off x="4414780" y="6049998"/>
            <a:ext cx="3217270" cy="465283"/>
          </a:xfrm>
          <a:custGeom>
            <a:avLst/>
            <a:gdLst>
              <a:gd name="connsiteX0" fmla="*/ 0 w 1345353"/>
              <a:gd name="connsiteY0" fmla="*/ 12575 h 465283"/>
              <a:gd name="connsiteX1" fmla="*/ 691537 w 1345353"/>
              <a:gd name="connsiteY1" fmla="*/ 465269 h 465283"/>
              <a:gd name="connsiteX2" fmla="*/ 1345353 w 1345353"/>
              <a:gd name="connsiteY2" fmla="*/ 0 h 465283"/>
            </a:gdLst>
            <a:ahLst/>
            <a:cxnLst>
              <a:cxn ang="0">
                <a:pos x="connsiteX0" y="connsiteY0"/>
              </a:cxn>
              <a:cxn ang="0">
                <a:pos x="connsiteX1" y="connsiteY1"/>
              </a:cxn>
              <a:cxn ang="0">
                <a:pos x="connsiteX2" y="connsiteY2"/>
              </a:cxn>
            </a:cxnLst>
            <a:rect l="l" t="t" r="r" b="b"/>
            <a:pathLst>
              <a:path w="1345353" h="465283">
                <a:moveTo>
                  <a:pt x="0" y="12575"/>
                </a:moveTo>
                <a:cubicBezTo>
                  <a:pt x="233656" y="239970"/>
                  <a:pt x="467312" y="467365"/>
                  <a:pt x="691537" y="465269"/>
                </a:cubicBezTo>
                <a:cubicBezTo>
                  <a:pt x="915763" y="463173"/>
                  <a:pt x="1242670" y="60778"/>
                  <a:pt x="1345353" y="0"/>
                </a:cubicBezTo>
              </a:path>
            </a:pathLst>
          </a:custGeom>
          <a:ln w="57150" cmpd="sng">
            <a:headEnd type="none"/>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dirty="0"/>
          </a:p>
        </p:txBody>
      </p:sp>
      <p:sp>
        <p:nvSpPr>
          <p:cNvPr id="4" name="Slide Number Placeholder 3">
            <a:extLst>
              <a:ext uri="{FF2B5EF4-FFF2-40B4-BE49-F238E27FC236}">
                <a16:creationId xmlns:a16="http://schemas.microsoft.com/office/drawing/2014/main" id="{6A8C1AC2-8E3A-A043-B443-F692A1B968EE}"/>
              </a:ext>
            </a:extLst>
          </p:cNvPr>
          <p:cNvSpPr>
            <a:spLocks noGrp="1"/>
          </p:cNvSpPr>
          <p:nvPr>
            <p:ph type="sldNum" sz="quarter" idx="12"/>
          </p:nvPr>
        </p:nvSpPr>
        <p:spPr/>
        <p:txBody>
          <a:bodyPr/>
          <a:lstStyle/>
          <a:p>
            <a:fld id="{10338BC4-165C-45BE-83FF-C9C7D8E962C5}" type="slidenum">
              <a:rPr lang="en-GB" smtClean="0"/>
              <a:pPr/>
              <a:t>84</a:t>
            </a:fld>
            <a:endParaRPr lang="en-GB"/>
          </a:p>
        </p:txBody>
      </p:sp>
    </p:spTree>
    <p:extLst>
      <p:ext uri="{BB962C8B-B14F-4D97-AF65-F5344CB8AC3E}">
        <p14:creationId xmlns:p14="http://schemas.microsoft.com/office/powerpoint/2010/main" val="410284312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0264"/>
            <a:ext cx="8229600" cy="1143000"/>
          </a:xfrm>
        </p:spPr>
        <p:txBody>
          <a:bodyPr>
            <a:normAutofit/>
          </a:bodyPr>
          <a:lstStyle/>
          <a:p>
            <a:r>
              <a:rPr lang="en-GB" dirty="0"/>
              <a:t>4. Define the kernel</a:t>
            </a:r>
          </a:p>
        </p:txBody>
      </p:sp>
      <p:sp>
        <p:nvSpPr>
          <p:cNvPr id="3" name="Content Placeholder 2"/>
          <p:cNvSpPr>
            <a:spLocks noGrp="1"/>
          </p:cNvSpPr>
          <p:nvPr>
            <p:ph idx="1"/>
          </p:nvPr>
        </p:nvSpPr>
        <p:spPr>
          <a:xfrm>
            <a:off x="179512" y="980728"/>
            <a:ext cx="8784976" cy="5688632"/>
          </a:xfrm>
        </p:spPr>
        <p:txBody>
          <a:bodyPr>
            <a:noAutofit/>
          </a:bodyPr>
          <a:lstStyle/>
          <a:p>
            <a:r>
              <a:rPr lang="en-GB" sz="2800" dirty="0"/>
              <a:t>Create a </a:t>
            </a:r>
            <a:r>
              <a:rPr lang="en-GB" sz="2800" b="1" i="1" dirty="0">
                <a:solidFill>
                  <a:schemeClr val="accent2"/>
                </a:solidFill>
              </a:rPr>
              <a:t>kernel </a:t>
            </a:r>
            <a:r>
              <a:rPr lang="en-GB" sz="2800" b="1" i="1" dirty="0" err="1">
                <a:solidFill>
                  <a:schemeClr val="accent2"/>
                </a:solidFill>
              </a:rPr>
              <a:t>functor</a:t>
            </a:r>
            <a:r>
              <a:rPr lang="en-GB" sz="2800" b="1" i="1" dirty="0">
                <a:solidFill>
                  <a:schemeClr val="accent2"/>
                </a:solidFill>
              </a:rPr>
              <a:t> </a:t>
            </a:r>
            <a:r>
              <a:rPr lang="en-GB" sz="2800" dirty="0"/>
              <a:t>for the kernels you want to be able to call in the </a:t>
            </a:r>
            <a:r>
              <a:rPr lang="en-GB" sz="2800" b="1" dirty="0">
                <a:solidFill>
                  <a:schemeClr val="accent1"/>
                </a:solidFill>
              </a:rPr>
              <a:t>program</a:t>
            </a:r>
            <a:r>
              <a:rPr lang="en-GB" sz="2800" dirty="0"/>
              <a:t>:</a:t>
            </a:r>
          </a:p>
          <a:p>
            <a:endParaRPr lang="en-GB" sz="2800" dirty="0"/>
          </a:p>
          <a:p>
            <a:pPr marL="457200" lvl="1" indent="0">
              <a:buNone/>
            </a:pPr>
            <a:r>
              <a:rPr lang="en-GB" sz="2400" dirty="0">
                <a:solidFill>
                  <a:schemeClr val="tx2">
                    <a:lumMod val="75000"/>
                  </a:schemeClr>
                </a:solidFill>
                <a:latin typeface="Courier"/>
              </a:rPr>
              <a:t>cl::</a:t>
            </a:r>
            <a:r>
              <a:rPr lang="en-GB" sz="2400" dirty="0" err="1">
                <a:solidFill>
                  <a:schemeClr val="tx2">
                    <a:lumMod val="75000"/>
                  </a:schemeClr>
                </a:solidFill>
                <a:latin typeface="Courier"/>
              </a:rPr>
              <a:t>KernelFunctor</a:t>
            </a:r>
            <a:endParaRPr lang="en-GB" sz="2400" dirty="0">
              <a:solidFill>
                <a:schemeClr val="tx2">
                  <a:lumMod val="75000"/>
                </a:schemeClr>
              </a:solidFill>
              <a:latin typeface="Courier"/>
            </a:endParaRPr>
          </a:p>
          <a:p>
            <a:pPr marL="457200" lvl="1" indent="0">
              <a:buNone/>
            </a:pPr>
            <a:r>
              <a:rPr lang="en-GB" sz="2400" dirty="0">
                <a:solidFill>
                  <a:schemeClr val="tx2">
                    <a:lumMod val="75000"/>
                  </a:schemeClr>
                </a:solidFill>
                <a:latin typeface="Courier"/>
              </a:rPr>
              <a:t>       &lt;cl::Buffer, cl::Buffer, cl::Buffer&gt;   </a:t>
            </a:r>
          </a:p>
          <a:p>
            <a:pPr marL="457200" lvl="1" indent="0">
              <a:buNone/>
            </a:pPr>
            <a:r>
              <a:rPr lang="en-GB" sz="2400" dirty="0">
                <a:solidFill>
                  <a:schemeClr val="tx2">
                    <a:lumMod val="75000"/>
                  </a:schemeClr>
                </a:solidFill>
                <a:latin typeface="Courier"/>
              </a:rPr>
              <a:t>       </a:t>
            </a:r>
            <a:r>
              <a:rPr lang="en-GB" sz="2400" dirty="0" err="1">
                <a:latin typeface="Courier"/>
              </a:rPr>
              <a:t>vadd</a:t>
            </a:r>
            <a:r>
              <a:rPr lang="en-GB" sz="2400" dirty="0">
                <a:latin typeface="Courier"/>
              </a:rPr>
              <a:t>(program, “</a:t>
            </a:r>
            <a:r>
              <a:rPr lang="en-GB" sz="2400" dirty="0" err="1">
                <a:latin typeface="Courier"/>
              </a:rPr>
              <a:t>vadd</a:t>
            </a:r>
            <a:r>
              <a:rPr lang="en-GB" sz="2400" dirty="0">
                <a:latin typeface="Courier"/>
              </a:rPr>
              <a:t>”);</a:t>
            </a:r>
          </a:p>
          <a:p>
            <a:pPr marL="457200" lvl="1" indent="0">
              <a:buNone/>
            </a:pPr>
            <a:endParaRPr lang="en-GB" dirty="0">
              <a:latin typeface="Letter Gothic Std"/>
            </a:endParaRPr>
          </a:p>
          <a:p>
            <a:pPr marL="0" indent="0">
              <a:buNone/>
            </a:pPr>
            <a:endParaRPr lang="en-GB" sz="2800" dirty="0"/>
          </a:p>
          <a:p>
            <a:pPr marL="357188" indent="-357188"/>
            <a:endParaRPr lang="en-GB" sz="2800" dirty="0"/>
          </a:p>
          <a:p>
            <a:pPr marL="357188" indent="-357188"/>
            <a:r>
              <a:rPr lang="en-GB" sz="2800" dirty="0"/>
              <a:t>This means you can ‘call’ the kernel as a ‘function’ in your host code to </a:t>
            </a:r>
            <a:r>
              <a:rPr lang="en-GB" sz="2800" dirty="0" err="1"/>
              <a:t>enqueue</a:t>
            </a:r>
            <a:r>
              <a:rPr lang="en-GB" sz="2800" dirty="0"/>
              <a:t> the kernel.</a:t>
            </a:r>
            <a:endParaRPr lang="en-GB" sz="2000" dirty="0">
              <a:latin typeface="Courier"/>
            </a:endParaRPr>
          </a:p>
        </p:txBody>
      </p:sp>
      <p:grpSp>
        <p:nvGrpSpPr>
          <p:cNvPr id="15" name="Group 14"/>
          <p:cNvGrpSpPr/>
          <p:nvPr/>
        </p:nvGrpSpPr>
        <p:grpSpPr>
          <a:xfrm>
            <a:off x="2843808" y="1916832"/>
            <a:ext cx="5823779" cy="3135253"/>
            <a:chOff x="2843808" y="1916832"/>
            <a:chExt cx="5823779" cy="3135253"/>
          </a:xfrm>
        </p:grpSpPr>
        <p:sp>
          <p:nvSpPr>
            <p:cNvPr id="4" name="TextBox 3"/>
            <p:cNvSpPr txBox="1"/>
            <p:nvPr/>
          </p:nvSpPr>
          <p:spPr>
            <a:xfrm>
              <a:off x="5940152" y="1916832"/>
              <a:ext cx="2727435" cy="584775"/>
            </a:xfrm>
            <a:prstGeom prst="rect">
              <a:avLst/>
            </a:prstGeom>
            <a:noFill/>
            <a:ln w="25400">
              <a:solidFill>
                <a:schemeClr val="accent1">
                  <a:shade val="50000"/>
                </a:schemeClr>
              </a:solidFill>
            </a:ln>
          </p:spPr>
          <p:txBody>
            <a:bodyPr wrap="square" rtlCol="0">
              <a:spAutoFit/>
            </a:bodyPr>
            <a:lstStyle/>
            <a:p>
              <a:pPr algn="ctr"/>
              <a:r>
                <a:rPr lang="en-US" sz="1600" dirty="0"/>
                <a:t>Must match the pattern of arguments to the kernel.</a:t>
              </a:r>
            </a:p>
          </p:txBody>
        </p:sp>
        <p:sp>
          <p:nvSpPr>
            <p:cNvPr id="5" name="TextBox 4"/>
            <p:cNvSpPr txBox="1"/>
            <p:nvPr/>
          </p:nvSpPr>
          <p:spPr>
            <a:xfrm>
              <a:off x="2843808" y="4221088"/>
              <a:ext cx="2886532" cy="830997"/>
            </a:xfrm>
            <a:prstGeom prst="rect">
              <a:avLst/>
            </a:prstGeom>
            <a:noFill/>
            <a:ln w="25400">
              <a:solidFill>
                <a:schemeClr val="accent1">
                  <a:shade val="50000"/>
                </a:schemeClr>
              </a:solidFill>
            </a:ln>
          </p:spPr>
          <p:txBody>
            <a:bodyPr wrap="square" rtlCol="0">
              <a:spAutoFit/>
            </a:bodyPr>
            <a:lstStyle/>
            <a:p>
              <a:pPr algn="ctr"/>
              <a:r>
                <a:rPr lang="en-US" sz="1600" dirty="0"/>
                <a:t>A previously created “program object” serving as a dynamic library of kernels</a:t>
              </a:r>
            </a:p>
          </p:txBody>
        </p:sp>
        <p:sp>
          <p:nvSpPr>
            <p:cNvPr id="6" name="TextBox 5"/>
            <p:cNvSpPr txBox="1"/>
            <p:nvPr/>
          </p:nvSpPr>
          <p:spPr>
            <a:xfrm>
              <a:off x="5940152" y="3933056"/>
              <a:ext cx="2727435" cy="584775"/>
            </a:xfrm>
            <a:prstGeom prst="rect">
              <a:avLst/>
            </a:prstGeom>
            <a:noFill/>
            <a:ln w="25400">
              <a:solidFill>
                <a:schemeClr val="accent1">
                  <a:shade val="50000"/>
                </a:schemeClr>
              </a:solidFill>
            </a:ln>
          </p:spPr>
          <p:txBody>
            <a:bodyPr wrap="square" rtlCol="0">
              <a:spAutoFit/>
            </a:bodyPr>
            <a:lstStyle/>
            <a:p>
              <a:pPr algn="ctr"/>
              <a:r>
                <a:rPr lang="en-US" sz="1600" dirty="0"/>
                <a:t>The name of the function used for the kernel</a:t>
              </a:r>
            </a:p>
          </p:txBody>
        </p:sp>
        <p:cxnSp>
          <p:nvCxnSpPr>
            <p:cNvPr id="8" name="Straight Arrow Connector 7"/>
            <p:cNvCxnSpPr/>
            <p:nvPr/>
          </p:nvCxnSpPr>
          <p:spPr>
            <a:xfrm flipH="1">
              <a:off x="6372200" y="2564904"/>
              <a:ext cx="457201" cy="46290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H="1" flipV="1">
              <a:off x="5364088" y="3717032"/>
              <a:ext cx="576064" cy="21602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2843808" y="3789040"/>
              <a:ext cx="658719" cy="43204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sp>
        <p:nvSpPr>
          <p:cNvPr id="13" name="TextBox 12"/>
          <p:cNvSpPr txBox="1"/>
          <p:nvPr/>
        </p:nvSpPr>
        <p:spPr>
          <a:xfrm>
            <a:off x="251521" y="4005064"/>
            <a:ext cx="2160240" cy="338554"/>
          </a:xfrm>
          <a:prstGeom prst="rect">
            <a:avLst/>
          </a:prstGeom>
          <a:noFill/>
          <a:ln w="25400">
            <a:solidFill>
              <a:schemeClr val="accent1">
                <a:shade val="50000"/>
              </a:schemeClr>
            </a:solidFill>
          </a:ln>
        </p:spPr>
        <p:txBody>
          <a:bodyPr wrap="square" rtlCol="0">
            <a:spAutoFit/>
          </a:bodyPr>
          <a:lstStyle/>
          <a:p>
            <a:pPr algn="ctr"/>
            <a:r>
              <a:rPr lang="en-US" sz="1600" dirty="0"/>
              <a:t>Variable name</a:t>
            </a:r>
          </a:p>
        </p:txBody>
      </p:sp>
      <p:cxnSp>
        <p:nvCxnSpPr>
          <p:cNvPr id="14" name="Straight Arrow Connector 13"/>
          <p:cNvCxnSpPr/>
          <p:nvPr/>
        </p:nvCxnSpPr>
        <p:spPr>
          <a:xfrm flipV="1">
            <a:off x="2411760" y="3717032"/>
            <a:ext cx="0" cy="28803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7" name="Slide Number Placeholder 6">
            <a:extLst>
              <a:ext uri="{FF2B5EF4-FFF2-40B4-BE49-F238E27FC236}">
                <a16:creationId xmlns:a16="http://schemas.microsoft.com/office/drawing/2014/main" id="{C93E1673-6D1F-C143-9BD7-DBCB262B2CD6}"/>
              </a:ext>
            </a:extLst>
          </p:cNvPr>
          <p:cNvSpPr>
            <a:spLocks noGrp="1"/>
          </p:cNvSpPr>
          <p:nvPr>
            <p:ph type="sldNum" sz="quarter" idx="12"/>
          </p:nvPr>
        </p:nvSpPr>
        <p:spPr/>
        <p:txBody>
          <a:bodyPr/>
          <a:lstStyle/>
          <a:p>
            <a:fld id="{10338BC4-165C-45BE-83FF-C9C7D8E962C5}" type="slidenum">
              <a:rPr lang="en-GB" smtClean="0"/>
              <a:pPr/>
              <a:t>85</a:t>
            </a:fld>
            <a:endParaRPr lang="en-GB"/>
          </a:p>
        </p:txBody>
      </p:sp>
    </p:spTree>
    <p:extLst>
      <p:ext uri="{BB962C8B-B14F-4D97-AF65-F5344CB8AC3E}">
        <p14:creationId xmlns:p14="http://schemas.microsoft.com/office/powerpoint/2010/main" val="1999845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384"/>
            <a:ext cx="8229600" cy="1143000"/>
          </a:xfrm>
        </p:spPr>
        <p:txBody>
          <a:bodyPr/>
          <a:lstStyle/>
          <a:p>
            <a:r>
              <a:rPr lang="en-GB" dirty="0"/>
              <a:t>Create a kernel (advanced)</a:t>
            </a:r>
          </a:p>
        </p:txBody>
      </p:sp>
      <p:sp>
        <p:nvSpPr>
          <p:cNvPr id="3" name="Content Placeholder 2"/>
          <p:cNvSpPr>
            <a:spLocks noGrp="1"/>
          </p:cNvSpPr>
          <p:nvPr>
            <p:ph idx="1"/>
          </p:nvPr>
        </p:nvSpPr>
        <p:spPr>
          <a:xfrm>
            <a:off x="107504" y="1052736"/>
            <a:ext cx="8856984" cy="5472608"/>
          </a:xfrm>
        </p:spPr>
        <p:txBody>
          <a:bodyPr>
            <a:normAutofit lnSpcReduction="10000"/>
          </a:bodyPr>
          <a:lstStyle/>
          <a:p>
            <a:r>
              <a:rPr lang="en-GB" dirty="0"/>
              <a:t>If you want to query information about a kernel, you will need a </a:t>
            </a:r>
            <a:r>
              <a:rPr lang="en-GB" b="1" dirty="0"/>
              <a:t>kernel object</a:t>
            </a:r>
            <a:r>
              <a:rPr lang="en-GB" dirty="0"/>
              <a:t> too:</a:t>
            </a:r>
          </a:p>
          <a:p>
            <a:pPr lvl="1">
              <a:buNone/>
            </a:pPr>
            <a:endParaRPr lang="en-GB" sz="2000" dirty="0">
              <a:solidFill>
                <a:schemeClr val="accent3"/>
              </a:solidFill>
              <a:latin typeface="Courier New Bold"/>
            </a:endParaRPr>
          </a:p>
          <a:p>
            <a:pPr lvl="1">
              <a:buNone/>
            </a:pPr>
            <a:r>
              <a:rPr lang="en-GB" dirty="0">
                <a:solidFill>
                  <a:schemeClr val="accent3"/>
                </a:solidFill>
                <a:latin typeface="Courier New Bold"/>
              </a:rPr>
              <a:t>cl::Kernel</a:t>
            </a:r>
            <a:r>
              <a:rPr lang="en-GB" dirty="0">
                <a:latin typeface="Courier New Bold"/>
              </a:rPr>
              <a:t> </a:t>
            </a:r>
            <a:r>
              <a:rPr lang="en-GB" dirty="0" err="1">
                <a:latin typeface="Courier New Bold"/>
              </a:rPr>
              <a:t>ko_vadd</a:t>
            </a:r>
            <a:r>
              <a:rPr lang="en-GB" dirty="0">
                <a:latin typeface="Courier New Bold"/>
              </a:rPr>
              <a:t>(program, “</a:t>
            </a:r>
            <a:r>
              <a:rPr lang="en-GB" dirty="0" err="1">
                <a:latin typeface="Courier New Bold"/>
              </a:rPr>
              <a:t>vadd</a:t>
            </a:r>
            <a:r>
              <a:rPr lang="en-GB" dirty="0">
                <a:latin typeface="Courier New Bold"/>
              </a:rPr>
              <a:t>”);</a:t>
            </a:r>
          </a:p>
          <a:p>
            <a:pPr lvl="1">
              <a:buNone/>
            </a:pPr>
            <a:r>
              <a:rPr lang="en-GB" b="1" i="1" dirty="0">
                <a:latin typeface="Trebuchet MS"/>
                <a:cs typeface="Trebuchet MS"/>
              </a:rPr>
              <a:t>or</a:t>
            </a:r>
          </a:p>
          <a:p>
            <a:pPr lvl="1">
              <a:buNone/>
            </a:pPr>
            <a:r>
              <a:rPr lang="en-GB" dirty="0">
                <a:solidFill>
                  <a:schemeClr val="accent3"/>
                </a:solidFill>
                <a:latin typeface="Courier New Bold"/>
              </a:rPr>
              <a:t>cl::Kernel</a:t>
            </a:r>
            <a:r>
              <a:rPr lang="en-GB" dirty="0">
                <a:latin typeface="Courier New Bold"/>
              </a:rPr>
              <a:t> </a:t>
            </a:r>
            <a:r>
              <a:rPr lang="en-GB" dirty="0" err="1">
                <a:latin typeface="Courier New Bold"/>
              </a:rPr>
              <a:t>ko_vadd</a:t>
            </a:r>
            <a:endParaRPr lang="en-GB" dirty="0">
              <a:latin typeface="Courier New Bold"/>
            </a:endParaRPr>
          </a:p>
          <a:p>
            <a:pPr lvl="1">
              <a:buNone/>
            </a:pPr>
            <a:r>
              <a:rPr lang="en-GB" dirty="0">
                <a:latin typeface="Courier New Bold"/>
              </a:rPr>
              <a:t>  = </a:t>
            </a:r>
            <a:r>
              <a:rPr lang="en-GB" dirty="0" err="1">
                <a:latin typeface="Courier New Bold"/>
              </a:rPr>
              <a:t>myKernelFunctor.getKernel</a:t>
            </a:r>
            <a:r>
              <a:rPr lang="en-GB" dirty="0">
                <a:latin typeface="Courier New Bold"/>
              </a:rPr>
              <a:t>();</a:t>
            </a:r>
          </a:p>
          <a:p>
            <a:pPr lvl="1">
              <a:buNone/>
            </a:pPr>
            <a:endParaRPr lang="en-GB" sz="2400" dirty="0">
              <a:latin typeface="Courier New Bold"/>
            </a:endParaRPr>
          </a:p>
          <a:p>
            <a:r>
              <a:rPr lang="en-GB" sz="2800" dirty="0"/>
              <a:t>Get the maximum size for a work-group:</a:t>
            </a:r>
          </a:p>
          <a:p>
            <a:pPr marL="457200" lvl="1" indent="0">
              <a:buNone/>
            </a:pPr>
            <a:endParaRPr lang="en-GB" sz="1800" dirty="0">
              <a:latin typeface="Courier New Bold"/>
            </a:endParaRPr>
          </a:p>
          <a:p>
            <a:pPr marL="457200" lvl="1" indent="0">
              <a:buNone/>
            </a:pPr>
            <a:r>
              <a:rPr lang="en-GB" sz="2000" dirty="0">
                <a:latin typeface="Courier New Bold"/>
              </a:rPr>
              <a:t>::</a:t>
            </a:r>
            <a:r>
              <a:rPr lang="en-GB" sz="2000" dirty="0" err="1">
                <a:solidFill>
                  <a:schemeClr val="accent2"/>
                </a:solidFill>
                <a:latin typeface="Courier New Bold"/>
              </a:rPr>
              <a:t>size_t</a:t>
            </a:r>
            <a:r>
              <a:rPr lang="en-GB" sz="2000" dirty="0">
                <a:latin typeface="Courier New Bold"/>
              </a:rPr>
              <a:t> local = </a:t>
            </a:r>
            <a:r>
              <a:rPr lang="en-GB" sz="2000" dirty="0" err="1">
                <a:latin typeface="Courier New Bold"/>
              </a:rPr>
              <a:t>ko_vadd.getWorkGroupInfo</a:t>
            </a:r>
            <a:endParaRPr lang="en-GB" sz="2000" dirty="0">
              <a:latin typeface="Courier New Bold"/>
            </a:endParaRPr>
          </a:p>
          <a:p>
            <a:pPr marL="457200" lvl="1" indent="0">
              <a:buNone/>
            </a:pPr>
            <a:r>
              <a:rPr lang="en-GB" sz="2000" dirty="0">
                <a:latin typeface="Courier New Bold"/>
              </a:rPr>
              <a:t> &lt;</a:t>
            </a:r>
            <a:r>
              <a:rPr lang="en-GB" sz="2000" dirty="0">
                <a:solidFill>
                  <a:schemeClr val="accent3"/>
                </a:solidFill>
                <a:latin typeface="Courier New Bold"/>
              </a:rPr>
              <a:t>CL_KERNEL_WORK_GROUP_SIZE</a:t>
            </a:r>
            <a:r>
              <a:rPr lang="en-GB" sz="2000" dirty="0">
                <a:latin typeface="Courier New Bold"/>
              </a:rPr>
              <a:t>&gt;(</a:t>
            </a:r>
            <a:r>
              <a:rPr lang="en-GB" sz="2000" dirty="0">
                <a:solidFill>
                  <a:schemeClr val="accent3"/>
                </a:solidFill>
                <a:latin typeface="Courier New Bold"/>
              </a:rPr>
              <a:t>Device</a:t>
            </a:r>
            <a:r>
              <a:rPr lang="en-GB" sz="2000" dirty="0">
                <a:latin typeface="Courier New Bold"/>
              </a:rPr>
              <a:t>::</a:t>
            </a:r>
            <a:r>
              <a:rPr lang="en-GB" sz="2000" dirty="0" err="1">
                <a:latin typeface="Courier New Bold"/>
              </a:rPr>
              <a:t>getDefault</a:t>
            </a:r>
            <a:r>
              <a:rPr lang="en-GB" sz="2000" dirty="0">
                <a:latin typeface="Courier New Bold"/>
              </a:rPr>
              <a:t>());</a:t>
            </a:r>
          </a:p>
          <a:p>
            <a:endParaRPr lang="en-GB" sz="2800" dirty="0"/>
          </a:p>
          <a:p>
            <a:pPr lvl="1">
              <a:buNone/>
            </a:pPr>
            <a:endParaRPr lang="en-GB" dirty="0">
              <a:latin typeface="Courier New Bold"/>
            </a:endParaRPr>
          </a:p>
          <a:p>
            <a:endParaRPr lang="en-GB" dirty="0"/>
          </a:p>
        </p:txBody>
      </p:sp>
      <p:sp>
        <p:nvSpPr>
          <p:cNvPr id="10" name="TextBox 9"/>
          <p:cNvSpPr txBox="1"/>
          <p:nvPr/>
        </p:nvSpPr>
        <p:spPr>
          <a:xfrm>
            <a:off x="5508104" y="2924944"/>
            <a:ext cx="3498885" cy="1077218"/>
          </a:xfrm>
          <a:prstGeom prst="rect">
            <a:avLst/>
          </a:prstGeom>
          <a:noFill/>
        </p:spPr>
        <p:txBody>
          <a:bodyPr wrap="square" rtlCol="0">
            <a:spAutoFit/>
          </a:bodyPr>
          <a:lstStyle/>
          <a:p>
            <a:r>
              <a:rPr lang="en-GB" sz="1600" dirty="0">
                <a:solidFill>
                  <a:schemeClr val="accent1"/>
                </a:solidFill>
              </a:rPr>
              <a:t>If we set the local dimension ourselves or accept the OpenCL runtime’s, we don’t need this step</a:t>
            </a:r>
          </a:p>
          <a:p>
            <a:endParaRPr lang="en-GB" sz="1600" dirty="0">
              <a:solidFill>
                <a:schemeClr val="accent1"/>
              </a:solidFill>
            </a:endParaRPr>
          </a:p>
        </p:txBody>
      </p:sp>
      <p:sp>
        <p:nvSpPr>
          <p:cNvPr id="7" name="TextBox 6"/>
          <p:cNvSpPr txBox="1"/>
          <p:nvPr/>
        </p:nvSpPr>
        <p:spPr>
          <a:xfrm>
            <a:off x="1907704" y="6228600"/>
            <a:ext cx="6840760" cy="584776"/>
          </a:xfrm>
          <a:prstGeom prst="rect">
            <a:avLst/>
          </a:prstGeom>
          <a:noFill/>
        </p:spPr>
        <p:txBody>
          <a:bodyPr wrap="square" rtlCol="0">
            <a:spAutoFit/>
          </a:bodyPr>
          <a:lstStyle/>
          <a:p>
            <a:pPr algn="ctr"/>
            <a:r>
              <a:rPr lang="en-GB" sz="1600" dirty="0">
                <a:solidFill>
                  <a:schemeClr val="accent1"/>
                </a:solidFill>
              </a:rPr>
              <a:t>We can use any work-group-info parameter from table 5.15 in the OpenCL 1.1 specification. The function will return the appropriate type.</a:t>
            </a:r>
          </a:p>
        </p:txBody>
      </p:sp>
      <p:cxnSp>
        <p:nvCxnSpPr>
          <p:cNvPr id="8" name="Straight Arrow Connector 7"/>
          <p:cNvCxnSpPr/>
          <p:nvPr/>
        </p:nvCxnSpPr>
        <p:spPr>
          <a:xfrm flipH="1" flipV="1">
            <a:off x="2123728" y="6021288"/>
            <a:ext cx="432048" cy="288032"/>
          </a:xfrm>
          <a:prstGeom prst="straightConnector1">
            <a:avLst/>
          </a:prstGeom>
          <a:ln w="38100" cmpd="sng">
            <a:tailEnd type="arrow"/>
          </a:ln>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0462CB0D-97FE-344F-94B2-30295DA40C7C}"/>
              </a:ext>
            </a:extLst>
          </p:cNvPr>
          <p:cNvSpPr>
            <a:spLocks noGrp="1"/>
          </p:cNvSpPr>
          <p:nvPr>
            <p:ph type="sldNum" sz="quarter" idx="12"/>
          </p:nvPr>
        </p:nvSpPr>
        <p:spPr/>
        <p:txBody>
          <a:bodyPr/>
          <a:lstStyle/>
          <a:p>
            <a:fld id="{10338BC4-165C-45BE-83FF-C9C7D8E962C5}" type="slidenum">
              <a:rPr lang="en-GB" smtClean="0"/>
              <a:pPr/>
              <a:t>86</a:t>
            </a:fld>
            <a:endParaRPr lang="en-GB"/>
          </a:p>
        </p:txBody>
      </p:sp>
    </p:spTree>
    <p:extLst>
      <p:ext uri="{BB962C8B-B14F-4D97-AF65-F5344CB8AC3E}">
        <p14:creationId xmlns:p14="http://schemas.microsoft.com/office/powerpoint/2010/main" val="216976079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0264"/>
            <a:ext cx="8229600" cy="1143000"/>
          </a:xfrm>
        </p:spPr>
        <p:txBody>
          <a:bodyPr>
            <a:normAutofit/>
          </a:bodyPr>
          <a:lstStyle/>
          <a:p>
            <a:r>
              <a:rPr lang="en-GB" dirty="0"/>
              <a:t>5. </a:t>
            </a:r>
            <a:r>
              <a:rPr lang="en-GB" dirty="0" err="1"/>
              <a:t>Enqueue</a:t>
            </a:r>
            <a:r>
              <a:rPr lang="en-GB" dirty="0"/>
              <a:t> commands</a:t>
            </a:r>
          </a:p>
        </p:txBody>
      </p:sp>
      <p:sp>
        <p:nvSpPr>
          <p:cNvPr id="3" name="Content Placeholder 2"/>
          <p:cNvSpPr>
            <a:spLocks noGrp="1"/>
          </p:cNvSpPr>
          <p:nvPr>
            <p:ph idx="1"/>
          </p:nvPr>
        </p:nvSpPr>
        <p:spPr>
          <a:xfrm>
            <a:off x="179512" y="980728"/>
            <a:ext cx="8784976" cy="5688632"/>
          </a:xfrm>
        </p:spPr>
        <p:txBody>
          <a:bodyPr>
            <a:noAutofit/>
          </a:bodyPr>
          <a:lstStyle/>
          <a:p>
            <a:pPr marL="357188" indent="-357188"/>
            <a:r>
              <a:rPr lang="en-GB" sz="2400" dirty="0"/>
              <a:t>Specify </a:t>
            </a:r>
            <a:r>
              <a:rPr lang="en-GB" sz="2400" i="1" dirty="0"/>
              <a:t>global</a:t>
            </a:r>
            <a:r>
              <a:rPr lang="en-GB" sz="2400" dirty="0"/>
              <a:t> (and optionally </a:t>
            </a:r>
            <a:r>
              <a:rPr lang="en-GB" sz="2400" i="1" dirty="0"/>
              <a:t>local)</a:t>
            </a:r>
            <a:r>
              <a:rPr lang="en-GB" sz="2400" dirty="0"/>
              <a:t> dimensions</a:t>
            </a:r>
          </a:p>
          <a:p>
            <a:pPr marL="757238" lvl="1" indent="-357188"/>
            <a:r>
              <a:rPr lang="en-GB" sz="2000" dirty="0"/>
              <a:t>cl::</a:t>
            </a:r>
            <a:r>
              <a:rPr lang="en-GB" sz="2000" dirty="0" err="1"/>
              <a:t>NDRange</a:t>
            </a:r>
            <a:r>
              <a:rPr lang="en-GB" sz="2000" dirty="0"/>
              <a:t> global(1024)</a:t>
            </a:r>
          </a:p>
          <a:p>
            <a:pPr marL="757238" lvl="1" indent="-357188"/>
            <a:r>
              <a:rPr lang="en-GB" sz="2000" dirty="0"/>
              <a:t>cl::</a:t>
            </a:r>
            <a:r>
              <a:rPr lang="en-GB" sz="2000" dirty="0" err="1"/>
              <a:t>NDRange</a:t>
            </a:r>
            <a:r>
              <a:rPr lang="en-GB" sz="2000" dirty="0"/>
              <a:t> local(64)</a:t>
            </a:r>
          </a:p>
          <a:p>
            <a:pPr marL="757238" lvl="1" indent="-357188"/>
            <a:r>
              <a:rPr lang="en-GB" sz="2000" dirty="0"/>
              <a:t>If you don’t specify a local dimension, it is assumed as cl::</a:t>
            </a:r>
            <a:r>
              <a:rPr lang="en-GB" sz="2000" dirty="0" err="1"/>
              <a:t>NullRange</a:t>
            </a:r>
            <a:r>
              <a:rPr lang="en-GB" sz="2000" dirty="0"/>
              <a:t>, and the runtime picks a size for you</a:t>
            </a:r>
          </a:p>
          <a:p>
            <a:pPr marL="757238" lvl="1" indent="-357188"/>
            <a:endParaRPr lang="en-GB" sz="2000" dirty="0"/>
          </a:p>
          <a:p>
            <a:pPr marL="357188" indent="-357188"/>
            <a:r>
              <a:rPr lang="en-GB" sz="2400" dirty="0" err="1"/>
              <a:t>Enqueue</a:t>
            </a:r>
            <a:r>
              <a:rPr lang="en-GB" sz="2400" dirty="0"/>
              <a:t> the kernel for execution (note: non-blocking):</a:t>
            </a:r>
          </a:p>
          <a:p>
            <a:pPr marL="457200" lvl="1" indent="0">
              <a:buNone/>
            </a:pPr>
            <a:endParaRPr lang="en-GB" sz="1200" dirty="0">
              <a:latin typeface="Courier"/>
            </a:endParaRPr>
          </a:p>
          <a:p>
            <a:pPr marL="457200" lvl="1" indent="0">
              <a:buNone/>
            </a:pPr>
            <a:r>
              <a:rPr lang="en-GB" sz="2000" b="1" dirty="0" err="1">
                <a:solidFill>
                  <a:srgbClr val="1F497D"/>
                </a:solidFill>
                <a:latin typeface="Courier"/>
              </a:rPr>
              <a:t>vadd</a:t>
            </a:r>
            <a:r>
              <a:rPr lang="en-GB" sz="2000" b="1" dirty="0">
                <a:solidFill>
                  <a:srgbClr val="1F497D"/>
                </a:solidFill>
                <a:latin typeface="Courier"/>
              </a:rPr>
              <a:t>(cl::</a:t>
            </a:r>
            <a:r>
              <a:rPr lang="en-GB" sz="2000" b="1" dirty="0" err="1">
                <a:solidFill>
                  <a:srgbClr val="1F497D"/>
                </a:solidFill>
                <a:latin typeface="Courier"/>
              </a:rPr>
              <a:t>EnqueueArgs</a:t>
            </a:r>
            <a:r>
              <a:rPr lang="en-GB" sz="2000" b="1" dirty="0">
                <a:solidFill>
                  <a:srgbClr val="1F497D"/>
                </a:solidFill>
                <a:latin typeface="Courier"/>
              </a:rPr>
              <a:t>(queue, global), </a:t>
            </a:r>
            <a:r>
              <a:rPr lang="en-GB" sz="2000" b="1" dirty="0" err="1">
                <a:solidFill>
                  <a:srgbClr val="1F497D"/>
                </a:solidFill>
                <a:latin typeface="Courier"/>
              </a:rPr>
              <a:t>d_a</a:t>
            </a:r>
            <a:r>
              <a:rPr lang="en-GB" sz="2000" b="1" dirty="0">
                <a:solidFill>
                  <a:srgbClr val="1F497D"/>
                </a:solidFill>
                <a:latin typeface="Courier"/>
              </a:rPr>
              <a:t>, </a:t>
            </a:r>
            <a:r>
              <a:rPr lang="en-GB" sz="2000" b="1" dirty="0" err="1">
                <a:solidFill>
                  <a:srgbClr val="1F497D"/>
                </a:solidFill>
                <a:latin typeface="Courier"/>
              </a:rPr>
              <a:t>d_b</a:t>
            </a:r>
            <a:r>
              <a:rPr lang="en-GB" sz="2000" b="1" dirty="0">
                <a:solidFill>
                  <a:srgbClr val="1F497D"/>
                </a:solidFill>
                <a:latin typeface="Courier"/>
              </a:rPr>
              <a:t>, </a:t>
            </a:r>
            <a:r>
              <a:rPr lang="en-GB" sz="2000" b="1" dirty="0" err="1">
                <a:solidFill>
                  <a:srgbClr val="1F497D"/>
                </a:solidFill>
                <a:latin typeface="Courier"/>
              </a:rPr>
              <a:t>d_c</a:t>
            </a:r>
            <a:r>
              <a:rPr lang="en-GB" sz="2000" b="1" dirty="0">
                <a:solidFill>
                  <a:srgbClr val="1F497D"/>
                </a:solidFill>
                <a:latin typeface="Courier"/>
              </a:rPr>
              <a:t>);</a:t>
            </a:r>
          </a:p>
          <a:p>
            <a:pPr marL="357188" indent="-357188"/>
            <a:endParaRPr lang="en-GB" sz="2400" dirty="0"/>
          </a:p>
          <a:p>
            <a:pPr marL="357188" indent="-357188"/>
            <a:r>
              <a:rPr lang="en-GB" sz="2400" dirty="0"/>
              <a:t>Read back result (as a blocking operation). We use an in-order queue to ensure the previous commands are completed before the read can begin</a:t>
            </a:r>
          </a:p>
          <a:p>
            <a:pPr marL="400050" lvl="1" indent="0">
              <a:buNone/>
            </a:pPr>
            <a:endParaRPr lang="en-GB" sz="1100" dirty="0">
              <a:solidFill>
                <a:srgbClr val="1F497D"/>
              </a:solidFill>
              <a:latin typeface="Courier"/>
            </a:endParaRPr>
          </a:p>
          <a:p>
            <a:pPr marL="400050" lvl="1" indent="0">
              <a:buNone/>
            </a:pPr>
            <a:r>
              <a:rPr lang="en-GB" sz="2000" b="1" dirty="0">
                <a:solidFill>
                  <a:srgbClr val="1F497D"/>
                </a:solidFill>
                <a:latin typeface="Courier"/>
              </a:rPr>
              <a:t>cl::copy(queue, </a:t>
            </a:r>
            <a:r>
              <a:rPr lang="en-GB" sz="2000" b="1" dirty="0" err="1">
                <a:solidFill>
                  <a:srgbClr val="1F497D"/>
                </a:solidFill>
                <a:latin typeface="Courier"/>
              </a:rPr>
              <a:t>d_c</a:t>
            </a:r>
            <a:r>
              <a:rPr lang="en-GB" sz="2000" b="1" dirty="0">
                <a:solidFill>
                  <a:srgbClr val="1F497D"/>
                </a:solidFill>
                <a:latin typeface="Courier"/>
              </a:rPr>
              <a:t>, </a:t>
            </a:r>
            <a:r>
              <a:rPr lang="en-GB" sz="2000" b="1" dirty="0" err="1">
                <a:solidFill>
                  <a:srgbClr val="1F497D"/>
                </a:solidFill>
                <a:latin typeface="Courier"/>
              </a:rPr>
              <a:t>h_c.begin</a:t>
            </a:r>
            <a:r>
              <a:rPr lang="en-GB" sz="2000" b="1" dirty="0">
                <a:solidFill>
                  <a:srgbClr val="1F497D"/>
                </a:solidFill>
                <a:latin typeface="Courier"/>
              </a:rPr>
              <a:t>(), </a:t>
            </a:r>
            <a:r>
              <a:rPr lang="en-GB" sz="2000" b="1" dirty="0" err="1">
                <a:solidFill>
                  <a:srgbClr val="1F497D"/>
                </a:solidFill>
                <a:latin typeface="Courier"/>
              </a:rPr>
              <a:t>h_c.end</a:t>
            </a:r>
            <a:r>
              <a:rPr lang="en-GB" sz="2000" b="1" dirty="0">
                <a:solidFill>
                  <a:srgbClr val="1F497D"/>
                </a:solidFill>
                <a:latin typeface="Courier"/>
              </a:rPr>
              <a:t>());</a:t>
            </a:r>
          </a:p>
        </p:txBody>
      </p:sp>
      <p:sp>
        <p:nvSpPr>
          <p:cNvPr id="4" name="Slide Number Placeholder 3">
            <a:extLst>
              <a:ext uri="{FF2B5EF4-FFF2-40B4-BE49-F238E27FC236}">
                <a16:creationId xmlns:a16="http://schemas.microsoft.com/office/drawing/2014/main" id="{FB61FF3D-CCBE-434E-9954-90309DF873DD}"/>
              </a:ext>
            </a:extLst>
          </p:cNvPr>
          <p:cNvSpPr>
            <a:spLocks noGrp="1"/>
          </p:cNvSpPr>
          <p:nvPr>
            <p:ph type="sldNum" sz="quarter" idx="12"/>
          </p:nvPr>
        </p:nvSpPr>
        <p:spPr/>
        <p:txBody>
          <a:bodyPr/>
          <a:lstStyle/>
          <a:p>
            <a:fld id="{10338BC4-165C-45BE-83FF-C9C7D8E962C5}" type="slidenum">
              <a:rPr lang="en-GB" smtClean="0"/>
              <a:pPr/>
              <a:t>87</a:t>
            </a:fld>
            <a:endParaRPr lang="en-GB"/>
          </a:p>
        </p:txBody>
      </p:sp>
    </p:spTree>
    <p:extLst>
      <p:ext uri="{BB962C8B-B14F-4D97-AF65-F5344CB8AC3E}">
        <p14:creationId xmlns:p14="http://schemas.microsoft.com/office/powerpoint/2010/main" val="91160062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274638"/>
            <a:ext cx="8928992" cy="994122"/>
          </a:xfrm>
        </p:spPr>
        <p:txBody>
          <a:bodyPr>
            <a:normAutofit fontScale="90000"/>
          </a:bodyPr>
          <a:lstStyle/>
          <a:p>
            <a:r>
              <a:rPr lang="en-GB" dirty="0"/>
              <a:t>C++ Interface:</a:t>
            </a:r>
            <a:br>
              <a:rPr lang="en-GB" dirty="0"/>
            </a:br>
            <a:r>
              <a:rPr lang="en-GB" dirty="0"/>
              <a:t>setting up the host program</a:t>
            </a:r>
          </a:p>
        </p:txBody>
      </p:sp>
      <p:sp>
        <p:nvSpPr>
          <p:cNvPr id="3" name="Content Placeholder 2"/>
          <p:cNvSpPr>
            <a:spLocks noGrp="1"/>
          </p:cNvSpPr>
          <p:nvPr>
            <p:ph idx="1"/>
          </p:nvPr>
        </p:nvSpPr>
        <p:spPr>
          <a:xfrm>
            <a:off x="179512" y="1744216"/>
            <a:ext cx="8784976" cy="5069160"/>
          </a:xfrm>
        </p:spPr>
        <p:txBody>
          <a:bodyPr>
            <a:normAutofit fontScale="70000" lnSpcReduction="20000"/>
          </a:bodyPr>
          <a:lstStyle/>
          <a:p>
            <a:pPr>
              <a:lnSpc>
                <a:spcPct val="110000"/>
              </a:lnSpc>
            </a:pPr>
            <a:r>
              <a:rPr lang="en-GB" dirty="0"/>
              <a:t>Enable OpenCL API </a:t>
            </a:r>
            <a:r>
              <a:rPr lang="en-GB" dirty="0">
                <a:solidFill>
                  <a:schemeClr val="accent6"/>
                </a:solidFill>
              </a:rPr>
              <a:t>Exceptions</a:t>
            </a:r>
            <a:r>
              <a:rPr lang="en-GB" dirty="0"/>
              <a:t>. Do this </a:t>
            </a:r>
            <a:r>
              <a:rPr lang="en-GB" dirty="0">
                <a:solidFill>
                  <a:schemeClr val="accent6"/>
                </a:solidFill>
              </a:rPr>
              <a:t>before </a:t>
            </a:r>
            <a:r>
              <a:rPr lang="en-GB" dirty="0"/>
              <a:t>including the header file</a:t>
            </a:r>
          </a:p>
          <a:p>
            <a:pPr marL="457200" lvl="1" indent="0">
              <a:lnSpc>
                <a:spcPct val="110000"/>
              </a:lnSpc>
              <a:buNone/>
            </a:pPr>
            <a:r>
              <a:rPr lang="en-GB" dirty="0">
                <a:solidFill>
                  <a:srgbClr val="738AC8"/>
                </a:solidFill>
                <a:latin typeface="Courier New Bold"/>
              </a:rPr>
              <a:t>#define CL_HPP_ENABLE_EXCEPTIONS</a:t>
            </a:r>
          </a:p>
          <a:p>
            <a:pPr marL="457200" lvl="1" indent="0">
              <a:lnSpc>
                <a:spcPct val="110000"/>
              </a:lnSpc>
              <a:buNone/>
            </a:pPr>
            <a:endParaRPr lang="en-GB" dirty="0">
              <a:solidFill>
                <a:srgbClr val="738AC8"/>
              </a:solidFill>
              <a:latin typeface="Courier New Bold"/>
            </a:endParaRPr>
          </a:p>
          <a:p>
            <a:pPr>
              <a:lnSpc>
                <a:spcPct val="110000"/>
              </a:lnSpc>
            </a:pPr>
            <a:r>
              <a:rPr lang="en-GB" dirty="0"/>
              <a:t>Specify the version of OpenCL that you wish to target. Do this </a:t>
            </a:r>
            <a:r>
              <a:rPr lang="en-GB" dirty="0">
                <a:solidFill>
                  <a:schemeClr val="accent6"/>
                </a:solidFill>
              </a:rPr>
              <a:t>before </a:t>
            </a:r>
            <a:r>
              <a:rPr lang="en-GB" dirty="0"/>
              <a:t>including the header file</a:t>
            </a:r>
          </a:p>
          <a:p>
            <a:pPr marL="457200" lvl="1" indent="0">
              <a:lnSpc>
                <a:spcPct val="110000"/>
              </a:lnSpc>
              <a:buNone/>
            </a:pPr>
            <a:r>
              <a:rPr lang="en-GB" dirty="0">
                <a:solidFill>
                  <a:srgbClr val="738AC8"/>
                </a:solidFill>
                <a:latin typeface="Courier New Bold"/>
              </a:rPr>
              <a:t>#define CL_HPP_TARGET_OPENCL_VERSION 120</a:t>
            </a:r>
          </a:p>
          <a:p>
            <a:pPr marL="457200" lvl="1" indent="0">
              <a:lnSpc>
                <a:spcPct val="110000"/>
              </a:lnSpc>
              <a:buNone/>
            </a:pPr>
            <a:r>
              <a:rPr lang="en-GB" dirty="0">
                <a:solidFill>
                  <a:srgbClr val="738AC8"/>
                </a:solidFill>
                <a:latin typeface="Courier New Bold"/>
              </a:rPr>
              <a:t>#define CL_HPP_MINIMUM_OPENCL_VERSION 120</a:t>
            </a:r>
          </a:p>
          <a:p>
            <a:pPr marL="457200" lvl="1" indent="0">
              <a:lnSpc>
                <a:spcPct val="110000"/>
              </a:lnSpc>
              <a:buNone/>
            </a:pPr>
            <a:endParaRPr lang="en-GB" dirty="0">
              <a:latin typeface="Letter Gothic Std"/>
            </a:endParaRPr>
          </a:p>
          <a:p>
            <a:pPr marL="357188" indent="-357188">
              <a:lnSpc>
                <a:spcPct val="110000"/>
              </a:lnSpc>
            </a:pPr>
            <a:r>
              <a:rPr lang="en-GB" dirty="0"/>
              <a:t>Include key header files … both standard and custom</a:t>
            </a:r>
          </a:p>
          <a:p>
            <a:pPr marL="457200" lvl="1" indent="0">
              <a:lnSpc>
                <a:spcPct val="110000"/>
              </a:lnSpc>
              <a:buNone/>
            </a:pPr>
            <a:r>
              <a:rPr lang="en-GB" sz="2600" dirty="0">
                <a:solidFill>
                  <a:srgbClr val="738AC8"/>
                </a:solidFill>
                <a:latin typeface="Courier New Bold"/>
              </a:rPr>
              <a:t>#include &lt;CL/cl2.hpp&gt;  // Khronos C++ Wrapper API</a:t>
            </a:r>
          </a:p>
          <a:p>
            <a:pPr marL="457200" lvl="1" indent="0">
              <a:lnSpc>
                <a:spcPct val="110000"/>
              </a:lnSpc>
              <a:buNone/>
            </a:pPr>
            <a:r>
              <a:rPr lang="en-GB" sz="2600" dirty="0">
                <a:solidFill>
                  <a:srgbClr val="738AC8"/>
                </a:solidFill>
                <a:latin typeface="Courier New Bold"/>
              </a:rPr>
              <a:t>#include &lt;</a:t>
            </a:r>
            <a:r>
              <a:rPr lang="en-GB" sz="2600" dirty="0" err="1">
                <a:solidFill>
                  <a:srgbClr val="738AC8"/>
                </a:solidFill>
                <a:latin typeface="Courier New Bold"/>
              </a:rPr>
              <a:t>cstdio</a:t>
            </a:r>
            <a:r>
              <a:rPr lang="en-GB" sz="2600" dirty="0">
                <a:solidFill>
                  <a:srgbClr val="738AC8"/>
                </a:solidFill>
                <a:latin typeface="Courier New Bold"/>
              </a:rPr>
              <a:t>&gt;      // For C style </a:t>
            </a:r>
          </a:p>
          <a:p>
            <a:pPr marL="457200" lvl="1" indent="0">
              <a:lnSpc>
                <a:spcPct val="110000"/>
              </a:lnSpc>
              <a:buNone/>
            </a:pPr>
            <a:r>
              <a:rPr lang="en-GB" sz="2600" dirty="0">
                <a:solidFill>
                  <a:srgbClr val="738AC8"/>
                </a:solidFill>
                <a:latin typeface="Courier New Bold"/>
              </a:rPr>
              <a:t>#include &lt;</a:t>
            </a:r>
            <a:r>
              <a:rPr lang="en-GB" sz="2600" dirty="0" err="1">
                <a:solidFill>
                  <a:srgbClr val="738AC8"/>
                </a:solidFill>
                <a:latin typeface="Courier New Bold"/>
              </a:rPr>
              <a:t>iostream</a:t>
            </a:r>
            <a:r>
              <a:rPr lang="en-GB" sz="2600" dirty="0">
                <a:solidFill>
                  <a:srgbClr val="738AC8"/>
                </a:solidFill>
                <a:latin typeface="Courier New Bold"/>
              </a:rPr>
              <a:t>&gt;    // For C++ style IO</a:t>
            </a:r>
          </a:p>
          <a:p>
            <a:pPr marL="457200" lvl="1" indent="0">
              <a:lnSpc>
                <a:spcPct val="110000"/>
              </a:lnSpc>
              <a:buNone/>
            </a:pPr>
            <a:r>
              <a:rPr lang="en-GB" sz="2600" dirty="0">
                <a:solidFill>
                  <a:srgbClr val="738AC8"/>
                </a:solidFill>
                <a:latin typeface="Courier New Bold"/>
              </a:rPr>
              <a:t>#include &lt;vector&gt;      // For C++ vector types</a:t>
            </a:r>
          </a:p>
          <a:p>
            <a:pPr marL="457200" lvl="1" indent="0">
              <a:lnSpc>
                <a:spcPct val="110000"/>
              </a:lnSpc>
              <a:buNone/>
            </a:pPr>
            <a:endParaRPr lang="en-GB" dirty="0">
              <a:latin typeface="Letter Gothic Std"/>
            </a:endParaRPr>
          </a:p>
        </p:txBody>
      </p:sp>
      <p:sp>
        <p:nvSpPr>
          <p:cNvPr id="4" name="Slide Number Placeholder 3">
            <a:extLst>
              <a:ext uri="{FF2B5EF4-FFF2-40B4-BE49-F238E27FC236}">
                <a16:creationId xmlns:a16="http://schemas.microsoft.com/office/drawing/2014/main" id="{F4590837-8F25-FF43-A859-71AA413AD453}"/>
              </a:ext>
            </a:extLst>
          </p:cNvPr>
          <p:cNvSpPr>
            <a:spLocks noGrp="1"/>
          </p:cNvSpPr>
          <p:nvPr>
            <p:ph type="sldNum" sz="quarter" idx="12"/>
          </p:nvPr>
        </p:nvSpPr>
        <p:spPr/>
        <p:txBody>
          <a:bodyPr/>
          <a:lstStyle/>
          <a:p>
            <a:fld id="{10338BC4-165C-45BE-83FF-C9C7D8E962C5}" type="slidenum">
              <a:rPr lang="en-GB" smtClean="0"/>
              <a:pPr/>
              <a:t>88</a:t>
            </a:fld>
            <a:endParaRPr lang="en-GB"/>
          </a:p>
        </p:txBody>
      </p:sp>
    </p:spTree>
    <p:extLst>
      <p:ext uri="{BB962C8B-B14F-4D97-AF65-F5344CB8AC3E}">
        <p14:creationId xmlns:p14="http://schemas.microsoft.com/office/powerpoint/2010/main" val="298468163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90264"/>
            <a:ext cx="8928992" cy="1143000"/>
          </a:xfrm>
        </p:spPr>
        <p:txBody>
          <a:bodyPr>
            <a:normAutofit fontScale="90000"/>
          </a:bodyPr>
          <a:lstStyle/>
          <a:p>
            <a:r>
              <a:rPr lang="en-GB" dirty="0"/>
              <a:t>C++ interface: The </a:t>
            </a:r>
            <a:r>
              <a:rPr lang="en-GB" dirty="0" err="1"/>
              <a:t>vadd</a:t>
            </a:r>
            <a:r>
              <a:rPr lang="en-GB" dirty="0"/>
              <a:t> host program</a:t>
            </a:r>
          </a:p>
        </p:txBody>
      </p:sp>
      <p:sp>
        <p:nvSpPr>
          <p:cNvPr id="4" name="Content Placeholder 3"/>
          <p:cNvSpPr>
            <a:spLocks noGrp="1"/>
          </p:cNvSpPr>
          <p:nvPr>
            <p:ph sz="half" idx="1"/>
          </p:nvPr>
        </p:nvSpPr>
        <p:spPr>
          <a:xfrm>
            <a:off x="35496" y="1268760"/>
            <a:ext cx="4392488" cy="4824536"/>
          </a:xfrm>
        </p:spPr>
        <p:txBody>
          <a:bodyPr>
            <a:noAutofit/>
          </a:bodyPr>
          <a:lstStyle/>
          <a:p>
            <a:pPr marL="0" indent="0">
              <a:buNone/>
            </a:pPr>
            <a:r>
              <a:rPr lang="en-GB" sz="1200" b="1" dirty="0">
                <a:latin typeface="Courier New Bold"/>
              </a:rPr>
              <a:t>#</a:t>
            </a:r>
            <a:r>
              <a:rPr lang="en-GB" sz="1200" b="1" dirty="0">
                <a:solidFill>
                  <a:schemeClr val="accent2"/>
                </a:solidFill>
                <a:latin typeface="Courier New Bold"/>
              </a:rPr>
              <a:t>define </a:t>
            </a:r>
            <a:r>
              <a:rPr lang="en-GB" sz="1200" b="1" dirty="0">
                <a:latin typeface="Courier New Bold"/>
              </a:rPr>
              <a:t>N 1024</a:t>
            </a:r>
          </a:p>
          <a:p>
            <a:pPr marL="0" indent="0">
              <a:buNone/>
            </a:pPr>
            <a:endParaRPr lang="en-GB" sz="1200" b="1" dirty="0">
              <a:latin typeface="Courier New Bold"/>
            </a:endParaRPr>
          </a:p>
          <a:p>
            <a:pPr marL="0" indent="0">
              <a:buNone/>
            </a:pPr>
            <a:r>
              <a:rPr lang="en-GB" sz="1200" b="1" dirty="0">
                <a:latin typeface="Courier New Bold"/>
              </a:rPr>
              <a:t>using namespace cl;</a:t>
            </a:r>
          </a:p>
          <a:p>
            <a:pPr marL="0" indent="0">
              <a:buNone/>
            </a:pPr>
            <a:endParaRPr lang="en-GB" sz="1200" b="1" dirty="0">
              <a:latin typeface="Courier New Bold"/>
            </a:endParaRPr>
          </a:p>
          <a:p>
            <a:pPr marL="0" indent="0">
              <a:buNone/>
            </a:pPr>
            <a:r>
              <a:rPr lang="en-GB" sz="1200" b="1" dirty="0" err="1">
                <a:solidFill>
                  <a:schemeClr val="accent2"/>
                </a:solidFill>
                <a:latin typeface="Courier New Bold"/>
              </a:rPr>
              <a:t>int</a:t>
            </a:r>
            <a:r>
              <a:rPr lang="en-GB" sz="1200" b="1" dirty="0">
                <a:solidFill>
                  <a:schemeClr val="accent2"/>
                </a:solidFill>
                <a:latin typeface="Courier New Bold"/>
              </a:rPr>
              <a:t> </a:t>
            </a:r>
            <a:r>
              <a:rPr lang="en-GB" sz="1200" b="1" dirty="0">
                <a:latin typeface="Courier New Bold"/>
              </a:rPr>
              <a:t>main(</a:t>
            </a:r>
            <a:r>
              <a:rPr lang="en-GB" sz="1200" b="1" dirty="0">
                <a:solidFill>
                  <a:schemeClr val="accent2"/>
                </a:solidFill>
                <a:latin typeface="Courier New Bold"/>
              </a:rPr>
              <a:t>void</a:t>
            </a:r>
            <a:r>
              <a:rPr lang="en-GB" sz="1200" b="1" dirty="0">
                <a:latin typeface="Courier New Bold"/>
              </a:rPr>
              <a:t>) {</a:t>
            </a:r>
          </a:p>
          <a:p>
            <a:pPr marL="0" indent="0">
              <a:buNone/>
            </a:pPr>
            <a:endParaRPr lang="en-GB" sz="1200" b="1" dirty="0">
              <a:latin typeface="Courier New Bold"/>
            </a:endParaRPr>
          </a:p>
          <a:p>
            <a:pPr marL="0" indent="0">
              <a:buNone/>
            </a:pPr>
            <a:r>
              <a:rPr lang="en-GB" sz="1200" b="1" dirty="0">
                <a:latin typeface="Courier New Bold"/>
              </a:rPr>
              <a:t>vector&lt;</a:t>
            </a:r>
            <a:r>
              <a:rPr lang="en-GB" sz="1200" b="1" dirty="0">
                <a:solidFill>
                  <a:schemeClr val="accent2"/>
                </a:solidFill>
                <a:latin typeface="Courier New Bold"/>
              </a:rPr>
              <a:t>float</a:t>
            </a:r>
            <a:r>
              <a:rPr lang="en-GB" sz="1200" b="1" dirty="0">
                <a:latin typeface="Courier New Bold"/>
              </a:rPr>
              <a:t>&gt; </a:t>
            </a:r>
            <a:r>
              <a:rPr lang="en-GB" sz="1200" b="1" dirty="0" err="1">
                <a:latin typeface="Courier New Bold"/>
              </a:rPr>
              <a:t>h_a</a:t>
            </a:r>
            <a:r>
              <a:rPr lang="en-GB" sz="1200" b="1" dirty="0">
                <a:latin typeface="Courier New Bold"/>
              </a:rPr>
              <a:t>(N), </a:t>
            </a:r>
            <a:r>
              <a:rPr lang="en-GB" sz="1200" b="1" dirty="0" err="1">
                <a:latin typeface="Courier New Bold"/>
              </a:rPr>
              <a:t>h_b</a:t>
            </a:r>
            <a:r>
              <a:rPr lang="en-GB" sz="1200" b="1" dirty="0">
                <a:latin typeface="Courier New Bold"/>
              </a:rPr>
              <a:t>(N), </a:t>
            </a:r>
            <a:r>
              <a:rPr lang="en-GB" sz="1200" b="1" dirty="0" err="1">
                <a:latin typeface="Courier New Bold"/>
              </a:rPr>
              <a:t>h_c</a:t>
            </a:r>
            <a:r>
              <a:rPr lang="en-GB" sz="1200" b="1" dirty="0">
                <a:latin typeface="Courier New Bold"/>
              </a:rPr>
              <a:t>(N);</a:t>
            </a:r>
          </a:p>
          <a:p>
            <a:pPr marL="0" indent="0">
              <a:buNone/>
            </a:pPr>
            <a:r>
              <a:rPr lang="en-GB" sz="1200" b="1" dirty="0">
                <a:solidFill>
                  <a:schemeClr val="tx1">
                    <a:lumMod val="85000"/>
                  </a:schemeClr>
                </a:solidFill>
                <a:latin typeface="Courier New Bold"/>
              </a:rPr>
              <a:t>// initialize these host vectors…</a:t>
            </a:r>
          </a:p>
          <a:p>
            <a:pPr marL="0" indent="0">
              <a:buNone/>
            </a:pPr>
            <a:endParaRPr lang="en-GB" sz="1200" b="1" dirty="0">
              <a:solidFill>
                <a:schemeClr val="accent3"/>
              </a:solidFill>
              <a:latin typeface="Courier New Bold"/>
            </a:endParaRPr>
          </a:p>
          <a:p>
            <a:pPr marL="0" indent="0">
              <a:buNone/>
            </a:pPr>
            <a:r>
              <a:rPr lang="en-GB" sz="1200" b="1" dirty="0">
                <a:solidFill>
                  <a:schemeClr val="accent3"/>
                </a:solidFill>
                <a:latin typeface="Courier New Bold"/>
              </a:rPr>
              <a:t>Buffer</a:t>
            </a:r>
            <a:r>
              <a:rPr lang="en-GB" sz="1200" b="1" dirty="0">
                <a:latin typeface="Courier New Bold"/>
              </a:rPr>
              <a:t> </a:t>
            </a:r>
            <a:r>
              <a:rPr lang="en-GB" sz="1200" b="1" dirty="0" err="1">
                <a:latin typeface="Courier New Bold"/>
              </a:rPr>
              <a:t>d_a</a:t>
            </a:r>
            <a:r>
              <a:rPr lang="en-GB" sz="1200" b="1" dirty="0">
                <a:latin typeface="Courier New Bold"/>
              </a:rPr>
              <a:t>, </a:t>
            </a:r>
            <a:r>
              <a:rPr lang="en-GB" sz="1200" b="1" dirty="0" err="1">
                <a:latin typeface="Courier New Bold"/>
              </a:rPr>
              <a:t>d_b</a:t>
            </a:r>
            <a:r>
              <a:rPr lang="en-GB" sz="1200" b="1" dirty="0">
                <a:latin typeface="Courier New Bold"/>
              </a:rPr>
              <a:t>, </a:t>
            </a:r>
            <a:r>
              <a:rPr lang="en-GB" sz="1200" b="1" dirty="0" err="1">
                <a:latin typeface="Courier New Bold"/>
              </a:rPr>
              <a:t>d_c</a:t>
            </a:r>
            <a:r>
              <a:rPr lang="en-GB" sz="1200" b="1" dirty="0">
                <a:latin typeface="Courier New Bold"/>
              </a:rPr>
              <a:t>;</a:t>
            </a:r>
          </a:p>
          <a:p>
            <a:pPr marL="0" indent="0">
              <a:buNone/>
            </a:pPr>
            <a:endParaRPr lang="en-GB" sz="1200" b="1" dirty="0">
              <a:latin typeface="Courier New Bold"/>
            </a:endParaRPr>
          </a:p>
          <a:p>
            <a:pPr marL="0" indent="0">
              <a:buNone/>
            </a:pPr>
            <a:r>
              <a:rPr lang="en-GB" sz="1200" b="1" dirty="0">
                <a:solidFill>
                  <a:schemeClr val="accent3"/>
                </a:solidFill>
                <a:latin typeface="Courier New Bold"/>
              </a:rPr>
              <a:t>Context</a:t>
            </a:r>
            <a:r>
              <a:rPr lang="en-GB" sz="1200" b="1" dirty="0">
                <a:latin typeface="Courier New Bold"/>
              </a:rPr>
              <a:t> context(CL_DEVICE_TYPE_DEFAULT);</a:t>
            </a:r>
          </a:p>
          <a:p>
            <a:pPr marL="0" indent="0">
              <a:buNone/>
            </a:pPr>
            <a:endParaRPr lang="en-GB" sz="1200" b="1" dirty="0">
              <a:latin typeface="Courier New Bold"/>
            </a:endParaRPr>
          </a:p>
          <a:p>
            <a:pPr marL="0" indent="0">
              <a:buNone/>
            </a:pPr>
            <a:r>
              <a:rPr lang="en-GB" sz="1200" b="1" dirty="0" err="1">
                <a:solidFill>
                  <a:schemeClr val="accent3"/>
                </a:solidFill>
                <a:latin typeface="Courier New Bold"/>
              </a:rPr>
              <a:t>CommandQueue</a:t>
            </a:r>
            <a:r>
              <a:rPr lang="en-GB" sz="1200" b="1" dirty="0">
                <a:solidFill>
                  <a:schemeClr val="accent3"/>
                </a:solidFill>
                <a:latin typeface="Courier New Bold"/>
              </a:rPr>
              <a:t> </a:t>
            </a:r>
            <a:r>
              <a:rPr lang="en-GB" sz="1200" b="1" dirty="0">
                <a:latin typeface="Courier New Bold"/>
              </a:rPr>
              <a:t>queue(context);</a:t>
            </a:r>
          </a:p>
          <a:p>
            <a:pPr marL="0" indent="0">
              <a:buNone/>
            </a:pPr>
            <a:endParaRPr lang="en-GB" sz="1200" b="1" dirty="0">
              <a:latin typeface="Courier New Bold"/>
            </a:endParaRPr>
          </a:p>
          <a:p>
            <a:pPr marL="0" indent="0">
              <a:buNone/>
            </a:pPr>
            <a:r>
              <a:rPr lang="en-GB" sz="1200" b="1" dirty="0">
                <a:solidFill>
                  <a:schemeClr val="accent3"/>
                </a:solidFill>
                <a:latin typeface="Courier New Bold"/>
              </a:rPr>
              <a:t>Program</a:t>
            </a:r>
            <a:r>
              <a:rPr lang="en-GB" sz="1200" b="1" dirty="0">
                <a:latin typeface="Courier New Bold"/>
              </a:rPr>
              <a:t> program(context, </a:t>
            </a:r>
          </a:p>
          <a:p>
            <a:pPr marL="0" indent="0">
              <a:buNone/>
            </a:pPr>
            <a:r>
              <a:rPr lang="en-GB" sz="1200" b="1" dirty="0">
                <a:solidFill>
                  <a:schemeClr val="tx2">
                    <a:lumMod val="75000"/>
                  </a:schemeClr>
                </a:solidFill>
                <a:latin typeface="Courier New Bold"/>
              </a:rPr>
              <a:t>            </a:t>
            </a:r>
            <a:r>
              <a:rPr lang="en-GB" sz="1200" b="1" dirty="0" err="1">
                <a:solidFill>
                  <a:schemeClr val="tx2">
                    <a:lumMod val="75000"/>
                  </a:schemeClr>
                </a:solidFill>
                <a:latin typeface="Courier New Bold"/>
              </a:rPr>
              <a:t>loadprogram</a:t>
            </a:r>
            <a:r>
              <a:rPr lang="en-GB" sz="1200" b="1" dirty="0">
                <a:latin typeface="Courier New Bold"/>
              </a:rPr>
              <a:t>(“vadd.cl”),</a:t>
            </a:r>
            <a:r>
              <a:rPr lang="en-GB" sz="1200" b="1" dirty="0">
                <a:solidFill>
                  <a:schemeClr val="accent1"/>
                </a:solidFill>
                <a:latin typeface="Courier New Bold"/>
              </a:rPr>
              <a:t> true</a:t>
            </a:r>
            <a:r>
              <a:rPr lang="en-GB" sz="1200" b="1" dirty="0">
                <a:latin typeface="Courier New Bold"/>
              </a:rPr>
              <a:t>);</a:t>
            </a:r>
          </a:p>
          <a:p>
            <a:pPr marL="0" indent="0">
              <a:buNone/>
            </a:pPr>
            <a:endParaRPr lang="en-GB" sz="1200" b="1" dirty="0">
              <a:latin typeface="Courier New Bold"/>
            </a:endParaRPr>
          </a:p>
          <a:p>
            <a:pPr marL="0" indent="0">
              <a:buNone/>
            </a:pPr>
            <a:r>
              <a:rPr lang="en-GB" sz="1200" b="1" dirty="0">
                <a:solidFill>
                  <a:schemeClr val="tx1">
                    <a:lumMod val="85000"/>
                  </a:schemeClr>
                </a:solidFill>
                <a:latin typeface="Courier New Bold"/>
              </a:rPr>
              <a:t>// Create the kernel </a:t>
            </a:r>
            <a:r>
              <a:rPr lang="en-GB" sz="1200" b="1" dirty="0" err="1">
                <a:solidFill>
                  <a:schemeClr val="tx1">
                    <a:lumMod val="85000"/>
                  </a:schemeClr>
                </a:solidFill>
                <a:latin typeface="Courier New Bold"/>
              </a:rPr>
              <a:t>functor</a:t>
            </a:r>
            <a:endParaRPr lang="en-GB" sz="1200" b="1" dirty="0">
              <a:solidFill>
                <a:schemeClr val="tx1">
                  <a:lumMod val="85000"/>
                </a:schemeClr>
              </a:solidFill>
              <a:latin typeface="Courier New Bold"/>
            </a:endParaRPr>
          </a:p>
          <a:p>
            <a:pPr marL="0" indent="0">
              <a:buNone/>
            </a:pPr>
            <a:r>
              <a:rPr lang="en-GB" sz="1200" b="1" dirty="0" err="1">
                <a:solidFill>
                  <a:schemeClr val="accent3"/>
                </a:solidFill>
                <a:latin typeface="Courier New Bold"/>
              </a:rPr>
              <a:t>KernelFunctor</a:t>
            </a:r>
            <a:r>
              <a:rPr lang="en-GB" sz="1200" b="1" dirty="0">
                <a:latin typeface="Courier New Bold"/>
              </a:rPr>
              <a:t>&lt;Buffer, Buffer, Buffer&gt;</a:t>
            </a:r>
          </a:p>
          <a:p>
            <a:pPr marL="0" indent="0">
              <a:buNone/>
            </a:pPr>
            <a:r>
              <a:rPr lang="en-GB" sz="1200" b="1" dirty="0">
                <a:latin typeface="Courier New Bold"/>
              </a:rPr>
              <a:t>   </a:t>
            </a:r>
            <a:r>
              <a:rPr lang="en-GB" sz="1200" b="1" dirty="0" err="1">
                <a:latin typeface="Courier New Bold"/>
              </a:rPr>
              <a:t>vadd</a:t>
            </a:r>
            <a:r>
              <a:rPr lang="en-GB" sz="1200" b="1" dirty="0">
                <a:latin typeface="Courier New Bold"/>
              </a:rPr>
              <a:t>(program, “</a:t>
            </a:r>
            <a:r>
              <a:rPr lang="en-GB" sz="1200" b="1" dirty="0" err="1">
                <a:latin typeface="Courier New Bold"/>
              </a:rPr>
              <a:t>vadd</a:t>
            </a:r>
            <a:r>
              <a:rPr lang="en-GB" sz="1200" b="1" dirty="0">
                <a:latin typeface="Courier New Bold"/>
              </a:rPr>
              <a:t>”);</a:t>
            </a:r>
          </a:p>
          <a:p>
            <a:pPr marL="0" indent="0">
              <a:buNone/>
            </a:pPr>
            <a:endParaRPr lang="en-GB" sz="1200" b="1" dirty="0">
              <a:latin typeface="Courier New Bold"/>
            </a:endParaRPr>
          </a:p>
        </p:txBody>
      </p:sp>
      <p:sp>
        <p:nvSpPr>
          <p:cNvPr id="5" name="Content Placeholder 4"/>
          <p:cNvSpPr>
            <a:spLocks noGrp="1"/>
          </p:cNvSpPr>
          <p:nvPr>
            <p:ph sz="half" idx="2"/>
          </p:nvPr>
        </p:nvSpPr>
        <p:spPr>
          <a:xfrm>
            <a:off x="4211960" y="1916832"/>
            <a:ext cx="5040560" cy="4176464"/>
          </a:xfrm>
        </p:spPr>
        <p:txBody>
          <a:bodyPr>
            <a:noAutofit/>
          </a:bodyPr>
          <a:lstStyle/>
          <a:p>
            <a:pPr marL="0" indent="0">
              <a:buNone/>
            </a:pPr>
            <a:endParaRPr lang="en-GB" b="1" dirty="0">
              <a:latin typeface="Courier New Bold"/>
            </a:endParaRPr>
          </a:p>
          <a:p>
            <a:pPr marL="0" indent="0">
              <a:buNone/>
            </a:pPr>
            <a:r>
              <a:rPr lang="en-GB" sz="1200" b="1" dirty="0">
                <a:solidFill>
                  <a:schemeClr val="tx1">
                    <a:lumMod val="85000"/>
                  </a:schemeClr>
                </a:solidFill>
                <a:latin typeface="Courier New Bold"/>
              </a:rPr>
              <a:t>// Create buffers</a:t>
            </a:r>
          </a:p>
          <a:p>
            <a:pPr marL="0" indent="0">
              <a:buNone/>
            </a:pPr>
            <a:r>
              <a:rPr lang="en-GB" sz="1200" b="1" dirty="0">
                <a:solidFill>
                  <a:schemeClr val="tx1">
                    <a:lumMod val="85000"/>
                  </a:schemeClr>
                </a:solidFill>
                <a:latin typeface="Courier New Bold"/>
              </a:rPr>
              <a:t>// True indicates CL_MEM_READ_ONLY</a:t>
            </a:r>
          </a:p>
          <a:p>
            <a:pPr marL="0" indent="0">
              <a:buNone/>
            </a:pPr>
            <a:r>
              <a:rPr lang="en-GB" sz="1200" b="1" dirty="0">
                <a:solidFill>
                  <a:schemeClr val="tx1">
                    <a:lumMod val="85000"/>
                  </a:schemeClr>
                </a:solidFill>
                <a:latin typeface="Courier New Bold"/>
              </a:rPr>
              <a:t>// False indicates CL_MEM_READ_WRITE</a:t>
            </a:r>
          </a:p>
          <a:p>
            <a:pPr marL="0" indent="0">
              <a:buNone/>
            </a:pPr>
            <a:r>
              <a:rPr lang="en-GB" sz="1200" b="1" dirty="0" err="1">
                <a:latin typeface="Courier New Bold"/>
              </a:rPr>
              <a:t>d_a</a:t>
            </a:r>
            <a:r>
              <a:rPr lang="en-GB" sz="1200" b="1" dirty="0">
                <a:latin typeface="Courier New Bold"/>
              </a:rPr>
              <a:t> = </a:t>
            </a:r>
            <a:r>
              <a:rPr lang="en-GB" sz="1200" b="1" dirty="0">
                <a:solidFill>
                  <a:schemeClr val="accent3"/>
                </a:solidFill>
                <a:latin typeface="Courier New Bold"/>
              </a:rPr>
              <a:t>Buffer</a:t>
            </a:r>
            <a:r>
              <a:rPr lang="en-GB" sz="1200" b="1" dirty="0">
                <a:latin typeface="Courier New Bold"/>
              </a:rPr>
              <a:t>(context, </a:t>
            </a:r>
            <a:r>
              <a:rPr lang="en-GB" sz="1200" b="1" dirty="0" err="1">
                <a:latin typeface="Courier New Bold"/>
              </a:rPr>
              <a:t>h_a.begin</a:t>
            </a:r>
            <a:r>
              <a:rPr lang="en-GB" sz="1200" b="1" dirty="0">
                <a:latin typeface="Courier New Bold"/>
              </a:rPr>
              <a:t>(), </a:t>
            </a:r>
            <a:r>
              <a:rPr lang="en-GB" sz="1200" b="1" dirty="0" err="1">
                <a:latin typeface="Courier New Bold"/>
              </a:rPr>
              <a:t>h_a.end</a:t>
            </a:r>
            <a:r>
              <a:rPr lang="en-GB" sz="1200" b="1" dirty="0">
                <a:latin typeface="Courier New Bold"/>
              </a:rPr>
              <a:t>(), </a:t>
            </a:r>
            <a:r>
              <a:rPr lang="en-GB" sz="1200" b="1" dirty="0">
                <a:solidFill>
                  <a:schemeClr val="accent1"/>
                </a:solidFill>
                <a:latin typeface="Courier New Bold"/>
              </a:rPr>
              <a:t>true</a:t>
            </a:r>
            <a:r>
              <a:rPr lang="en-GB" sz="1200" b="1" dirty="0">
                <a:latin typeface="Courier New Bold"/>
              </a:rPr>
              <a:t>);</a:t>
            </a:r>
          </a:p>
          <a:p>
            <a:pPr marL="0" indent="0">
              <a:buNone/>
            </a:pPr>
            <a:r>
              <a:rPr lang="en-GB" sz="1200" b="1" dirty="0" err="1">
                <a:latin typeface="Courier New Bold"/>
              </a:rPr>
              <a:t>d_b</a:t>
            </a:r>
            <a:r>
              <a:rPr lang="en-GB" sz="1200" b="1" dirty="0">
                <a:latin typeface="Courier New Bold"/>
              </a:rPr>
              <a:t> = </a:t>
            </a:r>
            <a:r>
              <a:rPr lang="en-GB" sz="1200" b="1" dirty="0">
                <a:solidFill>
                  <a:schemeClr val="accent3"/>
                </a:solidFill>
                <a:latin typeface="Courier New Bold"/>
              </a:rPr>
              <a:t>Buffer</a:t>
            </a:r>
            <a:r>
              <a:rPr lang="en-GB" sz="1200" b="1" dirty="0">
                <a:latin typeface="Courier New Bold"/>
              </a:rPr>
              <a:t>(context, </a:t>
            </a:r>
            <a:r>
              <a:rPr lang="en-GB" sz="1200" b="1" dirty="0" err="1">
                <a:latin typeface="Courier New Bold"/>
              </a:rPr>
              <a:t>h_b.begin</a:t>
            </a:r>
            <a:r>
              <a:rPr lang="en-GB" sz="1200" b="1" dirty="0">
                <a:latin typeface="Courier New Bold"/>
              </a:rPr>
              <a:t>(), </a:t>
            </a:r>
            <a:r>
              <a:rPr lang="en-GB" sz="1200" b="1" dirty="0" err="1">
                <a:latin typeface="Courier New Bold"/>
              </a:rPr>
              <a:t>h_b.end</a:t>
            </a:r>
            <a:r>
              <a:rPr lang="en-GB" sz="1200" b="1" dirty="0">
                <a:latin typeface="Courier New Bold"/>
              </a:rPr>
              <a:t>(), </a:t>
            </a:r>
            <a:r>
              <a:rPr lang="en-GB" sz="1200" b="1" dirty="0">
                <a:solidFill>
                  <a:schemeClr val="accent1"/>
                </a:solidFill>
                <a:latin typeface="Courier New Bold"/>
              </a:rPr>
              <a:t>true</a:t>
            </a:r>
            <a:r>
              <a:rPr lang="en-GB" sz="1200" b="1" dirty="0">
                <a:latin typeface="Courier New Bold"/>
              </a:rPr>
              <a:t>);</a:t>
            </a:r>
          </a:p>
          <a:p>
            <a:pPr marL="0" indent="0">
              <a:buNone/>
            </a:pPr>
            <a:r>
              <a:rPr lang="en-GB" sz="1200" b="1" dirty="0" err="1">
                <a:latin typeface="Courier New Bold"/>
              </a:rPr>
              <a:t>d_c</a:t>
            </a:r>
            <a:r>
              <a:rPr lang="en-GB" sz="1200" b="1" dirty="0">
                <a:latin typeface="Courier New Bold"/>
              </a:rPr>
              <a:t> = </a:t>
            </a:r>
            <a:r>
              <a:rPr lang="en-GB" sz="1200" b="1" dirty="0">
                <a:solidFill>
                  <a:schemeClr val="accent3"/>
                </a:solidFill>
                <a:latin typeface="Courier New Bold"/>
              </a:rPr>
              <a:t>Buffer</a:t>
            </a:r>
            <a:r>
              <a:rPr lang="en-GB" sz="1200" b="1" dirty="0">
                <a:latin typeface="Courier New Bold"/>
              </a:rPr>
              <a:t>(context, CL_MEM_WRITE_ONLY,</a:t>
            </a:r>
          </a:p>
          <a:p>
            <a:pPr marL="0" indent="0">
              <a:buNone/>
            </a:pPr>
            <a:r>
              <a:rPr lang="en-GB" sz="1200" b="1" dirty="0">
                <a:latin typeface="Courier New Bold"/>
              </a:rPr>
              <a:t>             </a:t>
            </a:r>
            <a:r>
              <a:rPr lang="en-GB" sz="1200" b="1" dirty="0" err="1">
                <a:latin typeface="Courier New Bold"/>
              </a:rPr>
              <a:t>sizeof</a:t>
            </a:r>
            <a:r>
              <a:rPr lang="en-GB" sz="1200" b="1" dirty="0">
                <a:latin typeface="Courier New Bold"/>
              </a:rPr>
              <a:t>(float) * N);</a:t>
            </a:r>
          </a:p>
          <a:p>
            <a:pPr marL="0" indent="0">
              <a:buNone/>
            </a:pPr>
            <a:endParaRPr lang="en-GB" sz="1200" b="1" dirty="0">
              <a:latin typeface="Courier New Bold"/>
            </a:endParaRPr>
          </a:p>
          <a:p>
            <a:pPr marL="0" indent="0">
              <a:buNone/>
            </a:pPr>
            <a:r>
              <a:rPr lang="en-GB" sz="1200" b="1" dirty="0">
                <a:solidFill>
                  <a:schemeClr val="tx1">
                    <a:lumMod val="85000"/>
                  </a:schemeClr>
                </a:solidFill>
                <a:latin typeface="Courier New Bold"/>
              </a:rPr>
              <a:t>// </a:t>
            </a:r>
            <a:r>
              <a:rPr lang="en-GB" sz="1200" b="1" dirty="0" err="1">
                <a:solidFill>
                  <a:schemeClr val="tx1">
                    <a:lumMod val="85000"/>
                  </a:schemeClr>
                </a:solidFill>
                <a:latin typeface="Courier New Bold"/>
              </a:rPr>
              <a:t>Enqueue</a:t>
            </a:r>
            <a:r>
              <a:rPr lang="en-GB" sz="1200" b="1" dirty="0">
                <a:solidFill>
                  <a:schemeClr val="tx1">
                    <a:lumMod val="85000"/>
                  </a:schemeClr>
                </a:solidFill>
                <a:latin typeface="Courier New Bold"/>
              </a:rPr>
              <a:t> the kernel</a:t>
            </a:r>
          </a:p>
          <a:p>
            <a:pPr marL="0" indent="0">
              <a:buNone/>
            </a:pPr>
            <a:r>
              <a:rPr lang="en-GB" sz="1200" b="1" dirty="0" err="1">
                <a:latin typeface="Courier New Bold"/>
              </a:rPr>
              <a:t>vadd</a:t>
            </a:r>
            <a:r>
              <a:rPr lang="en-GB" sz="1200" b="1" dirty="0">
                <a:latin typeface="Courier New Bold"/>
              </a:rPr>
              <a:t>(</a:t>
            </a:r>
            <a:r>
              <a:rPr lang="en-GB" sz="1200" b="1" dirty="0" err="1">
                <a:solidFill>
                  <a:schemeClr val="accent3"/>
                </a:solidFill>
                <a:latin typeface="Courier New Bold"/>
              </a:rPr>
              <a:t>EnqueueArgs</a:t>
            </a:r>
            <a:r>
              <a:rPr lang="en-GB" sz="1200" b="1" dirty="0">
                <a:latin typeface="Courier New Bold"/>
              </a:rPr>
              <a:t>(queue</a:t>
            </a:r>
            <a:r>
              <a:rPr lang="en-GB" sz="1200" b="1" dirty="0">
                <a:solidFill>
                  <a:schemeClr val="accent3"/>
                </a:solidFill>
                <a:latin typeface="Courier New Bold"/>
              </a:rPr>
              <a:t>, </a:t>
            </a:r>
            <a:r>
              <a:rPr lang="en-GB" sz="1200" b="1" dirty="0" err="1">
                <a:solidFill>
                  <a:schemeClr val="accent3"/>
                </a:solidFill>
                <a:latin typeface="Courier New Bold"/>
              </a:rPr>
              <a:t>NDRange</a:t>
            </a:r>
            <a:r>
              <a:rPr lang="en-GB" sz="1200" b="1" dirty="0">
                <a:latin typeface="Courier New Bold"/>
              </a:rPr>
              <a:t>(N)),</a:t>
            </a:r>
          </a:p>
          <a:p>
            <a:pPr marL="0" indent="0">
              <a:buNone/>
            </a:pPr>
            <a:r>
              <a:rPr lang="en-GB" sz="1200" b="1" dirty="0">
                <a:latin typeface="Courier New Bold"/>
              </a:rPr>
              <a:t>     </a:t>
            </a:r>
            <a:r>
              <a:rPr lang="en-GB" sz="1200" b="1" dirty="0" err="1">
                <a:latin typeface="Courier New Bold"/>
              </a:rPr>
              <a:t>d_a</a:t>
            </a:r>
            <a:r>
              <a:rPr lang="en-GB" sz="1200" b="1" dirty="0">
                <a:latin typeface="Courier New Bold"/>
              </a:rPr>
              <a:t>, </a:t>
            </a:r>
            <a:r>
              <a:rPr lang="en-GB" sz="1200" b="1" dirty="0" err="1">
                <a:latin typeface="Courier New Bold"/>
              </a:rPr>
              <a:t>d_b</a:t>
            </a:r>
            <a:r>
              <a:rPr lang="en-GB" sz="1200" b="1" dirty="0">
                <a:latin typeface="Courier New Bold"/>
              </a:rPr>
              <a:t>, </a:t>
            </a:r>
            <a:r>
              <a:rPr lang="en-GB" sz="1200" b="1" dirty="0" err="1">
                <a:latin typeface="Courier New Bold"/>
              </a:rPr>
              <a:t>d_c</a:t>
            </a:r>
            <a:r>
              <a:rPr lang="en-GB" sz="1200" b="1" dirty="0">
                <a:latin typeface="Courier New Bold"/>
              </a:rPr>
              <a:t>);</a:t>
            </a:r>
          </a:p>
          <a:p>
            <a:pPr marL="0" indent="0">
              <a:buNone/>
            </a:pPr>
            <a:endParaRPr lang="en-GB" sz="1200" b="1" dirty="0">
              <a:latin typeface="Courier New Bold"/>
            </a:endParaRPr>
          </a:p>
          <a:p>
            <a:pPr marL="0" indent="0">
              <a:buNone/>
            </a:pPr>
            <a:r>
              <a:rPr lang="en-GB" sz="1200" b="1" dirty="0">
                <a:solidFill>
                  <a:schemeClr val="accent3"/>
                </a:solidFill>
                <a:latin typeface="Courier New Bold"/>
              </a:rPr>
              <a:t>copy</a:t>
            </a:r>
            <a:r>
              <a:rPr lang="en-GB" sz="1200" b="1" dirty="0">
                <a:latin typeface="Courier New Bold"/>
              </a:rPr>
              <a:t>(queue, </a:t>
            </a:r>
            <a:r>
              <a:rPr lang="en-GB" sz="1200" b="1" dirty="0" err="1">
                <a:latin typeface="Courier New Bold"/>
              </a:rPr>
              <a:t>d_c</a:t>
            </a:r>
            <a:r>
              <a:rPr lang="en-GB" sz="1200" b="1" dirty="0">
                <a:latin typeface="Courier New Bold"/>
              </a:rPr>
              <a:t>, </a:t>
            </a:r>
            <a:r>
              <a:rPr lang="en-GB" sz="1200" b="1" dirty="0" err="1">
                <a:latin typeface="Courier New Bold"/>
              </a:rPr>
              <a:t>h_c.begin</a:t>
            </a:r>
            <a:r>
              <a:rPr lang="en-GB" sz="1200" b="1" dirty="0">
                <a:latin typeface="Courier New Bold"/>
              </a:rPr>
              <a:t>(), </a:t>
            </a:r>
            <a:r>
              <a:rPr lang="en-GB" sz="1200" b="1" dirty="0" err="1">
                <a:latin typeface="Courier New Bold"/>
              </a:rPr>
              <a:t>h_c.end</a:t>
            </a:r>
            <a:r>
              <a:rPr lang="en-GB" sz="1200" b="1" dirty="0">
                <a:latin typeface="Courier New Bold"/>
              </a:rPr>
              <a:t>());</a:t>
            </a:r>
          </a:p>
          <a:p>
            <a:pPr marL="0" indent="0">
              <a:buNone/>
            </a:pPr>
            <a:endParaRPr lang="en-GB" sz="1200" b="1" dirty="0">
              <a:latin typeface="Courier New Bold"/>
            </a:endParaRPr>
          </a:p>
          <a:p>
            <a:pPr marL="0" indent="0">
              <a:buNone/>
            </a:pPr>
            <a:r>
              <a:rPr lang="en-GB" sz="1200" b="1" dirty="0">
                <a:latin typeface="Courier New Bold"/>
              </a:rPr>
              <a:t>}</a:t>
            </a:r>
          </a:p>
        </p:txBody>
      </p:sp>
      <p:sp>
        <p:nvSpPr>
          <p:cNvPr id="10" name="TextBox 9"/>
          <p:cNvSpPr txBox="1"/>
          <p:nvPr/>
        </p:nvSpPr>
        <p:spPr>
          <a:xfrm>
            <a:off x="107504" y="6093296"/>
            <a:ext cx="8883044" cy="523220"/>
          </a:xfrm>
          <a:prstGeom prst="rect">
            <a:avLst/>
          </a:prstGeom>
          <a:noFill/>
        </p:spPr>
        <p:txBody>
          <a:bodyPr wrap="square" rtlCol="0">
            <a:spAutoFit/>
          </a:bodyPr>
          <a:lstStyle/>
          <a:p>
            <a:r>
              <a:rPr lang="en-GB" sz="1400" dirty="0">
                <a:latin typeface="+mj-lt"/>
              </a:rPr>
              <a:t>Note: The default context and command queue are used when we do not specify one in the function calls. The code here also uses the default device, so these cases are the same.</a:t>
            </a:r>
          </a:p>
        </p:txBody>
      </p:sp>
      <p:sp>
        <p:nvSpPr>
          <p:cNvPr id="3" name="Slide Number Placeholder 2">
            <a:extLst>
              <a:ext uri="{FF2B5EF4-FFF2-40B4-BE49-F238E27FC236}">
                <a16:creationId xmlns:a16="http://schemas.microsoft.com/office/drawing/2014/main" id="{5E5BF86F-BFDC-5C45-BDD7-5C8BB70BFBEB}"/>
              </a:ext>
            </a:extLst>
          </p:cNvPr>
          <p:cNvSpPr>
            <a:spLocks noGrp="1"/>
          </p:cNvSpPr>
          <p:nvPr>
            <p:ph type="sldNum" sz="quarter" idx="12"/>
          </p:nvPr>
        </p:nvSpPr>
        <p:spPr/>
        <p:txBody>
          <a:bodyPr/>
          <a:lstStyle/>
          <a:p>
            <a:fld id="{10338BC4-165C-45BE-83FF-C9C7D8E962C5}" type="slidenum">
              <a:rPr lang="en-GB" smtClean="0"/>
              <a:pPr/>
              <a:t>89</a:t>
            </a:fld>
            <a:endParaRPr lang="en-GB"/>
          </a:p>
        </p:txBody>
      </p:sp>
    </p:spTree>
    <p:extLst>
      <p:ext uri="{BB962C8B-B14F-4D97-AF65-F5344CB8AC3E}">
        <p14:creationId xmlns:p14="http://schemas.microsoft.com/office/powerpoint/2010/main" val="38683326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Visual Studio</a:t>
            </a:r>
          </a:p>
        </p:txBody>
      </p:sp>
      <p:sp>
        <p:nvSpPr>
          <p:cNvPr id="3" name="Content Placeholder 2"/>
          <p:cNvSpPr>
            <a:spLocks noGrp="1"/>
          </p:cNvSpPr>
          <p:nvPr>
            <p:ph idx="1"/>
          </p:nvPr>
        </p:nvSpPr>
        <p:spPr>
          <a:xfrm>
            <a:off x="457200" y="1412776"/>
            <a:ext cx="8229600" cy="5112568"/>
          </a:xfrm>
        </p:spPr>
        <p:txBody>
          <a:bodyPr>
            <a:normAutofit fontScale="77500" lnSpcReduction="20000"/>
          </a:bodyPr>
          <a:lstStyle/>
          <a:p>
            <a:r>
              <a:rPr lang="en-GB" dirty="0"/>
              <a:t>Your project must be configured to use the OpenCL development headers and library</a:t>
            </a:r>
          </a:p>
          <a:p>
            <a:r>
              <a:rPr lang="en-GB" dirty="0"/>
              <a:t>In “Project Properties”:</a:t>
            </a:r>
          </a:p>
          <a:p>
            <a:pPr lvl="1"/>
            <a:r>
              <a:rPr lang="en-GB" b="1" dirty="0">
                <a:solidFill>
                  <a:schemeClr val="accent6">
                    <a:lumMod val="75000"/>
                  </a:schemeClr>
                </a:solidFill>
              </a:rPr>
              <a:t>C/C++ &gt;&gt;&gt; General &gt;&gt;&gt; Additional Include Directories</a:t>
            </a:r>
          </a:p>
          <a:p>
            <a:pPr lvl="2"/>
            <a:r>
              <a:rPr lang="en-GB" dirty="0"/>
              <a:t>Add the path to the OpenCL include directory</a:t>
            </a:r>
          </a:p>
          <a:p>
            <a:pPr lvl="2"/>
            <a:r>
              <a:rPr lang="en-GB" dirty="0"/>
              <a:t>This will be somewhere in your SDK installation</a:t>
            </a:r>
          </a:p>
          <a:p>
            <a:pPr lvl="2"/>
            <a:r>
              <a:rPr lang="en-GB" dirty="0"/>
              <a:t>Contains </a:t>
            </a:r>
            <a:r>
              <a:rPr lang="en-GB" b="1" dirty="0">
                <a:solidFill>
                  <a:srgbClr val="3366FF"/>
                </a:solidFill>
                <a:latin typeface="Courier New"/>
                <a:cs typeface="Courier New"/>
              </a:rPr>
              <a:t>CL</a:t>
            </a:r>
            <a:r>
              <a:rPr lang="en-GB" dirty="0"/>
              <a:t> directory, which contains </a:t>
            </a:r>
            <a:r>
              <a:rPr lang="en-GB" b="1" dirty="0" err="1">
                <a:solidFill>
                  <a:srgbClr val="3366FF"/>
                </a:solidFill>
                <a:latin typeface="Courier New"/>
                <a:cs typeface="Courier New"/>
              </a:rPr>
              <a:t>cl.h</a:t>
            </a:r>
            <a:endParaRPr lang="en-GB" b="1" dirty="0">
              <a:solidFill>
                <a:srgbClr val="3366FF"/>
              </a:solidFill>
              <a:latin typeface="Courier New"/>
              <a:cs typeface="Courier New"/>
            </a:endParaRPr>
          </a:p>
          <a:p>
            <a:pPr lvl="1"/>
            <a:r>
              <a:rPr lang="en-GB" b="1" dirty="0">
                <a:solidFill>
                  <a:schemeClr val="accent6">
                    <a:lumMod val="75000"/>
                  </a:schemeClr>
                </a:solidFill>
              </a:rPr>
              <a:t>Linker &gt;&gt;&gt; General &gt;&gt;&gt; Additional Library Directories</a:t>
            </a:r>
          </a:p>
          <a:p>
            <a:pPr lvl="2"/>
            <a:r>
              <a:rPr lang="en-GB" dirty="0"/>
              <a:t>Add the path to the OpenCL library directory</a:t>
            </a:r>
          </a:p>
          <a:p>
            <a:pPr lvl="2"/>
            <a:r>
              <a:rPr lang="en-GB" dirty="0"/>
              <a:t>This will be somewhere in your SDK installation</a:t>
            </a:r>
          </a:p>
          <a:p>
            <a:pPr lvl="2"/>
            <a:r>
              <a:rPr lang="en-GB" dirty="0"/>
              <a:t>Contains </a:t>
            </a:r>
            <a:r>
              <a:rPr lang="en-GB" b="1" dirty="0" err="1">
                <a:solidFill>
                  <a:srgbClr val="3366FF"/>
                </a:solidFill>
                <a:latin typeface="Courier New"/>
                <a:cs typeface="Courier New"/>
              </a:rPr>
              <a:t>OpenCL.lib</a:t>
            </a:r>
            <a:endParaRPr lang="en-GB" b="1" dirty="0">
              <a:solidFill>
                <a:srgbClr val="3366FF"/>
              </a:solidFill>
              <a:latin typeface="Courier New"/>
              <a:cs typeface="Courier New"/>
            </a:endParaRPr>
          </a:p>
          <a:p>
            <a:pPr lvl="1"/>
            <a:r>
              <a:rPr lang="en-GB" b="1" dirty="0">
                <a:solidFill>
                  <a:schemeClr val="accent6">
                    <a:lumMod val="75000"/>
                  </a:schemeClr>
                </a:solidFill>
              </a:rPr>
              <a:t>Linker &gt;&gt;&gt; Input &gt;&gt;&gt; Additional Dependencies</a:t>
            </a:r>
          </a:p>
          <a:p>
            <a:pPr lvl="2"/>
            <a:r>
              <a:rPr lang="en-GB" dirty="0"/>
              <a:t>Add </a:t>
            </a:r>
            <a:r>
              <a:rPr lang="en-GB" b="1" dirty="0" err="1">
                <a:solidFill>
                  <a:srgbClr val="3366FF"/>
                </a:solidFill>
                <a:latin typeface="Courier New"/>
                <a:cs typeface="Courier New"/>
              </a:rPr>
              <a:t>OpenCL.lib</a:t>
            </a:r>
            <a:endParaRPr lang="en-GB" b="1" dirty="0">
              <a:solidFill>
                <a:srgbClr val="3366FF"/>
              </a:solidFill>
              <a:latin typeface="Courier New"/>
              <a:cs typeface="Courier New"/>
            </a:endParaRPr>
          </a:p>
          <a:p>
            <a:r>
              <a:rPr lang="en-GB" dirty="0"/>
              <a:t>Some SDKs may provide templates to do this for you</a:t>
            </a:r>
          </a:p>
          <a:p>
            <a:pPr lvl="2"/>
            <a:endParaRPr lang="en-GB" b="1" dirty="0">
              <a:solidFill>
                <a:srgbClr val="3366FF"/>
              </a:solidFill>
              <a:latin typeface="Courier New"/>
              <a:cs typeface="Courier New"/>
            </a:endParaRPr>
          </a:p>
        </p:txBody>
      </p:sp>
      <p:sp>
        <p:nvSpPr>
          <p:cNvPr id="4" name="Slide Number Placeholder 3">
            <a:extLst>
              <a:ext uri="{FF2B5EF4-FFF2-40B4-BE49-F238E27FC236}">
                <a16:creationId xmlns:a16="http://schemas.microsoft.com/office/drawing/2014/main" id="{88A541AB-F755-1845-A554-DE80EB2AAFE1}"/>
              </a:ext>
            </a:extLst>
          </p:cNvPr>
          <p:cNvSpPr>
            <a:spLocks noGrp="1"/>
          </p:cNvSpPr>
          <p:nvPr>
            <p:ph type="sldNum" sz="quarter" idx="12"/>
          </p:nvPr>
        </p:nvSpPr>
        <p:spPr/>
        <p:txBody>
          <a:bodyPr/>
          <a:lstStyle/>
          <a:p>
            <a:fld id="{10338BC4-165C-45BE-83FF-C9C7D8E962C5}" type="slidenum">
              <a:rPr lang="en-GB" smtClean="0"/>
              <a:pPr/>
              <a:t>9</a:t>
            </a:fld>
            <a:endParaRPr lang="en-GB"/>
          </a:p>
        </p:txBody>
      </p:sp>
    </p:spTree>
    <p:extLst>
      <p:ext uri="{BB962C8B-B14F-4D97-AF65-F5344CB8AC3E}">
        <p14:creationId xmlns:p14="http://schemas.microsoft.com/office/powerpoint/2010/main" val="312178800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8256"/>
            <a:ext cx="8229600" cy="1143000"/>
          </a:xfrm>
        </p:spPr>
        <p:txBody>
          <a:bodyPr/>
          <a:lstStyle/>
          <a:p>
            <a:r>
              <a:rPr lang="en-GB" dirty="0"/>
              <a:t>The C++ Buffer Constructor</a:t>
            </a:r>
          </a:p>
        </p:txBody>
      </p:sp>
      <p:sp>
        <p:nvSpPr>
          <p:cNvPr id="5" name="Content Placeholder 4"/>
          <p:cNvSpPr>
            <a:spLocks noGrp="1"/>
          </p:cNvSpPr>
          <p:nvPr>
            <p:ph idx="1"/>
          </p:nvPr>
        </p:nvSpPr>
        <p:spPr>
          <a:xfrm>
            <a:off x="0" y="1124744"/>
            <a:ext cx="9144000" cy="5616624"/>
          </a:xfrm>
        </p:spPr>
        <p:txBody>
          <a:bodyPr>
            <a:normAutofit fontScale="77500" lnSpcReduction="20000"/>
          </a:bodyPr>
          <a:lstStyle/>
          <a:p>
            <a:pPr>
              <a:lnSpc>
                <a:spcPct val="110000"/>
              </a:lnSpc>
            </a:pPr>
            <a:r>
              <a:rPr lang="en-GB" dirty="0"/>
              <a:t>The API definition:</a:t>
            </a:r>
          </a:p>
          <a:p>
            <a:pPr lvl="1">
              <a:lnSpc>
                <a:spcPct val="110000"/>
              </a:lnSpc>
            </a:pPr>
            <a:r>
              <a:rPr lang="en-GB" dirty="0"/>
              <a:t>Buffer(</a:t>
            </a:r>
            <a:r>
              <a:rPr lang="en-GB" dirty="0" err="1"/>
              <a:t>startIterator</a:t>
            </a:r>
            <a:r>
              <a:rPr lang="en-GB" dirty="0"/>
              <a:t>, </a:t>
            </a:r>
            <a:r>
              <a:rPr lang="en-GB" dirty="0" err="1"/>
              <a:t>endIterator</a:t>
            </a:r>
            <a:r>
              <a:rPr lang="en-GB" dirty="0"/>
              <a:t>, bool </a:t>
            </a:r>
            <a:r>
              <a:rPr lang="en-GB" dirty="0" err="1"/>
              <a:t>readOnly</a:t>
            </a:r>
            <a:r>
              <a:rPr lang="en-GB" dirty="0"/>
              <a:t>, bool </a:t>
            </a:r>
            <a:r>
              <a:rPr lang="en-GB" dirty="0" err="1"/>
              <a:t>useHostPtr</a:t>
            </a:r>
            <a:r>
              <a:rPr lang="en-GB" dirty="0"/>
              <a:t>)</a:t>
            </a:r>
          </a:p>
          <a:p>
            <a:pPr>
              <a:lnSpc>
                <a:spcPct val="110000"/>
              </a:lnSpc>
            </a:pPr>
            <a:r>
              <a:rPr lang="en-GB" dirty="0"/>
              <a:t>The </a:t>
            </a:r>
            <a:r>
              <a:rPr lang="en-GB" dirty="0" err="1">
                <a:solidFill>
                  <a:schemeClr val="accent1"/>
                </a:solidFill>
              </a:rPr>
              <a:t>readOnly</a:t>
            </a:r>
            <a:r>
              <a:rPr lang="en-GB" dirty="0">
                <a:solidFill>
                  <a:schemeClr val="accent1"/>
                </a:solidFill>
              </a:rPr>
              <a:t> </a:t>
            </a:r>
            <a:r>
              <a:rPr lang="en-GB" dirty="0" err="1"/>
              <a:t>boolean</a:t>
            </a:r>
            <a:r>
              <a:rPr lang="en-GB" dirty="0"/>
              <a:t> specifies whether the memory is CL_MEM_READ_ONLY (true) or CL_MEM_READ_WRITE (false)</a:t>
            </a:r>
          </a:p>
          <a:p>
            <a:pPr lvl="1">
              <a:lnSpc>
                <a:spcPct val="110000"/>
              </a:lnSpc>
            </a:pPr>
            <a:r>
              <a:rPr lang="en-GB" dirty="0"/>
              <a:t>You must specify a true or false here</a:t>
            </a:r>
          </a:p>
          <a:p>
            <a:pPr>
              <a:lnSpc>
                <a:spcPct val="110000"/>
              </a:lnSpc>
            </a:pPr>
            <a:r>
              <a:rPr lang="en-GB" dirty="0"/>
              <a:t>The </a:t>
            </a:r>
            <a:r>
              <a:rPr lang="en-GB" dirty="0" err="1">
                <a:solidFill>
                  <a:schemeClr val="accent1"/>
                </a:solidFill>
              </a:rPr>
              <a:t>useHostPtr</a:t>
            </a:r>
            <a:r>
              <a:rPr lang="en-GB" dirty="0">
                <a:solidFill>
                  <a:schemeClr val="accent1"/>
                </a:solidFill>
              </a:rPr>
              <a:t> </a:t>
            </a:r>
            <a:r>
              <a:rPr lang="en-GB" dirty="0" err="1"/>
              <a:t>boolean</a:t>
            </a:r>
            <a:r>
              <a:rPr lang="en-GB" dirty="0"/>
              <a:t> is false by default</a:t>
            </a:r>
          </a:p>
          <a:p>
            <a:pPr lvl="1">
              <a:lnSpc>
                <a:spcPct val="110000"/>
              </a:lnSpc>
            </a:pPr>
            <a:r>
              <a:rPr lang="en-GB" dirty="0"/>
              <a:t>Therefore the array defined by the iterators is </a:t>
            </a:r>
            <a:r>
              <a:rPr lang="en-GB" dirty="0">
                <a:solidFill>
                  <a:schemeClr val="accent6"/>
                </a:solidFill>
              </a:rPr>
              <a:t>implicitly copied </a:t>
            </a:r>
            <a:r>
              <a:rPr lang="en-GB" dirty="0"/>
              <a:t>into device memory</a:t>
            </a:r>
          </a:p>
          <a:p>
            <a:pPr lvl="1">
              <a:lnSpc>
                <a:spcPct val="110000"/>
              </a:lnSpc>
            </a:pPr>
            <a:r>
              <a:rPr lang="en-GB" dirty="0"/>
              <a:t>If you specify </a:t>
            </a:r>
            <a:r>
              <a:rPr lang="en-GB" dirty="0">
                <a:solidFill>
                  <a:schemeClr val="accent6"/>
                </a:solidFill>
              </a:rPr>
              <a:t>true</a:t>
            </a:r>
            <a:r>
              <a:rPr lang="en-GB" dirty="0"/>
              <a:t>:</a:t>
            </a:r>
          </a:p>
          <a:p>
            <a:pPr lvl="2">
              <a:lnSpc>
                <a:spcPct val="110000"/>
              </a:lnSpc>
            </a:pPr>
            <a:r>
              <a:rPr lang="en-GB" dirty="0"/>
              <a:t>The memory specified by the iterators must be </a:t>
            </a:r>
            <a:r>
              <a:rPr lang="en-GB" dirty="0">
                <a:solidFill>
                  <a:schemeClr val="accent1"/>
                </a:solidFill>
              </a:rPr>
              <a:t>contiguous</a:t>
            </a:r>
          </a:p>
          <a:p>
            <a:pPr lvl="2">
              <a:lnSpc>
                <a:spcPct val="110000"/>
              </a:lnSpc>
            </a:pPr>
            <a:r>
              <a:rPr lang="en-GB" dirty="0"/>
              <a:t>The context </a:t>
            </a:r>
            <a:r>
              <a:rPr lang="en-GB" dirty="0">
                <a:solidFill>
                  <a:schemeClr val="accent1"/>
                </a:solidFill>
              </a:rPr>
              <a:t>uses the pointer </a:t>
            </a:r>
            <a:r>
              <a:rPr lang="en-GB" dirty="0"/>
              <a:t>to the host memory, which becomes device accessible - this is the same as CL_MEM_USE_HOST_PTR</a:t>
            </a:r>
          </a:p>
          <a:p>
            <a:pPr lvl="2">
              <a:lnSpc>
                <a:spcPct val="110000"/>
              </a:lnSpc>
            </a:pPr>
            <a:r>
              <a:rPr lang="en-GB" dirty="0"/>
              <a:t>The array </a:t>
            </a:r>
            <a:r>
              <a:rPr lang="en-GB" b="1" dirty="0">
                <a:solidFill>
                  <a:schemeClr val="accent6"/>
                </a:solidFill>
              </a:rPr>
              <a:t>might not be </a:t>
            </a:r>
            <a:r>
              <a:rPr lang="en-GB" dirty="0"/>
              <a:t>copied to device memory</a:t>
            </a:r>
          </a:p>
          <a:p>
            <a:pPr>
              <a:lnSpc>
                <a:spcPct val="110000"/>
              </a:lnSpc>
            </a:pPr>
            <a:r>
              <a:rPr lang="en-GB" dirty="0"/>
              <a:t>We can also specify a context to use as the first argument in this API call</a:t>
            </a:r>
          </a:p>
        </p:txBody>
      </p:sp>
      <p:sp>
        <p:nvSpPr>
          <p:cNvPr id="3" name="Slide Number Placeholder 2">
            <a:extLst>
              <a:ext uri="{FF2B5EF4-FFF2-40B4-BE49-F238E27FC236}">
                <a16:creationId xmlns:a16="http://schemas.microsoft.com/office/drawing/2014/main" id="{C812437B-E3B6-B746-B62A-523E463B5358}"/>
              </a:ext>
            </a:extLst>
          </p:cNvPr>
          <p:cNvSpPr>
            <a:spLocks noGrp="1"/>
          </p:cNvSpPr>
          <p:nvPr>
            <p:ph type="sldNum" sz="quarter" idx="12"/>
          </p:nvPr>
        </p:nvSpPr>
        <p:spPr/>
        <p:txBody>
          <a:bodyPr/>
          <a:lstStyle/>
          <a:p>
            <a:fld id="{10338BC4-165C-45BE-83FF-C9C7D8E962C5}" type="slidenum">
              <a:rPr lang="en-GB" smtClean="0"/>
              <a:pPr/>
              <a:t>90</a:t>
            </a:fld>
            <a:endParaRPr lang="en-GB"/>
          </a:p>
        </p:txBody>
      </p:sp>
    </p:spTree>
    <p:extLst>
      <p:ext uri="{BB962C8B-B14F-4D97-AF65-F5344CB8AC3E}">
        <p14:creationId xmlns:p14="http://schemas.microsoft.com/office/powerpoint/2010/main" val="330296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animEffect transition="in" filter="wipe(up)">
                                      <p:cBhvr>
                                        <p:cTn id="7" dur="500"/>
                                        <p:tgtEl>
                                          <p:spTgt spid="5">
                                            <p:txEl>
                                              <p:pRg st="2" end="2"/>
                                            </p:txEl>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5">
                                            <p:txEl>
                                              <p:pRg st="3" end="3"/>
                                            </p:txEl>
                                          </p:spTgt>
                                        </p:tgtEl>
                                        <p:attrNameLst>
                                          <p:attrName>style.visibility</p:attrName>
                                        </p:attrNameLst>
                                      </p:cBhvr>
                                      <p:to>
                                        <p:strVal val="visible"/>
                                      </p:to>
                                    </p:set>
                                    <p:animEffect transition="in" filter="wipe(up)">
                                      <p:cBhvr>
                                        <p:cTn id="10" dur="500"/>
                                        <p:tgtEl>
                                          <p:spTgt spid="5">
                                            <p:txEl>
                                              <p:pRg st="3" end="3"/>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grpId="0"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animEffect transition="in" filter="wipe(up)">
                                      <p:cBhvr>
                                        <p:cTn id="15" dur="500"/>
                                        <p:tgtEl>
                                          <p:spTgt spid="5">
                                            <p:txEl>
                                              <p:pRg st="4" end="4"/>
                                            </p:txEl>
                                          </p:spTgt>
                                        </p:tgtEl>
                                      </p:cBhvr>
                                    </p:animEffect>
                                  </p:childTnLst>
                                </p:cTn>
                              </p:par>
                              <p:par>
                                <p:cTn id="16" presetID="22" presetClass="entr" presetSubtype="1" fill="hold" grpId="0" nodeType="withEffect">
                                  <p:stCondLst>
                                    <p:cond delay="0"/>
                                  </p:stCondLst>
                                  <p:childTnLst>
                                    <p:set>
                                      <p:cBhvr>
                                        <p:cTn id="17" dur="1" fill="hold">
                                          <p:stCondLst>
                                            <p:cond delay="0"/>
                                          </p:stCondLst>
                                        </p:cTn>
                                        <p:tgtEl>
                                          <p:spTgt spid="5">
                                            <p:txEl>
                                              <p:pRg st="5" end="5"/>
                                            </p:txEl>
                                          </p:spTgt>
                                        </p:tgtEl>
                                        <p:attrNameLst>
                                          <p:attrName>style.visibility</p:attrName>
                                        </p:attrNameLst>
                                      </p:cBhvr>
                                      <p:to>
                                        <p:strVal val="visible"/>
                                      </p:to>
                                    </p:set>
                                    <p:animEffect transition="in" filter="wipe(up)">
                                      <p:cBhvr>
                                        <p:cTn id="18" dur="500"/>
                                        <p:tgtEl>
                                          <p:spTgt spid="5">
                                            <p:txEl>
                                              <p:pRg st="5" end="5"/>
                                            </p:txEl>
                                          </p:spTgt>
                                        </p:tgtEl>
                                      </p:cBhvr>
                                    </p:animEffect>
                                  </p:childTnLst>
                                </p:cTn>
                              </p:par>
                              <p:par>
                                <p:cTn id="19" presetID="22" presetClass="entr" presetSubtype="1" fill="hold" grpId="0" nodeType="withEffect">
                                  <p:stCondLst>
                                    <p:cond delay="0"/>
                                  </p:stCondLst>
                                  <p:childTnLst>
                                    <p:set>
                                      <p:cBhvr>
                                        <p:cTn id="20" dur="1" fill="hold">
                                          <p:stCondLst>
                                            <p:cond delay="0"/>
                                          </p:stCondLst>
                                        </p:cTn>
                                        <p:tgtEl>
                                          <p:spTgt spid="5">
                                            <p:txEl>
                                              <p:pRg st="6" end="6"/>
                                            </p:txEl>
                                          </p:spTgt>
                                        </p:tgtEl>
                                        <p:attrNameLst>
                                          <p:attrName>style.visibility</p:attrName>
                                        </p:attrNameLst>
                                      </p:cBhvr>
                                      <p:to>
                                        <p:strVal val="visible"/>
                                      </p:to>
                                    </p:set>
                                    <p:animEffect transition="in" filter="wipe(up)">
                                      <p:cBhvr>
                                        <p:cTn id="21" dur="500"/>
                                        <p:tgtEl>
                                          <p:spTgt spid="5">
                                            <p:txEl>
                                              <p:pRg st="6" end="6"/>
                                            </p:txEl>
                                          </p:spTgt>
                                        </p:tgtEl>
                                      </p:cBhvr>
                                    </p:animEffect>
                                  </p:childTnLst>
                                </p:cTn>
                              </p:par>
                              <p:par>
                                <p:cTn id="22" presetID="22" presetClass="entr" presetSubtype="1" fill="hold" grpId="0" nodeType="withEffect">
                                  <p:stCondLst>
                                    <p:cond delay="0"/>
                                  </p:stCondLst>
                                  <p:childTnLst>
                                    <p:set>
                                      <p:cBhvr>
                                        <p:cTn id="23" dur="1" fill="hold">
                                          <p:stCondLst>
                                            <p:cond delay="0"/>
                                          </p:stCondLst>
                                        </p:cTn>
                                        <p:tgtEl>
                                          <p:spTgt spid="5">
                                            <p:txEl>
                                              <p:pRg st="7" end="7"/>
                                            </p:txEl>
                                          </p:spTgt>
                                        </p:tgtEl>
                                        <p:attrNameLst>
                                          <p:attrName>style.visibility</p:attrName>
                                        </p:attrNameLst>
                                      </p:cBhvr>
                                      <p:to>
                                        <p:strVal val="visible"/>
                                      </p:to>
                                    </p:set>
                                    <p:animEffect transition="in" filter="wipe(up)">
                                      <p:cBhvr>
                                        <p:cTn id="24" dur="500"/>
                                        <p:tgtEl>
                                          <p:spTgt spid="5">
                                            <p:txEl>
                                              <p:pRg st="7" end="7"/>
                                            </p:txEl>
                                          </p:spTgt>
                                        </p:tgtEl>
                                      </p:cBhvr>
                                    </p:animEffect>
                                  </p:childTnLst>
                                </p:cTn>
                              </p:par>
                              <p:par>
                                <p:cTn id="25" presetID="22" presetClass="entr" presetSubtype="1" fill="hold" grpId="0" nodeType="withEffect">
                                  <p:stCondLst>
                                    <p:cond delay="0"/>
                                  </p:stCondLst>
                                  <p:childTnLst>
                                    <p:set>
                                      <p:cBhvr>
                                        <p:cTn id="26" dur="1" fill="hold">
                                          <p:stCondLst>
                                            <p:cond delay="0"/>
                                          </p:stCondLst>
                                        </p:cTn>
                                        <p:tgtEl>
                                          <p:spTgt spid="5">
                                            <p:txEl>
                                              <p:pRg st="8" end="8"/>
                                            </p:txEl>
                                          </p:spTgt>
                                        </p:tgtEl>
                                        <p:attrNameLst>
                                          <p:attrName>style.visibility</p:attrName>
                                        </p:attrNameLst>
                                      </p:cBhvr>
                                      <p:to>
                                        <p:strVal val="visible"/>
                                      </p:to>
                                    </p:set>
                                    <p:animEffect transition="in" filter="wipe(up)">
                                      <p:cBhvr>
                                        <p:cTn id="27" dur="500"/>
                                        <p:tgtEl>
                                          <p:spTgt spid="5">
                                            <p:txEl>
                                              <p:pRg st="8" end="8"/>
                                            </p:txEl>
                                          </p:spTgt>
                                        </p:tgtEl>
                                      </p:cBhvr>
                                    </p:animEffect>
                                  </p:childTnLst>
                                </p:cTn>
                              </p:par>
                              <p:par>
                                <p:cTn id="28" presetID="22" presetClass="entr" presetSubtype="1" fill="hold" grpId="0" nodeType="withEffect">
                                  <p:stCondLst>
                                    <p:cond delay="0"/>
                                  </p:stCondLst>
                                  <p:childTnLst>
                                    <p:set>
                                      <p:cBhvr>
                                        <p:cTn id="29" dur="1" fill="hold">
                                          <p:stCondLst>
                                            <p:cond delay="0"/>
                                          </p:stCondLst>
                                        </p:cTn>
                                        <p:tgtEl>
                                          <p:spTgt spid="5">
                                            <p:txEl>
                                              <p:pRg st="9" end="9"/>
                                            </p:txEl>
                                          </p:spTgt>
                                        </p:tgtEl>
                                        <p:attrNameLst>
                                          <p:attrName>style.visibility</p:attrName>
                                        </p:attrNameLst>
                                      </p:cBhvr>
                                      <p:to>
                                        <p:strVal val="visible"/>
                                      </p:to>
                                    </p:set>
                                    <p:animEffect transition="in" filter="wipe(up)">
                                      <p:cBhvr>
                                        <p:cTn id="30" dur="500"/>
                                        <p:tgtEl>
                                          <p:spTgt spid="5">
                                            <p:txEl>
                                              <p:pRg st="9" end="9"/>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1" fill="hold" grpId="0" nodeType="clickEffect">
                                  <p:stCondLst>
                                    <p:cond delay="0"/>
                                  </p:stCondLst>
                                  <p:childTnLst>
                                    <p:set>
                                      <p:cBhvr>
                                        <p:cTn id="34" dur="1" fill="hold">
                                          <p:stCondLst>
                                            <p:cond delay="0"/>
                                          </p:stCondLst>
                                        </p:cTn>
                                        <p:tgtEl>
                                          <p:spTgt spid="5">
                                            <p:txEl>
                                              <p:pRg st="10" end="10"/>
                                            </p:txEl>
                                          </p:spTgt>
                                        </p:tgtEl>
                                        <p:attrNameLst>
                                          <p:attrName>style.visibility</p:attrName>
                                        </p:attrNameLst>
                                      </p:cBhvr>
                                      <p:to>
                                        <p:strVal val="visible"/>
                                      </p:to>
                                    </p:set>
                                    <p:animEffect transition="in" filter="wipe(up)">
                                      <p:cBhvr>
                                        <p:cTn id="35" dur="500"/>
                                        <p:tgtEl>
                                          <p:spTgt spid="5">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dirty="0"/>
              <a:t>The C++ Buffer Constructor</a:t>
            </a:r>
          </a:p>
        </p:txBody>
      </p:sp>
      <p:sp>
        <p:nvSpPr>
          <p:cNvPr id="6" name="Content Placeholder 5"/>
          <p:cNvSpPr>
            <a:spLocks noGrp="1"/>
          </p:cNvSpPr>
          <p:nvPr>
            <p:ph idx="1"/>
          </p:nvPr>
        </p:nvSpPr>
        <p:spPr>
          <a:xfrm>
            <a:off x="107504" y="1600200"/>
            <a:ext cx="8856984" cy="5069160"/>
          </a:xfrm>
        </p:spPr>
        <p:txBody>
          <a:bodyPr>
            <a:normAutofit/>
          </a:bodyPr>
          <a:lstStyle/>
          <a:p>
            <a:r>
              <a:rPr lang="en-GB" dirty="0"/>
              <a:t>When using the buffer constructor which uses C++ vector iterators, remember:</a:t>
            </a:r>
          </a:p>
          <a:p>
            <a:pPr lvl="1"/>
            <a:r>
              <a:rPr lang="en-GB" dirty="0"/>
              <a:t>This is a blocking call</a:t>
            </a:r>
          </a:p>
          <a:p>
            <a:pPr lvl="1"/>
            <a:r>
              <a:rPr lang="en-GB" dirty="0"/>
              <a:t>The constructor will </a:t>
            </a:r>
            <a:r>
              <a:rPr lang="en-GB" dirty="0" err="1"/>
              <a:t>enqueue</a:t>
            </a:r>
            <a:r>
              <a:rPr lang="en-GB" dirty="0"/>
              <a:t> a copy to the first Device in the context (when </a:t>
            </a:r>
            <a:r>
              <a:rPr lang="en-GB" dirty="0" err="1"/>
              <a:t>useHostPtr</a:t>
            </a:r>
            <a:r>
              <a:rPr lang="en-GB" dirty="0"/>
              <a:t> == false)</a:t>
            </a:r>
          </a:p>
          <a:p>
            <a:pPr lvl="1"/>
            <a:r>
              <a:rPr lang="en-GB" dirty="0"/>
              <a:t>The OpenCL runtime will </a:t>
            </a:r>
            <a:r>
              <a:rPr lang="en-GB" dirty="0">
                <a:solidFill>
                  <a:schemeClr val="accent6"/>
                </a:solidFill>
              </a:rPr>
              <a:t>automatically </a:t>
            </a:r>
            <a:r>
              <a:rPr lang="en-GB" dirty="0"/>
              <a:t>ensure the buffer is copied across to the actual device you </a:t>
            </a:r>
            <a:r>
              <a:rPr lang="en-GB" dirty="0" err="1"/>
              <a:t>enqueue</a:t>
            </a:r>
            <a:r>
              <a:rPr lang="en-GB" dirty="0"/>
              <a:t> a kernel on later if you </a:t>
            </a:r>
            <a:r>
              <a:rPr lang="en-GB" dirty="0" err="1"/>
              <a:t>enqueue</a:t>
            </a:r>
            <a:r>
              <a:rPr lang="en-GB" dirty="0"/>
              <a:t> the kernel on a different device within this context</a:t>
            </a:r>
          </a:p>
        </p:txBody>
      </p:sp>
      <p:sp>
        <p:nvSpPr>
          <p:cNvPr id="2" name="Slide Number Placeholder 1">
            <a:extLst>
              <a:ext uri="{FF2B5EF4-FFF2-40B4-BE49-F238E27FC236}">
                <a16:creationId xmlns:a16="http://schemas.microsoft.com/office/drawing/2014/main" id="{274122C0-D895-DE4C-8DCF-59EBEF6BF022}"/>
              </a:ext>
            </a:extLst>
          </p:cNvPr>
          <p:cNvSpPr>
            <a:spLocks noGrp="1"/>
          </p:cNvSpPr>
          <p:nvPr>
            <p:ph type="sldNum" sz="quarter" idx="12"/>
          </p:nvPr>
        </p:nvSpPr>
        <p:spPr/>
        <p:txBody>
          <a:bodyPr/>
          <a:lstStyle/>
          <a:p>
            <a:fld id="{10338BC4-165C-45BE-83FF-C9C7D8E962C5}" type="slidenum">
              <a:rPr lang="en-GB" smtClean="0"/>
              <a:pPr/>
              <a:t>91</a:t>
            </a:fld>
            <a:endParaRPr lang="en-GB"/>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The Python Interface</a:t>
            </a:r>
          </a:p>
        </p:txBody>
      </p:sp>
      <p:sp>
        <p:nvSpPr>
          <p:cNvPr id="3" name="Content Placeholder 2"/>
          <p:cNvSpPr>
            <a:spLocks noGrp="1"/>
          </p:cNvSpPr>
          <p:nvPr>
            <p:ph idx="1"/>
          </p:nvPr>
        </p:nvSpPr>
        <p:spPr/>
        <p:txBody>
          <a:bodyPr>
            <a:normAutofit fontScale="85000" lnSpcReduction="10000"/>
          </a:bodyPr>
          <a:lstStyle/>
          <a:p>
            <a:pPr>
              <a:lnSpc>
                <a:spcPct val="110000"/>
              </a:lnSpc>
            </a:pPr>
            <a:r>
              <a:rPr lang="en-GB" dirty="0"/>
              <a:t>A Python library by Andreas </a:t>
            </a:r>
            <a:r>
              <a:rPr lang="en-GB" dirty="0" err="1"/>
              <a:t>Klöckner</a:t>
            </a:r>
            <a:r>
              <a:rPr lang="en-GB" dirty="0"/>
              <a:t> from University of Illinois at Urbana-Champaign</a:t>
            </a:r>
          </a:p>
          <a:p>
            <a:pPr>
              <a:lnSpc>
                <a:spcPct val="110000"/>
              </a:lnSpc>
            </a:pPr>
            <a:r>
              <a:rPr lang="en-GB" dirty="0"/>
              <a:t>This interface is dramatically easier to work with</a:t>
            </a:r>
            <a:r>
              <a:rPr lang="en-GB" baseline="30000" dirty="0"/>
              <a:t>1</a:t>
            </a:r>
          </a:p>
          <a:p>
            <a:pPr>
              <a:lnSpc>
                <a:spcPct val="110000"/>
              </a:lnSpc>
            </a:pPr>
            <a:r>
              <a:rPr lang="en-GB" dirty="0"/>
              <a:t>Key features:</a:t>
            </a:r>
          </a:p>
          <a:p>
            <a:pPr lvl="1">
              <a:lnSpc>
                <a:spcPct val="110000"/>
              </a:lnSpc>
            </a:pPr>
            <a:r>
              <a:rPr lang="en-GB" dirty="0"/>
              <a:t>Helper functions to choose platform/device at runtime</a:t>
            </a:r>
          </a:p>
          <a:p>
            <a:pPr lvl="1">
              <a:lnSpc>
                <a:spcPct val="110000"/>
              </a:lnSpc>
            </a:pPr>
            <a:r>
              <a:rPr lang="en-GB" dirty="0" err="1"/>
              <a:t>getInfo</a:t>
            </a:r>
            <a:r>
              <a:rPr lang="en-GB" dirty="0"/>
              <a:t>() methods are class attributes – no need to call the method itself</a:t>
            </a:r>
          </a:p>
          <a:p>
            <a:pPr lvl="1">
              <a:lnSpc>
                <a:spcPct val="110000"/>
              </a:lnSpc>
            </a:pPr>
            <a:r>
              <a:rPr lang="en-GB" dirty="0"/>
              <a:t>Call a kernel as a method</a:t>
            </a:r>
          </a:p>
          <a:p>
            <a:pPr lvl="1">
              <a:lnSpc>
                <a:spcPct val="110000"/>
              </a:lnSpc>
            </a:pPr>
            <a:r>
              <a:rPr lang="en-GB" dirty="0"/>
              <a:t>Multi-line strings – no need to escape new lines!</a:t>
            </a:r>
          </a:p>
        </p:txBody>
      </p:sp>
      <p:sp>
        <p:nvSpPr>
          <p:cNvPr id="4" name="TextBox 3"/>
          <p:cNvSpPr txBox="1"/>
          <p:nvPr/>
        </p:nvSpPr>
        <p:spPr>
          <a:xfrm>
            <a:off x="3563888" y="6488668"/>
            <a:ext cx="3887603" cy="369332"/>
          </a:xfrm>
          <a:prstGeom prst="rect">
            <a:avLst/>
          </a:prstGeom>
          <a:noFill/>
        </p:spPr>
        <p:txBody>
          <a:bodyPr wrap="none" rtlCol="0">
            <a:spAutoFit/>
          </a:bodyPr>
          <a:lstStyle/>
          <a:p>
            <a:r>
              <a:rPr lang="en-GB" baseline="30000" dirty="0"/>
              <a:t>1</a:t>
            </a:r>
            <a:r>
              <a:rPr lang="en-GB" dirty="0"/>
              <a:t> not just for Python programmers…</a:t>
            </a:r>
          </a:p>
        </p:txBody>
      </p:sp>
      <p:sp>
        <p:nvSpPr>
          <p:cNvPr id="5" name="Slide Number Placeholder 4">
            <a:extLst>
              <a:ext uri="{FF2B5EF4-FFF2-40B4-BE49-F238E27FC236}">
                <a16:creationId xmlns:a16="http://schemas.microsoft.com/office/drawing/2014/main" id="{05A0A3C6-02FE-B14C-B76C-7BF50FA94B64}"/>
              </a:ext>
            </a:extLst>
          </p:cNvPr>
          <p:cNvSpPr>
            <a:spLocks noGrp="1"/>
          </p:cNvSpPr>
          <p:nvPr>
            <p:ph type="sldNum" sz="quarter" idx="12"/>
          </p:nvPr>
        </p:nvSpPr>
        <p:spPr/>
        <p:txBody>
          <a:bodyPr/>
          <a:lstStyle/>
          <a:p>
            <a:fld id="{10338BC4-165C-45BE-83FF-C9C7D8E962C5}" type="slidenum">
              <a:rPr lang="en-GB" smtClean="0"/>
              <a:pPr/>
              <a:t>92</a:t>
            </a:fld>
            <a:endParaRPr lang="en-GB"/>
          </a:p>
        </p:txBody>
      </p:sp>
    </p:spTree>
    <p:extLst>
      <p:ext uri="{BB962C8B-B14F-4D97-AF65-F5344CB8AC3E}">
        <p14:creationId xmlns:p14="http://schemas.microsoft.com/office/powerpoint/2010/main" val="99887882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Setting up the host program </a:t>
            </a:r>
          </a:p>
        </p:txBody>
      </p:sp>
      <p:sp>
        <p:nvSpPr>
          <p:cNvPr id="3" name="Content Placeholder 2"/>
          <p:cNvSpPr>
            <a:spLocks noGrp="1"/>
          </p:cNvSpPr>
          <p:nvPr>
            <p:ph idx="1"/>
          </p:nvPr>
        </p:nvSpPr>
        <p:spPr/>
        <p:txBody>
          <a:bodyPr/>
          <a:lstStyle/>
          <a:p>
            <a:r>
              <a:rPr lang="en-GB" dirty="0"/>
              <a:t>Import the </a:t>
            </a:r>
            <a:r>
              <a:rPr lang="en-GB" dirty="0" err="1"/>
              <a:t>pyopencl</a:t>
            </a:r>
            <a:r>
              <a:rPr lang="en-GB" dirty="0"/>
              <a:t> library</a:t>
            </a:r>
          </a:p>
          <a:p>
            <a:pPr marL="457200" lvl="1" indent="0">
              <a:buNone/>
            </a:pPr>
            <a:r>
              <a:rPr lang="en-GB" dirty="0">
                <a:solidFill>
                  <a:schemeClr val="accent2"/>
                </a:solidFill>
                <a:latin typeface="Courier New Bold"/>
              </a:rPr>
              <a:t>import</a:t>
            </a:r>
            <a:r>
              <a:rPr lang="en-GB" dirty="0">
                <a:latin typeface="Courier New Bold"/>
              </a:rPr>
              <a:t> </a:t>
            </a:r>
            <a:r>
              <a:rPr lang="en-GB" dirty="0" err="1">
                <a:latin typeface="Courier New Bold"/>
              </a:rPr>
              <a:t>pyopencl</a:t>
            </a:r>
            <a:r>
              <a:rPr lang="en-GB" dirty="0">
                <a:latin typeface="Courier New Bold"/>
              </a:rPr>
              <a:t> </a:t>
            </a:r>
            <a:r>
              <a:rPr lang="en-GB" dirty="0">
                <a:solidFill>
                  <a:schemeClr val="accent2"/>
                </a:solidFill>
                <a:latin typeface="Courier New Bold"/>
              </a:rPr>
              <a:t>as</a:t>
            </a:r>
            <a:r>
              <a:rPr lang="en-GB" dirty="0">
                <a:latin typeface="Courier New Bold"/>
              </a:rPr>
              <a:t> cl</a:t>
            </a:r>
          </a:p>
          <a:p>
            <a:r>
              <a:rPr lang="en-GB" dirty="0"/>
              <a:t>Import </a:t>
            </a:r>
            <a:r>
              <a:rPr lang="en-GB" dirty="0" err="1"/>
              <a:t>numpy</a:t>
            </a:r>
            <a:r>
              <a:rPr lang="en-GB" dirty="0"/>
              <a:t> to use arrays etc.</a:t>
            </a:r>
          </a:p>
          <a:p>
            <a:pPr marL="457200" lvl="1" indent="0">
              <a:buNone/>
            </a:pPr>
            <a:r>
              <a:rPr lang="en-GB" dirty="0">
                <a:solidFill>
                  <a:schemeClr val="accent2"/>
                </a:solidFill>
                <a:latin typeface="Courier New Bold"/>
              </a:rPr>
              <a:t>import</a:t>
            </a:r>
            <a:r>
              <a:rPr lang="en-GB" dirty="0">
                <a:latin typeface="Courier New Bold"/>
              </a:rPr>
              <a:t> </a:t>
            </a:r>
            <a:r>
              <a:rPr lang="en-GB" dirty="0" err="1">
                <a:latin typeface="Courier New Bold"/>
              </a:rPr>
              <a:t>numpy</a:t>
            </a:r>
            <a:endParaRPr lang="en-GB" dirty="0">
              <a:latin typeface="Courier New Bold"/>
            </a:endParaRPr>
          </a:p>
          <a:p>
            <a:r>
              <a:rPr lang="en-GB" dirty="0"/>
              <a:t>Some of the examples use a helper library to print out some information</a:t>
            </a:r>
          </a:p>
          <a:p>
            <a:pPr marL="457200" lvl="1" indent="0">
              <a:buNone/>
            </a:pPr>
            <a:r>
              <a:rPr lang="en-GB" dirty="0">
                <a:solidFill>
                  <a:schemeClr val="accent2"/>
                </a:solidFill>
                <a:latin typeface="Courier New Bold"/>
              </a:rPr>
              <a:t>import</a:t>
            </a:r>
            <a:r>
              <a:rPr lang="en-GB" dirty="0">
                <a:latin typeface="Courier New Bold"/>
              </a:rPr>
              <a:t> </a:t>
            </a:r>
            <a:r>
              <a:rPr lang="en-GB" dirty="0" err="1">
                <a:latin typeface="Courier New Bold"/>
              </a:rPr>
              <a:t>deviceinfo</a:t>
            </a:r>
            <a:endParaRPr lang="en-GB" dirty="0">
              <a:latin typeface="Courier New Bold"/>
            </a:endParaRPr>
          </a:p>
        </p:txBody>
      </p:sp>
      <p:sp>
        <p:nvSpPr>
          <p:cNvPr id="4" name="Slide Number Placeholder 3">
            <a:extLst>
              <a:ext uri="{FF2B5EF4-FFF2-40B4-BE49-F238E27FC236}">
                <a16:creationId xmlns:a16="http://schemas.microsoft.com/office/drawing/2014/main" id="{CC19F7D5-16BE-9D43-8664-7B88F4B94215}"/>
              </a:ext>
            </a:extLst>
          </p:cNvPr>
          <p:cNvSpPr>
            <a:spLocks noGrp="1"/>
          </p:cNvSpPr>
          <p:nvPr>
            <p:ph type="sldNum" sz="quarter" idx="12"/>
          </p:nvPr>
        </p:nvSpPr>
        <p:spPr/>
        <p:txBody>
          <a:bodyPr/>
          <a:lstStyle/>
          <a:p>
            <a:fld id="{10338BC4-165C-45BE-83FF-C9C7D8E962C5}" type="slidenum">
              <a:rPr lang="en-GB" smtClean="0"/>
              <a:pPr/>
              <a:t>93</a:t>
            </a:fld>
            <a:endParaRPr lang="en-GB"/>
          </a:p>
        </p:txBody>
      </p:sp>
    </p:spTree>
    <p:extLst>
      <p:ext uri="{BB962C8B-B14F-4D97-AF65-F5344CB8AC3E}">
        <p14:creationId xmlns:p14="http://schemas.microsoft.com/office/powerpoint/2010/main" val="11996490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755576" y="188640"/>
            <a:ext cx="8136905" cy="6696744"/>
          </a:xfrm>
        </p:spPr>
        <p:txBody>
          <a:bodyPr>
            <a:noAutofit/>
          </a:bodyPr>
          <a:lstStyle/>
          <a:p>
            <a:pPr marL="0" indent="0">
              <a:buNone/>
            </a:pPr>
            <a:r>
              <a:rPr lang="en-GB" sz="1400" b="1" dirty="0">
                <a:latin typeface="Courier New Bold"/>
              </a:rPr>
              <a:t>N = 1024</a:t>
            </a:r>
          </a:p>
          <a:p>
            <a:pPr marL="0" indent="0">
              <a:buNone/>
            </a:pPr>
            <a:r>
              <a:rPr lang="en-GB" sz="1400" b="1" dirty="0">
                <a:solidFill>
                  <a:schemeClr val="tx1">
                    <a:lumMod val="85000"/>
                  </a:schemeClr>
                </a:solidFill>
                <a:latin typeface="Courier New Bold"/>
              </a:rPr>
              <a:t># create context, queue and program</a:t>
            </a:r>
          </a:p>
          <a:p>
            <a:pPr marL="0" indent="0">
              <a:buNone/>
            </a:pPr>
            <a:r>
              <a:rPr lang="en-GB" sz="1400" b="1" dirty="0">
                <a:latin typeface="Courier New Bold"/>
              </a:rPr>
              <a:t>context = </a:t>
            </a:r>
            <a:r>
              <a:rPr lang="en-GB" sz="1400" b="1" dirty="0" err="1">
                <a:solidFill>
                  <a:schemeClr val="accent3"/>
                </a:solidFill>
                <a:latin typeface="Courier New Bold"/>
              </a:rPr>
              <a:t>cl.create_some_context</a:t>
            </a:r>
            <a:r>
              <a:rPr lang="en-GB" sz="1400" b="1" dirty="0">
                <a:latin typeface="Courier New Bold"/>
              </a:rPr>
              <a:t>()</a:t>
            </a:r>
          </a:p>
          <a:p>
            <a:pPr marL="0" indent="0">
              <a:buNone/>
            </a:pPr>
            <a:r>
              <a:rPr lang="en-GB" sz="1400" b="1" dirty="0">
                <a:latin typeface="Courier New Bold"/>
              </a:rPr>
              <a:t>queue   = </a:t>
            </a:r>
            <a:r>
              <a:rPr lang="en-GB" sz="1400" b="1" dirty="0" err="1">
                <a:solidFill>
                  <a:schemeClr val="accent3"/>
                </a:solidFill>
                <a:latin typeface="Courier New Bold"/>
              </a:rPr>
              <a:t>cl.CommandQueue</a:t>
            </a:r>
            <a:r>
              <a:rPr lang="en-GB" sz="1400" b="1" dirty="0">
                <a:latin typeface="Courier New Bold"/>
              </a:rPr>
              <a:t>(context)</a:t>
            </a:r>
          </a:p>
          <a:p>
            <a:pPr marL="0" indent="0">
              <a:buNone/>
            </a:pPr>
            <a:r>
              <a:rPr lang="en-GB" sz="1400" b="1" dirty="0" err="1">
                <a:latin typeface="Courier New Bold"/>
              </a:rPr>
              <a:t>kernelsource</a:t>
            </a:r>
            <a:r>
              <a:rPr lang="en-GB" sz="1400" b="1" dirty="0">
                <a:latin typeface="Courier New Bold"/>
              </a:rPr>
              <a:t> = </a:t>
            </a:r>
            <a:r>
              <a:rPr lang="en-GB" sz="1400" b="1" dirty="0">
                <a:solidFill>
                  <a:schemeClr val="accent1"/>
                </a:solidFill>
                <a:latin typeface="Courier New Bold"/>
              </a:rPr>
              <a:t>open</a:t>
            </a:r>
            <a:r>
              <a:rPr lang="en-GB" sz="1400" b="1" dirty="0">
                <a:latin typeface="Courier New Bold"/>
              </a:rPr>
              <a:t>(‘vadd.cl’).read()</a:t>
            </a:r>
          </a:p>
          <a:p>
            <a:pPr marL="0" indent="0">
              <a:buNone/>
            </a:pPr>
            <a:r>
              <a:rPr lang="en-GB" sz="1400" b="1" dirty="0">
                <a:latin typeface="Courier New Bold"/>
              </a:rPr>
              <a:t>program = </a:t>
            </a:r>
            <a:r>
              <a:rPr lang="en-GB" sz="1400" b="1" dirty="0" err="1">
                <a:solidFill>
                  <a:schemeClr val="accent3"/>
                </a:solidFill>
                <a:latin typeface="Courier New Bold"/>
              </a:rPr>
              <a:t>cl.Program</a:t>
            </a:r>
            <a:r>
              <a:rPr lang="en-GB" sz="1400" b="1" dirty="0">
                <a:latin typeface="Courier New Bold"/>
              </a:rPr>
              <a:t>(context, </a:t>
            </a:r>
            <a:r>
              <a:rPr lang="en-GB" sz="1400" b="1" dirty="0" err="1">
                <a:latin typeface="Courier New Bold"/>
              </a:rPr>
              <a:t>kernelsource</a:t>
            </a:r>
            <a:r>
              <a:rPr lang="en-GB" sz="1400" b="1" dirty="0">
                <a:latin typeface="Courier New Bold"/>
              </a:rPr>
              <a:t>).</a:t>
            </a:r>
            <a:r>
              <a:rPr lang="en-GB" sz="1400" b="1" dirty="0">
                <a:solidFill>
                  <a:schemeClr val="accent3"/>
                </a:solidFill>
                <a:latin typeface="Courier New Bold"/>
              </a:rPr>
              <a:t>build</a:t>
            </a:r>
            <a:r>
              <a:rPr lang="en-GB" sz="1400" b="1" dirty="0">
                <a:latin typeface="Courier New Bold"/>
              </a:rPr>
              <a:t>()</a:t>
            </a:r>
          </a:p>
          <a:p>
            <a:pPr marL="0" indent="0">
              <a:buNone/>
            </a:pPr>
            <a:endParaRPr lang="en-GB" sz="1400" b="1" dirty="0">
              <a:latin typeface="Courier New Bold"/>
            </a:endParaRPr>
          </a:p>
          <a:p>
            <a:pPr marL="0" indent="0">
              <a:buNone/>
            </a:pPr>
            <a:r>
              <a:rPr lang="en-GB" sz="1400" b="1" dirty="0">
                <a:solidFill>
                  <a:schemeClr val="tx1">
                    <a:lumMod val="85000"/>
                  </a:schemeClr>
                </a:solidFill>
                <a:latin typeface="Courier New Bold"/>
              </a:rPr>
              <a:t># create host arrays</a:t>
            </a:r>
          </a:p>
          <a:p>
            <a:pPr marL="0" indent="0">
              <a:buNone/>
            </a:pPr>
            <a:r>
              <a:rPr lang="en-GB" sz="1400" b="1" dirty="0" err="1">
                <a:latin typeface="Courier New Bold"/>
              </a:rPr>
              <a:t>h_a</a:t>
            </a:r>
            <a:r>
              <a:rPr lang="en-GB" sz="1400" b="1" dirty="0">
                <a:latin typeface="Courier New Bold"/>
              </a:rPr>
              <a:t> = </a:t>
            </a:r>
            <a:r>
              <a:rPr lang="en-GB" sz="1400" b="1" dirty="0" err="1">
                <a:solidFill>
                  <a:schemeClr val="accent2"/>
                </a:solidFill>
                <a:latin typeface="Courier New Bold"/>
              </a:rPr>
              <a:t>numpy.random.rand</a:t>
            </a:r>
            <a:r>
              <a:rPr lang="en-GB" sz="1400" b="1" dirty="0">
                <a:latin typeface="Courier New Bold"/>
              </a:rPr>
              <a:t>(N).</a:t>
            </a:r>
            <a:r>
              <a:rPr lang="en-GB" sz="1400" b="1" dirty="0" err="1">
                <a:solidFill>
                  <a:schemeClr val="accent2"/>
                </a:solidFill>
                <a:latin typeface="Courier New Bold"/>
              </a:rPr>
              <a:t>astype</a:t>
            </a:r>
            <a:r>
              <a:rPr lang="en-GB" sz="1400" b="1" dirty="0">
                <a:latin typeface="Courier New Bold"/>
              </a:rPr>
              <a:t>(float32)</a:t>
            </a:r>
          </a:p>
          <a:p>
            <a:pPr marL="0" indent="0">
              <a:buNone/>
            </a:pPr>
            <a:r>
              <a:rPr lang="en-GB" sz="1400" b="1" dirty="0" err="1">
                <a:latin typeface="Courier New Bold"/>
              </a:rPr>
              <a:t>h_b</a:t>
            </a:r>
            <a:r>
              <a:rPr lang="en-GB" sz="1400" b="1" dirty="0">
                <a:latin typeface="Courier New Bold"/>
              </a:rPr>
              <a:t> = </a:t>
            </a:r>
            <a:r>
              <a:rPr lang="en-GB" sz="1400" b="1" dirty="0" err="1">
                <a:solidFill>
                  <a:schemeClr val="accent2"/>
                </a:solidFill>
                <a:latin typeface="Courier New Bold"/>
              </a:rPr>
              <a:t>numpy.random.rand</a:t>
            </a:r>
            <a:r>
              <a:rPr lang="en-GB" sz="1400" b="1" dirty="0">
                <a:latin typeface="Courier New Bold"/>
              </a:rPr>
              <a:t>(N).</a:t>
            </a:r>
            <a:r>
              <a:rPr lang="en-GB" sz="1400" b="1" dirty="0" err="1">
                <a:solidFill>
                  <a:schemeClr val="accent2"/>
                </a:solidFill>
                <a:latin typeface="Courier New Bold"/>
              </a:rPr>
              <a:t>astype</a:t>
            </a:r>
            <a:r>
              <a:rPr lang="en-GB" sz="1400" b="1" dirty="0">
                <a:latin typeface="Courier New Bold"/>
              </a:rPr>
              <a:t>(float32)</a:t>
            </a:r>
          </a:p>
          <a:p>
            <a:pPr marL="0" indent="0">
              <a:buNone/>
            </a:pPr>
            <a:r>
              <a:rPr lang="en-GB" sz="1400" b="1" dirty="0" err="1">
                <a:latin typeface="Courier New Bold"/>
              </a:rPr>
              <a:t>h_c</a:t>
            </a:r>
            <a:r>
              <a:rPr lang="en-GB" sz="1400" b="1" dirty="0">
                <a:latin typeface="Courier New Bold"/>
              </a:rPr>
              <a:t> = </a:t>
            </a:r>
            <a:r>
              <a:rPr lang="en-GB" sz="1400" b="1" dirty="0" err="1">
                <a:solidFill>
                  <a:schemeClr val="accent2"/>
                </a:solidFill>
                <a:latin typeface="Courier New Bold"/>
              </a:rPr>
              <a:t>numpy.empty</a:t>
            </a:r>
            <a:r>
              <a:rPr lang="en-GB" sz="1400" b="1" dirty="0">
                <a:latin typeface="Courier New Bold"/>
              </a:rPr>
              <a:t>(N).</a:t>
            </a:r>
            <a:r>
              <a:rPr lang="en-GB" sz="1400" b="1" dirty="0" err="1">
                <a:solidFill>
                  <a:schemeClr val="accent2"/>
                </a:solidFill>
                <a:latin typeface="Courier New Bold"/>
              </a:rPr>
              <a:t>astype</a:t>
            </a:r>
            <a:r>
              <a:rPr lang="en-GB" sz="1400" b="1" dirty="0">
                <a:latin typeface="Courier New Bold"/>
              </a:rPr>
              <a:t>(float32)</a:t>
            </a:r>
          </a:p>
          <a:p>
            <a:pPr marL="0" indent="0">
              <a:buNone/>
            </a:pPr>
            <a:endParaRPr lang="en-GB" sz="1400" b="1" dirty="0">
              <a:latin typeface="Courier New Bold"/>
            </a:endParaRPr>
          </a:p>
          <a:p>
            <a:pPr marL="0" indent="0">
              <a:buNone/>
            </a:pPr>
            <a:r>
              <a:rPr lang="en-GB" sz="1400" b="1" dirty="0">
                <a:solidFill>
                  <a:schemeClr val="tx1">
                    <a:lumMod val="85000"/>
                  </a:schemeClr>
                </a:solidFill>
                <a:latin typeface="Courier New Bold"/>
              </a:rPr>
              <a:t># create device buffers</a:t>
            </a:r>
          </a:p>
          <a:p>
            <a:pPr marL="0" indent="0">
              <a:buNone/>
            </a:pPr>
            <a:r>
              <a:rPr lang="en-GB" sz="1400" b="1" dirty="0">
                <a:latin typeface="Courier New Bold"/>
              </a:rPr>
              <a:t>mf  = </a:t>
            </a:r>
            <a:r>
              <a:rPr lang="en-GB" sz="1400" b="1" dirty="0" err="1">
                <a:solidFill>
                  <a:schemeClr val="accent3"/>
                </a:solidFill>
                <a:latin typeface="Courier New Bold"/>
              </a:rPr>
              <a:t>cl.mem_flags</a:t>
            </a:r>
            <a:endParaRPr lang="en-GB" sz="1400" b="1" dirty="0">
              <a:solidFill>
                <a:schemeClr val="accent3"/>
              </a:solidFill>
              <a:latin typeface="Courier New Bold"/>
            </a:endParaRPr>
          </a:p>
          <a:p>
            <a:pPr marL="0" indent="0">
              <a:buNone/>
            </a:pPr>
            <a:r>
              <a:rPr lang="en-GB" sz="1400" b="1" dirty="0" err="1">
                <a:latin typeface="Courier New Bold"/>
              </a:rPr>
              <a:t>d_a</a:t>
            </a:r>
            <a:r>
              <a:rPr lang="en-GB" sz="1400" b="1" dirty="0">
                <a:latin typeface="Courier New Bold"/>
              </a:rPr>
              <a:t> = </a:t>
            </a:r>
            <a:r>
              <a:rPr lang="en-GB" sz="1400" b="1" dirty="0" err="1">
                <a:solidFill>
                  <a:schemeClr val="accent3"/>
                </a:solidFill>
                <a:latin typeface="Courier New Bold"/>
              </a:rPr>
              <a:t>cl.Buffer</a:t>
            </a:r>
            <a:r>
              <a:rPr lang="en-GB" sz="1400" b="1" dirty="0">
                <a:latin typeface="Courier New Bold"/>
              </a:rPr>
              <a:t>(context, </a:t>
            </a:r>
            <a:r>
              <a:rPr lang="en-GB" sz="1400" b="1" dirty="0" err="1">
                <a:latin typeface="Courier New Bold"/>
              </a:rPr>
              <a:t>mf.</a:t>
            </a:r>
            <a:r>
              <a:rPr lang="en-GB" sz="1400" b="1" dirty="0" err="1">
                <a:solidFill>
                  <a:schemeClr val="accent1"/>
                </a:solidFill>
                <a:latin typeface="Courier New Bold"/>
              </a:rPr>
              <a:t>READ_ONLY</a:t>
            </a:r>
            <a:r>
              <a:rPr lang="en-GB" sz="1400" b="1" dirty="0">
                <a:solidFill>
                  <a:schemeClr val="accent1"/>
                </a:solidFill>
                <a:latin typeface="Courier New Bold"/>
              </a:rPr>
              <a:t> </a:t>
            </a:r>
            <a:r>
              <a:rPr lang="en-GB" sz="1400" b="1" dirty="0">
                <a:latin typeface="Courier New Bold"/>
              </a:rPr>
              <a:t>| </a:t>
            </a:r>
            <a:r>
              <a:rPr lang="en-GB" sz="1400" b="1" dirty="0" err="1">
                <a:latin typeface="Courier New Bold"/>
              </a:rPr>
              <a:t>mf.</a:t>
            </a:r>
            <a:r>
              <a:rPr lang="en-GB" sz="1400" b="1" dirty="0" err="1">
                <a:solidFill>
                  <a:schemeClr val="accent1"/>
                </a:solidFill>
                <a:latin typeface="Courier New Bold"/>
              </a:rPr>
              <a:t>COPY_HOST_PTR</a:t>
            </a:r>
            <a:r>
              <a:rPr lang="en-GB" sz="1400" b="1" dirty="0">
                <a:latin typeface="Courier New Bold"/>
              </a:rPr>
              <a:t>, </a:t>
            </a:r>
            <a:r>
              <a:rPr lang="en-GB" sz="1400" b="1" i="1" dirty="0" err="1">
                <a:solidFill>
                  <a:schemeClr val="tx2">
                    <a:lumMod val="75000"/>
                  </a:schemeClr>
                </a:solidFill>
                <a:latin typeface="Courier New Bold"/>
              </a:rPr>
              <a:t>hostbuf</a:t>
            </a:r>
            <a:r>
              <a:rPr lang="en-GB" sz="1400" b="1" dirty="0">
                <a:latin typeface="Courier New Bold"/>
              </a:rPr>
              <a:t>=</a:t>
            </a:r>
            <a:r>
              <a:rPr lang="en-GB" sz="1400" b="1" dirty="0" err="1">
                <a:latin typeface="Courier New Bold"/>
              </a:rPr>
              <a:t>h_a</a:t>
            </a:r>
            <a:r>
              <a:rPr lang="en-GB" sz="1400" b="1" dirty="0">
                <a:latin typeface="Courier New Bold"/>
              </a:rPr>
              <a:t>)</a:t>
            </a:r>
          </a:p>
          <a:p>
            <a:pPr marL="0" indent="0">
              <a:buNone/>
            </a:pPr>
            <a:r>
              <a:rPr lang="en-GB" sz="1400" b="1" dirty="0" err="1">
                <a:latin typeface="Courier New Bold"/>
              </a:rPr>
              <a:t>d_b</a:t>
            </a:r>
            <a:r>
              <a:rPr lang="en-GB" sz="1400" b="1" dirty="0">
                <a:latin typeface="Courier New Bold"/>
              </a:rPr>
              <a:t> = </a:t>
            </a:r>
            <a:r>
              <a:rPr lang="en-GB" sz="1400" b="1" dirty="0" err="1">
                <a:solidFill>
                  <a:schemeClr val="accent3"/>
                </a:solidFill>
                <a:latin typeface="Courier New Bold"/>
              </a:rPr>
              <a:t>cl.Buffer</a:t>
            </a:r>
            <a:r>
              <a:rPr lang="en-GB" sz="1400" b="1" dirty="0">
                <a:latin typeface="Courier New Bold"/>
              </a:rPr>
              <a:t>(context, </a:t>
            </a:r>
            <a:r>
              <a:rPr lang="en-GB" sz="1400" b="1" dirty="0" err="1">
                <a:latin typeface="Courier New Bold"/>
              </a:rPr>
              <a:t>mf.</a:t>
            </a:r>
            <a:r>
              <a:rPr lang="en-GB" sz="1400" b="1" dirty="0" err="1">
                <a:solidFill>
                  <a:schemeClr val="accent1"/>
                </a:solidFill>
                <a:latin typeface="Courier New Bold"/>
              </a:rPr>
              <a:t>READ_ONLY</a:t>
            </a:r>
            <a:r>
              <a:rPr lang="en-GB" sz="1400" b="1" dirty="0">
                <a:latin typeface="Courier New Bold"/>
              </a:rPr>
              <a:t> | </a:t>
            </a:r>
            <a:r>
              <a:rPr lang="en-GB" sz="1400" b="1" dirty="0" err="1">
                <a:latin typeface="Courier New Bold"/>
              </a:rPr>
              <a:t>mf.</a:t>
            </a:r>
            <a:r>
              <a:rPr lang="en-GB" sz="1400" b="1" dirty="0" err="1">
                <a:solidFill>
                  <a:schemeClr val="accent1"/>
                </a:solidFill>
                <a:latin typeface="Courier New Bold"/>
              </a:rPr>
              <a:t>COPY_HOST_PTR</a:t>
            </a:r>
            <a:r>
              <a:rPr lang="en-GB" sz="1400" b="1" dirty="0">
                <a:latin typeface="Courier New Bold"/>
              </a:rPr>
              <a:t>, </a:t>
            </a:r>
            <a:r>
              <a:rPr lang="en-GB" sz="1400" b="1" i="1" dirty="0" err="1">
                <a:solidFill>
                  <a:schemeClr val="tx2">
                    <a:lumMod val="75000"/>
                  </a:schemeClr>
                </a:solidFill>
                <a:latin typeface="Courier New Bold"/>
              </a:rPr>
              <a:t>hostbuf</a:t>
            </a:r>
            <a:r>
              <a:rPr lang="en-GB" sz="1400" b="1" dirty="0">
                <a:latin typeface="Courier New Bold"/>
              </a:rPr>
              <a:t>=</a:t>
            </a:r>
            <a:r>
              <a:rPr lang="en-GB" sz="1400" b="1" dirty="0" err="1">
                <a:latin typeface="Courier New Bold"/>
              </a:rPr>
              <a:t>h_b</a:t>
            </a:r>
            <a:r>
              <a:rPr lang="en-GB" sz="1400" b="1" dirty="0">
                <a:latin typeface="Courier New Bold"/>
              </a:rPr>
              <a:t>)</a:t>
            </a:r>
          </a:p>
          <a:p>
            <a:pPr marL="0" indent="0">
              <a:buNone/>
            </a:pPr>
            <a:r>
              <a:rPr lang="en-GB" sz="1400" b="1" dirty="0" err="1">
                <a:latin typeface="Courier New Bold"/>
              </a:rPr>
              <a:t>d_c</a:t>
            </a:r>
            <a:r>
              <a:rPr lang="en-GB" sz="1400" b="1" dirty="0">
                <a:latin typeface="Courier New Bold"/>
              </a:rPr>
              <a:t> = </a:t>
            </a:r>
            <a:r>
              <a:rPr lang="en-GB" sz="1400" b="1" dirty="0" err="1">
                <a:solidFill>
                  <a:schemeClr val="accent3"/>
                </a:solidFill>
                <a:latin typeface="Courier New Bold"/>
              </a:rPr>
              <a:t>cl.Buffer</a:t>
            </a:r>
            <a:r>
              <a:rPr lang="en-GB" sz="1400" b="1" dirty="0">
                <a:latin typeface="Courier New Bold"/>
              </a:rPr>
              <a:t>(context, </a:t>
            </a:r>
            <a:r>
              <a:rPr lang="en-GB" sz="1400" b="1" dirty="0" err="1">
                <a:latin typeface="Courier New Bold"/>
              </a:rPr>
              <a:t>mf.</a:t>
            </a:r>
            <a:r>
              <a:rPr lang="en-GB" sz="1400" b="1" dirty="0" err="1">
                <a:solidFill>
                  <a:schemeClr val="accent1"/>
                </a:solidFill>
                <a:latin typeface="Courier New Bold"/>
              </a:rPr>
              <a:t>WRITE_ONLY</a:t>
            </a:r>
            <a:r>
              <a:rPr lang="en-GB" sz="1400" b="1" dirty="0">
                <a:latin typeface="Courier New Bold"/>
              </a:rPr>
              <a:t>, </a:t>
            </a:r>
            <a:r>
              <a:rPr lang="en-GB" sz="1400" b="1" dirty="0" err="1">
                <a:latin typeface="Courier New Bold"/>
              </a:rPr>
              <a:t>h_c.</a:t>
            </a:r>
            <a:r>
              <a:rPr lang="en-GB" sz="1400" b="1" dirty="0" err="1">
                <a:solidFill>
                  <a:schemeClr val="accent2"/>
                </a:solidFill>
                <a:latin typeface="Courier New Bold"/>
              </a:rPr>
              <a:t>nbytes</a:t>
            </a:r>
            <a:r>
              <a:rPr lang="en-GB" sz="1400" b="1" dirty="0">
                <a:latin typeface="Courier New Bold"/>
              </a:rPr>
              <a:t>)</a:t>
            </a:r>
          </a:p>
          <a:p>
            <a:pPr marL="0" indent="0">
              <a:buNone/>
            </a:pPr>
            <a:endParaRPr lang="en-GB" sz="1400" b="1" dirty="0">
              <a:latin typeface="Courier New Bold"/>
            </a:endParaRPr>
          </a:p>
          <a:p>
            <a:pPr marL="0" indent="0">
              <a:buNone/>
            </a:pPr>
            <a:r>
              <a:rPr lang="en-GB" sz="1400" b="1" dirty="0">
                <a:solidFill>
                  <a:schemeClr val="tx1">
                    <a:lumMod val="85000"/>
                  </a:schemeClr>
                </a:solidFill>
                <a:latin typeface="Courier New Bold"/>
              </a:rPr>
              <a:t># run kernel</a:t>
            </a:r>
          </a:p>
          <a:p>
            <a:pPr marL="0" indent="0">
              <a:buNone/>
            </a:pPr>
            <a:r>
              <a:rPr lang="en-GB" sz="1400" b="1" dirty="0" err="1">
                <a:latin typeface="Courier New Bold"/>
              </a:rPr>
              <a:t>program.vadd</a:t>
            </a:r>
            <a:r>
              <a:rPr lang="en-GB" sz="1400" b="1" dirty="0">
                <a:latin typeface="Courier New Bold"/>
              </a:rPr>
              <a:t>(queue, </a:t>
            </a:r>
            <a:r>
              <a:rPr lang="en-GB" sz="1400" b="1" dirty="0" err="1">
                <a:latin typeface="Courier New Bold"/>
              </a:rPr>
              <a:t>h_a.</a:t>
            </a:r>
            <a:r>
              <a:rPr lang="en-GB" sz="1400" b="1" dirty="0" err="1">
                <a:solidFill>
                  <a:schemeClr val="accent2"/>
                </a:solidFill>
                <a:latin typeface="Courier New Bold"/>
              </a:rPr>
              <a:t>shape</a:t>
            </a:r>
            <a:r>
              <a:rPr lang="en-GB" sz="1400" b="1" dirty="0">
                <a:latin typeface="Courier New Bold"/>
              </a:rPr>
              <a:t>, </a:t>
            </a:r>
            <a:r>
              <a:rPr lang="en-GB" sz="1400" b="1" dirty="0">
                <a:solidFill>
                  <a:schemeClr val="tx2">
                    <a:lumMod val="75000"/>
                  </a:schemeClr>
                </a:solidFill>
                <a:latin typeface="Courier New Bold"/>
              </a:rPr>
              <a:t>None</a:t>
            </a:r>
            <a:r>
              <a:rPr lang="en-GB" sz="1400" b="1" dirty="0">
                <a:latin typeface="Courier New Bold"/>
              </a:rPr>
              <a:t>, </a:t>
            </a:r>
            <a:r>
              <a:rPr lang="en-GB" sz="1400" b="1" dirty="0" err="1">
                <a:latin typeface="Courier New Bold"/>
              </a:rPr>
              <a:t>d_a</a:t>
            </a:r>
            <a:r>
              <a:rPr lang="en-GB" sz="1400" b="1" dirty="0">
                <a:latin typeface="Courier New Bold"/>
              </a:rPr>
              <a:t>, </a:t>
            </a:r>
            <a:r>
              <a:rPr lang="en-GB" sz="1400" b="1" dirty="0" err="1">
                <a:latin typeface="Courier New Bold"/>
              </a:rPr>
              <a:t>d_b</a:t>
            </a:r>
            <a:r>
              <a:rPr lang="en-GB" sz="1400" b="1" dirty="0">
                <a:latin typeface="Courier New Bold"/>
              </a:rPr>
              <a:t>, </a:t>
            </a:r>
            <a:r>
              <a:rPr lang="en-GB" sz="1400" b="1" dirty="0" err="1">
                <a:latin typeface="Courier New Bold"/>
              </a:rPr>
              <a:t>d_c</a:t>
            </a:r>
            <a:r>
              <a:rPr lang="en-GB" sz="1400" b="1" dirty="0">
                <a:latin typeface="Courier New Bold"/>
              </a:rPr>
              <a:t>)</a:t>
            </a:r>
          </a:p>
          <a:p>
            <a:pPr marL="0" indent="0">
              <a:buNone/>
            </a:pPr>
            <a:endParaRPr lang="en-GB" sz="1400" b="1" dirty="0">
              <a:latin typeface="Courier New Bold"/>
            </a:endParaRPr>
          </a:p>
          <a:p>
            <a:pPr marL="0" indent="0">
              <a:buNone/>
            </a:pPr>
            <a:r>
              <a:rPr lang="en-GB" sz="1400" b="1" dirty="0">
                <a:solidFill>
                  <a:schemeClr val="tx1">
                    <a:lumMod val="85000"/>
                  </a:schemeClr>
                </a:solidFill>
                <a:latin typeface="Courier New Bold"/>
              </a:rPr>
              <a:t># return results</a:t>
            </a:r>
          </a:p>
          <a:p>
            <a:pPr marL="0" indent="0">
              <a:buNone/>
            </a:pPr>
            <a:r>
              <a:rPr lang="en-GB" sz="1400" b="1" dirty="0" err="1">
                <a:solidFill>
                  <a:schemeClr val="accent3"/>
                </a:solidFill>
                <a:latin typeface="Courier New Bold"/>
              </a:rPr>
              <a:t>cl.enqueue_copy</a:t>
            </a:r>
            <a:r>
              <a:rPr lang="en-GB" sz="1400" b="1" dirty="0">
                <a:latin typeface="Courier New Bold"/>
              </a:rPr>
              <a:t>(queue, </a:t>
            </a:r>
            <a:r>
              <a:rPr lang="en-GB" sz="1400" b="1" dirty="0" err="1">
                <a:latin typeface="Courier New Bold"/>
              </a:rPr>
              <a:t>h_c</a:t>
            </a:r>
            <a:r>
              <a:rPr lang="en-GB" sz="1400" b="1" dirty="0">
                <a:latin typeface="Courier New Bold"/>
              </a:rPr>
              <a:t>, </a:t>
            </a:r>
            <a:r>
              <a:rPr lang="en-GB" sz="1400" b="1" dirty="0" err="1">
                <a:latin typeface="Courier New Bold"/>
              </a:rPr>
              <a:t>d_c</a:t>
            </a:r>
            <a:r>
              <a:rPr lang="en-GB" sz="1400" b="1" dirty="0">
                <a:latin typeface="Courier New Bold"/>
              </a:rPr>
              <a:t>)</a:t>
            </a:r>
          </a:p>
          <a:p>
            <a:pPr marL="0" indent="0">
              <a:buNone/>
            </a:pPr>
            <a:endParaRPr lang="en-GB" sz="1400" b="1" dirty="0">
              <a:latin typeface="Courier New Bold"/>
            </a:endParaRPr>
          </a:p>
        </p:txBody>
      </p:sp>
      <p:sp>
        <p:nvSpPr>
          <p:cNvPr id="2" name="Slide Number Placeholder 1">
            <a:extLst>
              <a:ext uri="{FF2B5EF4-FFF2-40B4-BE49-F238E27FC236}">
                <a16:creationId xmlns:a16="http://schemas.microsoft.com/office/drawing/2014/main" id="{DFFDC5CF-73B9-CA42-AB46-93B00A7C7FDC}"/>
              </a:ext>
            </a:extLst>
          </p:cNvPr>
          <p:cNvSpPr>
            <a:spLocks noGrp="1"/>
          </p:cNvSpPr>
          <p:nvPr>
            <p:ph type="sldNum" sz="quarter" idx="12"/>
          </p:nvPr>
        </p:nvSpPr>
        <p:spPr/>
        <p:txBody>
          <a:bodyPr/>
          <a:lstStyle/>
          <a:p>
            <a:fld id="{10338BC4-165C-45BE-83FF-C9C7D8E962C5}" type="slidenum">
              <a:rPr lang="en-GB" smtClean="0"/>
              <a:pPr/>
              <a:t>94</a:t>
            </a:fld>
            <a:endParaRPr lang="en-GB"/>
          </a:p>
        </p:txBody>
      </p:sp>
    </p:spTree>
    <p:extLst>
      <p:ext uri="{BB962C8B-B14F-4D97-AF65-F5344CB8AC3E}">
        <p14:creationId xmlns:p14="http://schemas.microsoft.com/office/powerpoint/2010/main" val="219874333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116632"/>
            <a:ext cx="8928992" cy="1143000"/>
          </a:xfrm>
        </p:spPr>
        <p:txBody>
          <a:bodyPr>
            <a:normAutofit fontScale="90000"/>
          </a:bodyPr>
          <a:lstStyle/>
          <a:p>
            <a:r>
              <a:rPr lang="en-GB" dirty="0"/>
              <a:t>We have now covered the basic platform runtime APIs in OpenCL</a:t>
            </a:r>
          </a:p>
        </p:txBody>
      </p:sp>
      <p:sp>
        <p:nvSpPr>
          <p:cNvPr id="74" name="Rectangle 1"/>
          <p:cNvSpPr>
            <a:spLocks/>
          </p:cNvSpPr>
          <p:nvPr/>
        </p:nvSpPr>
        <p:spPr bwMode="auto">
          <a:xfrm>
            <a:off x="3409972" y="3812750"/>
            <a:ext cx="1196975" cy="1530350"/>
          </a:xfrm>
          <a:prstGeom prst="rect">
            <a:avLst/>
          </a:prstGeom>
          <a:solidFill>
            <a:srgbClr val="FED6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75" name="Rectangle 1"/>
          <p:cNvSpPr>
            <a:spLocks/>
          </p:cNvSpPr>
          <p:nvPr/>
        </p:nvSpPr>
        <p:spPr bwMode="auto">
          <a:xfrm>
            <a:off x="3338513" y="3873075"/>
            <a:ext cx="1198562" cy="1528763"/>
          </a:xfrm>
          <a:prstGeom prst="rect">
            <a:avLst/>
          </a:prstGeom>
          <a:solidFill>
            <a:srgbClr val="FED6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76" name="Rectangle 3"/>
          <p:cNvSpPr>
            <a:spLocks/>
          </p:cNvSpPr>
          <p:nvPr/>
        </p:nvSpPr>
        <p:spPr bwMode="auto">
          <a:xfrm>
            <a:off x="3622675" y="4238200"/>
            <a:ext cx="668338" cy="336550"/>
          </a:xfrm>
          <a:prstGeom prst="rect">
            <a:avLst/>
          </a:prstGeom>
          <a:solidFill>
            <a:srgbClr val="8EA6BE"/>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Courier New Bold" charset="0"/>
                <a:ea typeface="ヒラギノ角ゴ ProN W3" charset="-128"/>
                <a:cs typeface="Arial"/>
                <a:sym typeface="Myriad Set Text" charset="0"/>
              </a:rPr>
              <a:t>arg [0] value</a:t>
            </a:r>
          </a:p>
        </p:txBody>
      </p:sp>
      <p:sp>
        <p:nvSpPr>
          <p:cNvPr id="77" name="Rectangle 4"/>
          <p:cNvSpPr>
            <a:spLocks/>
          </p:cNvSpPr>
          <p:nvPr/>
        </p:nvSpPr>
        <p:spPr bwMode="auto">
          <a:xfrm>
            <a:off x="3622675" y="4596975"/>
            <a:ext cx="668338" cy="336550"/>
          </a:xfrm>
          <a:prstGeom prst="rect">
            <a:avLst/>
          </a:prstGeom>
          <a:solidFill>
            <a:srgbClr val="8EA6BE"/>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Courier New Bold" charset="0"/>
                <a:ea typeface="ヒラギノ角ゴ ProN W3" charset="-128"/>
                <a:cs typeface="Arial"/>
                <a:sym typeface="Myriad Set Text" charset="0"/>
              </a:rPr>
              <a:t>arg [1] value</a:t>
            </a:r>
          </a:p>
        </p:txBody>
      </p:sp>
      <p:sp>
        <p:nvSpPr>
          <p:cNvPr id="78" name="Rectangle 5"/>
          <p:cNvSpPr>
            <a:spLocks/>
          </p:cNvSpPr>
          <p:nvPr/>
        </p:nvSpPr>
        <p:spPr bwMode="auto">
          <a:xfrm>
            <a:off x="3622675" y="4962100"/>
            <a:ext cx="668338" cy="336550"/>
          </a:xfrm>
          <a:prstGeom prst="rect">
            <a:avLst/>
          </a:prstGeom>
          <a:solidFill>
            <a:srgbClr val="8EA6BE"/>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Courier New Bold" charset="0"/>
                <a:ea typeface="ヒラギノ角ゴ ProN W3" charset="-128"/>
                <a:cs typeface="Arial"/>
                <a:sym typeface="Myriad Set Text" charset="0"/>
              </a:rPr>
              <a:t>arg [2] value</a:t>
            </a:r>
          </a:p>
        </p:txBody>
      </p:sp>
      <p:sp>
        <p:nvSpPr>
          <p:cNvPr id="79" name="Rectangle 8"/>
          <p:cNvSpPr>
            <a:spLocks/>
          </p:cNvSpPr>
          <p:nvPr/>
        </p:nvSpPr>
        <p:spPr bwMode="auto">
          <a:xfrm>
            <a:off x="3562364" y="4276300"/>
            <a:ext cx="669925" cy="336550"/>
          </a:xfrm>
          <a:prstGeom prst="rect">
            <a:avLst/>
          </a:prstGeom>
          <a:solidFill>
            <a:srgbClr val="8EA6BE"/>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Courier New Bold" charset="0"/>
                <a:ea typeface="ヒラギノ角ゴ ProN W3" charset="-128"/>
                <a:cs typeface="Arial"/>
                <a:sym typeface="Myriad Set Text" charset="0"/>
              </a:rPr>
              <a:t>arg [0] value</a:t>
            </a:r>
          </a:p>
        </p:txBody>
      </p:sp>
      <p:sp>
        <p:nvSpPr>
          <p:cNvPr id="80" name="Rectangle 9"/>
          <p:cNvSpPr>
            <a:spLocks/>
          </p:cNvSpPr>
          <p:nvPr/>
        </p:nvSpPr>
        <p:spPr bwMode="auto">
          <a:xfrm>
            <a:off x="3562364" y="4635075"/>
            <a:ext cx="669925" cy="336550"/>
          </a:xfrm>
          <a:prstGeom prst="rect">
            <a:avLst/>
          </a:prstGeom>
          <a:solidFill>
            <a:srgbClr val="8EA6BE"/>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Courier New Bold" charset="0"/>
                <a:ea typeface="ヒラギノ角ゴ ProN W3" charset="-128"/>
                <a:cs typeface="Arial"/>
                <a:sym typeface="Myriad Set Text" charset="0"/>
              </a:rPr>
              <a:t>arg [1] value</a:t>
            </a:r>
          </a:p>
        </p:txBody>
      </p:sp>
      <p:sp>
        <p:nvSpPr>
          <p:cNvPr id="81" name="Rectangle 10"/>
          <p:cNvSpPr>
            <a:spLocks/>
          </p:cNvSpPr>
          <p:nvPr/>
        </p:nvSpPr>
        <p:spPr bwMode="auto">
          <a:xfrm>
            <a:off x="3562364" y="5000200"/>
            <a:ext cx="669925" cy="336550"/>
          </a:xfrm>
          <a:prstGeom prst="rect">
            <a:avLst/>
          </a:prstGeom>
          <a:solidFill>
            <a:srgbClr val="8EA6BE"/>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Courier New Bold" charset="0"/>
                <a:ea typeface="ヒラギノ角ゴ ProN W3" charset="-128"/>
                <a:cs typeface="Arial"/>
                <a:sym typeface="Myriad Set Text" charset="0"/>
              </a:rPr>
              <a:t>arg [2] value</a:t>
            </a:r>
          </a:p>
        </p:txBody>
      </p:sp>
      <p:sp>
        <p:nvSpPr>
          <p:cNvPr id="82" name="Rectangle 11"/>
          <p:cNvSpPr>
            <a:spLocks/>
          </p:cNvSpPr>
          <p:nvPr/>
        </p:nvSpPr>
        <p:spPr bwMode="auto">
          <a:xfrm>
            <a:off x="6872288" y="3846088"/>
            <a:ext cx="1828800" cy="1490662"/>
          </a:xfrm>
          <a:prstGeom prst="rect">
            <a:avLst/>
          </a:prstGeom>
          <a:solidFill>
            <a:srgbClr val="F5DB93"/>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83" name="Rectangle 12"/>
          <p:cNvSpPr>
            <a:spLocks/>
          </p:cNvSpPr>
          <p:nvPr/>
        </p:nvSpPr>
        <p:spPr bwMode="auto">
          <a:xfrm>
            <a:off x="7067556" y="4036588"/>
            <a:ext cx="696913" cy="865187"/>
          </a:xfrm>
          <a:prstGeom prst="rect">
            <a:avLst/>
          </a:prstGeom>
          <a:solidFill>
            <a:srgbClr val="1D7135"/>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84" name="Rectangle 13"/>
          <p:cNvSpPr>
            <a:spLocks/>
          </p:cNvSpPr>
          <p:nvPr/>
        </p:nvSpPr>
        <p:spPr bwMode="auto">
          <a:xfrm>
            <a:off x="7002478" y="4090563"/>
            <a:ext cx="708025" cy="898525"/>
          </a:xfrm>
          <a:prstGeom prst="rect">
            <a:avLst/>
          </a:prstGeom>
          <a:solidFill>
            <a:srgbClr val="E7FF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85" name="Rectangle 14"/>
          <p:cNvSpPr>
            <a:spLocks/>
          </p:cNvSpPr>
          <p:nvPr/>
        </p:nvSpPr>
        <p:spPr bwMode="auto">
          <a:xfrm>
            <a:off x="6948493" y="4139775"/>
            <a:ext cx="706437" cy="914400"/>
          </a:xfrm>
          <a:prstGeom prst="rect">
            <a:avLst/>
          </a:prstGeom>
          <a:solidFill>
            <a:srgbClr val="E7FF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86" name="Rectangle 15"/>
          <p:cNvSpPr>
            <a:spLocks/>
          </p:cNvSpPr>
          <p:nvPr/>
        </p:nvSpPr>
        <p:spPr bwMode="auto">
          <a:xfrm>
            <a:off x="6958013" y="4254075"/>
            <a:ext cx="658812" cy="679450"/>
          </a:xfrm>
          <a:prstGeom prst="rect">
            <a:avLst/>
          </a:prstGeom>
          <a:solidFill>
            <a:srgbClr val="E7FFE7"/>
          </a:solidFill>
          <a:ln w="12700">
            <a:noFill/>
            <a:miter lim="800000"/>
            <a:headEnd/>
            <a:tailEnd/>
          </a:ln>
        </p:spPr>
        <p:txBody>
          <a:bodyPr lIns="0" tIns="0" rIns="0" bIns="0"/>
          <a:lstStyle/>
          <a:p>
            <a:pPr marL="36513" algn="ctr" fontAlgn="base">
              <a:lnSpc>
                <a:spcPct val="99000"/>
              </a:lnSpc>
              <a:spcBef>
                <a:spcPct val="0"/>
              </a:spcBef>
              <a:spcAft>
                <a:spcPct val="0"/>
              </a:spcAft>
              <a:tabLst>
                <a:tab pos="66675" algn="l"/>
                <a:tab pos="752475" algn="l"/>
                <a:tab pos="1438275" algn="l"/>
                <a:tab pos="2122488" algn="l"/>
                <a:tab pos="2806700" algn="l"/>
              </a:tabLst>
            </a:pPr>
            <a:r>
              <a:rPr lang="en-US" sz="1500">
                <a:solidFill>
                  <a:srgbClr val="000000"/>
                </a:solidFill>
                <a:latin typeface="Myriad Set Text" charset="0"/>
                <a:ea typeface="ヒラギノ角ゴ ProN W3" charset="-128"/>
                <a:cs typeface="Arial"/>
                <a:sym typeface="Myriad Set Text" charset="0"/>
              </a:rPr>
              <a:t>In</a:t>
            </a:r>
            <a:br>
              <a:rPr lang="en-US" sz="1500">
                <a:solidFill>
                  <a:srgbClr val="000000"/>
                </a:solidFill>
                <a:latin typeface="Myriad Set Text" charset="0"/>
                <a:ea typeface="ヒラギノ角ゴ ProN W3" charset="-128"/>
                <a:cs typeface="Arial"/>
                <a:sym typeface="Myriad Set Text" charset="0"/>
              </a:rPr>
            </a:br>
            <a:r>
              <a:rPr lang="en-US" sz="1500">
                <a:solidFill>
                  <a:srgbClr val="000000"/>
                </a:solidFill>
                <a:latin typeface="Myriad Set Text" charset="0"/>
                <a:ea typeface="ヒラギノ角ゴ ProN W3" charset="-128"/>
                <a:cs typeface="Arial"/>
                <a:sym typeface="Myriad Set Text" charset="0"/>
              </a:rPr>
              <a:t>Order</a:t>
            </a:r>
          </a:p>
          <a:p>
            <a:pPr marL="36513" algn="ctr" fontAlgn="base">
              <a:lnSpc>
                <a:spcPct val="99000"/>
              </a:lnSpc>
              <a:spcBef>
                <a:spcPct val="0"/>
              </a:spcBef>
              <a:spcAft>
                <a:spcPct val="0"/>
              </a:spcAft>
              <a:tabLst>
                <a:tab pos="66675" algn="l"/>
                <a:tab pos="752475" algn="l"/>
                <a:tab pos="1438275" algn="l"/>
                <a:tab pos="2122488" algn="l"/>
                <a:tab pos="2806700" algn="l"/>
              </a:tabLst>
            </a:pPr>
            <a:r>
              <a:rPr lang="en-US" sz="1500">
                <a:solidFill>
                  <a:srgbClr val="000000"/>
                </a:solidFill>
                <a:latin typeface="Myriad Set Text" charset="0"/>
                <a:ea typeface="ヒラギノ角ゴ ProN W3" charset="-128"/>
                <a:cs typeface="Arial"/>
                <a:sym typeface="Myriad Set Text" charset="0"/>
              </a:rPr>
              <a:t>Queue</a:t>
            </a:r>
          </a:p>
        </p:txBody>
      </p:sp>
      <p:sp>
        <p:nvSpPr>
          <p:cNvPr id="87" name="Rectangle 17"/>
          <p:cNvSpPr>
            <a:spLocks/>
          </p:cNvSpPr>
          <p:nvPr/>
        </p:nvSpPr>
        <p:spPr bwMode="auto">
          <a:xfrm>
            <a:off x="7901008" y="4079453"/>
            <a:ext cx="706437" cy="898525"/>
          </a:xfrm>
          <a:prstGeom prst="rect">
            <a:avLst/>
          </a:prstGeom>
          <a:solidFill>
            <a:srgbClr val="E0FF89"/>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88" name="Rectangle 18"/>
          <p:cNvSpPr>
            <a:spLocks/>
          </p:cNvSpPr>
          <p:nvPr/>
        </p:nvSpPr>
        <p:spPr bwMode="auto">
          <a:xfrm>
            <a:off x="7845428" y="4128663"/>
            <a:ext cx="708025" cy="914400"/>
          </a:xfrm>
          <a:prstGeom prst="rect">
            <a:avLst/>
          </a:prstGeom>
          <a:solidFill>
            <a:srgbClr val="E0FF89"/>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89" name="Rectangle 19"/>
          <p:cNvSpPr>
            <a:spLocks/>
          </p:cNvSpPr>
          <p:nvPr/>
        </p:nvSpPr>
        <p:spPr bwMode="auto">
          <a:xfrm>
            <a:off x="7856538" y="4242963"/>
            <a:ext cx="658812" cy="681037"/>
          </a:xfrm>
          <a:prstGeom prst="rect">
            <a:avLst/>
          </a:prstGeom>
          <a:solidFill>
            <a:srgbClr val="E0FF89"/>
          </a:solidFill>
          <a:ln w="12700">
            <a:noFill/>
            <a:miter lim="800000"/>
            <a:headEnd/>
            <a:tailEnd/>
          </a:ln>
        </p:spPr>
        <p:txBody>
          <a:bodyPr lIns="0" tIns="0" rIns="0" bIns="0"/>
          <a:lstStyle/>
          <a:p>
            <a:pPr marL="36513" algn="ctr" fontAlgn="base">
              <a:lnSpc>
                <a:spcPct val="99000"/>
              </a:lnSpc>
              <a:spcBef>
                <a:spcPct val="0"/>
              </a:spcBef>
              <a:spcAft>
                <a:spcPct val="0"/>
              </a:spcAft>
              <a:tabLst>
                <a:tab pos="66675" algn="l"/>
                <a:tab pos="752475" algn="l"/>
                <a:tab pos="1438275" algn="l"/>
                <a:tab pos="2122488" algn="l"/>
                <a:tab pos="2806700" algn="l"/>
              </a:tabLst>
            </a:pPr>
            <a:r>
              <a:rPr lang="en-US" sz="1500">
                <a:solidFill>
                  <a:srgbClr val="000000"/>
                </a:solidFill>
                <a:latin typeface="Myriad Set Text" charset="0"/>
                <a:ea typeface="ヒラギノ角ゴ ProN W3" charset="-128"/>
                <a:cs typeface="Arial"/>
                <a:sym typeface="Myriad Set Text" charset="0"/>
              </a:rPr>
              <a:t>Out of</a:t>
            </a:r>
            <a:br>
              <a:rPr lang="en-US" sz="1500">
                <a:solidFill>
                  <a:srgbClr val="000000"/>
                </a:solidFill>
                <a:latin typeface="Myriad Set Text" charset="0"/>
                <a:ea typeface="ヒラギノ角ゴ ProN W3" charset="-128"/>
                <a:cs typeface="Arial"/>
                <a:sym typeface="Myriad Set Text" charset="0"/>
              </a:rPr>
            </a:br>
            <a:r>
              <a:rPr lang="en-US" sz="1500">
                <a:solidFill>
                  <a:srgbClr val="000000"/>
                </a:solidFill>
                <a:latin typeface="Myriad Set Text" charset="0"/>
                <a:ea typeface="ヒラギノ角ゴ ProN W3" charset="-128"/>
                <a:cs typeface="Arial"/>
                <a:sym typeface="Myriad Set Text" charset="0"/>
              </a:rPr>
              <a:t>Order</a:t>
            </a:r>
          </a:p>
          <a:p>
            <a:pPr marL="36513" algn="ctr" fontAlgn="base">
              <a:lnSpc>
                <a:spcPct val="99000"/>
              </a:lnSpc>
              <a:spcBef>
                <a:spcPct val="0"/>
              </a:spcBef>
              <a:spcAft>
                <a:spcPct val="0"/>
              </a:spcAft>
              <a:tabLst>
                <a:tab pos="66675" algn="l"/>
                <a:tab pos="752475" algn="l"/>
                <a:tab pos="1438275" algn="l"/>
                <a:tab pos="2122488" algn="l"/>
                <a:tab pos="2806700" algn="l"/>
              </a:tabLst>
            </a:pPr>
            <a:r>
              <a:rPr lang="en-US" sz="1500">
                <a:solidFill>
                  <a:srgbClr val="000000"/>
                </a:solidFill>
                <a:latin typeface="Myriad Set Text" charset="0"/>
                <a:ea typeface="ヒラギノ角ゴ ProN W3" charset="-128"/>
                <a:cs typeface="Arial"/>
                <a:sym typeface="Myriad Set Text" charset="0"/>
              </a:rPr>
              <a:t>Queue</a:t>
            </a:r>
          </a:p>
        </p:txBody>
      </p:sp>
      <p:sp>
        <p:nvSpPr>
          <p:cNvPr id="90" name="Rectangle 20"/>
          <p:cNvSpPr>
            <a:spLocks/>
          </p:cNvSpPr>
          <p:nvPr/>
        </p:nvSpPr>
        <p:spPr bwMode="auto">
          <a:xfrm>
            <a:off x="6958013" y="5103388"/>
            <a:ext cx="453970" cy="228524"/>
          </a:xfrm>
          <a:prstGeom prst="rect">
            <a:avLst/>
          </a:prstGeom>
          <a:noFill/>
          <a:ln w="12700">
            <a:noFill/>
            <a:miter lim="800000"/>
            <a:headEnd/>
            <a:tailEnd/>
          </a:ln>
        </p:spPr>
        <p:txBody>
          <a:bodyPr wrap="none" lIns="0" tIns="0" rIns="0" bIns="0">
            <a:spAutoFit/>
          </a:bodyPr>
          <a:lstStyle/>
          <a:p>
            <a:pPr marL="36513" fontAlgn="base">
              <a:lnSpc>
                <a:spcPct val="99000"/>
              </a:lnSpc>
              <a:spcBef>
                <a:spcPct val="0"/>
              </a:spcBef>
              <a:spcAft>
                <a:spcPct val="0"/>
              </a:spcAft>
              <a:tabLst>
                <a:tab pos="66675" algn="l"/>
                <a:tab pos="752475" algn="l"/>
                <a:tab pos="1438275" algn="l"/>
                <a:tab pos="2122488" algn="l"/>
                <a:tab pos="2806700" algn="l"/>
              </a:tabLst>
            </a:pPr>
            <a:r>
              <a:rPr lang="en-US" sz="1500">
                <a:solidFill>
                  <a:srgbClr val="000000"/>
                </a:solidFill>
                <a:latin typeface="Myriad Set Text" charset="0"/>
                <a:ea typeface="ヒラギノ角ゴ ProN W3" charset="-128"/>
                <a:cs typeface="Arial"/>
                <a:sym typeface="Myriad Set Text" charset="0"/>
              </a:rPr>
              <a:t>GPU</a:t>
            </a:r>
          </a:p>
        </p:txBody>
      </p:sp>
      <p:sp>
        <p:nvSpPr>
          <p:cNvPr id="91" name="Rectangle 21"/>
          <p:cNvSpPr>
            <a:spLocks/>
          </p:cNvSpPr>
          <p:nvPr/>
        </p:nvSpPr>
        <p:spPr bwMode="auto">
          <a:xfrm>
            <a:off x="6796100" y="3904828"/>
            <a:ext cx="1838325" cy="1508125"/>
          </a:xfrm>
          <a:prstGeom prst="rect">
            <a:avLst/>
          </a:prstGeom>
          <a:solidFill>
            <a:srgbClr val="F5DB93"/>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92" name="Rectangle 22"/>
          <p:cNvSpPr>
            <a:spLocks/>
          </p:cNvSpPr>
          <p:nvPr/>
        </p:nvSpPr>
        <p:spPr bwMode="auto">
          <a:xfrm>
            <a:off x="6991353" y="4095328"/>
            <a:ext cx="696913" cy="866775"/>
          </a:xfrm>
          <a:prstGeom prst="rect">
            <a:avLst/>
          </a:prstGeom>
          <a:solidFill>
            <a:srgbClr val="E7FF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93" name="Rectangle 23"/>
          <p:cNvSpPr>
            <a:spLocks/>
          </p:cNvSpPr>
          <p:nvPr/>
        </p:nvSpPr>
        <p:spPr bwMode="auto">
          <a:xfrm>
            <a:off x="3273451" y="3933400"/>
            <a:ext cx="1198563" cy="1528763"/>
          </a:xfrm>
          <a:prstGeom prst="rect">
            <a:avLst/>
          </a:prstGeom>
          <a:solidFill>
            <a:srgbClr val="FED6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Courier New Bold" charset="0"/>
              <a:ea typeface="ヒラギノ角ゴ ProN W3" charset="-128"/>
              <a:cs typeface="Arial"/>
              <a:sym typeface="Myriad Set Text" charset="0"/>
            </a:endParaRPr>
          </a:p>
        </p:txBody>
      </p:sp>
      <p:sp>
        <p:nvSpPr>
          <p:cNvPr id="94" name="Rectangle 24"/>
          <p:cNvSpPr>
            <a:spLocks/>
          </p:cNvSpPr>
          <p:nvPr/>
        </p:nvSpPr>
        <p:spPr bwMode="auto">
          <a:xfrm>
            <a:off x="79376" y="3866725"/>
            <a:ext cx="3090863" cy="1573213"/>
          </a:xfrm>
          <a:prstGeom prst="rect">
            <a:avLst/>
          </a:prstGeom>
          <a:solidFill>
            <a:srgbClr val="FED6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95" name="Rectangle 25"/>
          <p:cNvSpPr>
            <a:spLocks/>
          </p:cNvSpPr>
          <p:nvPr/>
        </p:nvSpPr>
        <p:spPr bwMode="auto">
          <a:xfrm>
            <a:off x="263525" y="3949275"/>
            <a:ext cx="1546225" cy="1322388"/>
          </a:xfrm>
          <a:prstGeom prst="rect">
            <a:avLst/>
          </a:prstGeom>
          <a:solidFill>
            <a:srgbClr val="EAEAEA"/>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96" name="Rectangle 26"/>
          <p:cNvSpPr>
            <a:spLocks/>
          </p:cNvSpPr>
          <p:nvPr/>
        </p:nvSpPr>
        <p:spPr bwMode="auto">
          <a:xfrm>
            <a:off x="209551" y="4003250"/>
            <a:ext cx="1546225" cy="1322388"/>
          </a:xfrm>
          <a:prstGeom prst="rect">
            <a:avLst/>
          </a:prstGeom>
          <a:solidFill>
            <a:srgbClr val="EAEAEA"/>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97" name="Rectangle 27"/>
          <p:cNvSpPr>
            <a:spLocks/>
          </p:cNvSpPr>
          <p:nvPr/>
        </p:nvSpPr>
        <p:spPr bwMode="auto">
          <a:xfrm>
            <a:off x="155575" y="4063575"/>
            <a:ext cx="1544638" cy="1322388"/>
          </a:xfrm>
          <a:prstGeom prst="rect">
            <a:avLst/>
          </a:prstGeom>
          <a:solidFill>
            <a:srgbClr val="EAEAEA"/>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98" name="Rectangle 29"/>
          <p:cNvSpPr>
            <a:spLocks/>
          </p:cNvSpPr>
          <p:nvPr/>
        </p:nvSpPr>
        <p:spPr bwMode="auto">
          <a:xfrm>
            <a:off x="819150" y="2653878"/>
            <a:ext cx="7391400" cy="396875"/>
          </a:xfrm>
          <a:prstGeom prst="rect">
            <a:avLst/>
          </a:prstGeom>
          <a:solidFill>
            <a:srgbClr val="FFCC99"/>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100000"/>
              </a:lnSpc>
              <a:spcBef>
                <a:spcPct val="0"/>
              </a:spcBef>
              <a:spcAft>
                <a:spcPct val="0"/>
              </a:spcAft>
              <a:buClrTx/>
              <a:buSzTx/>
              <a:buFontTx/>
              <a:buNone/>
              <a:tabLst>
                <a:tab pos="66675" algn="l"/>
                <a:tab pos="752475" algn="l"/>
                <a:tab pos="1438275" algn="l"/>
                <a:tab pos="2122488" algn="l"/>
                <a:tab pos="2806700" algn="l"/>
              </a:tabLst>
              <a:defRPr/>
            </a:pPr>
            <a:r>
              <a:rPr kumimoji="0" lang="en-US" sz="2100" b="1" i="0" u="none" strike="noStrike" kern="0" cap="none" spc="0" normalizeH="0" baseline="0" noProof="0" dirty="0">
                <a:ln>
                  <a:noFill/>
                </a:ln>
                <a:solidFill>
                  <a:srgbClr val="000000"/>
                </a:solidFill>
                <a:effectLst/>
                <a:uLnTx/>
                <a:uFillTx/>
                <a:latin typeface="Arial Narrow" pitchFamily="34" charset="0"/>
                <a:ea typeface="ヒラギノ角ゴ ProN W3" charset="-128"/>
                <a:cs typeface="Arial"/>
                <a:sym typeface="Myriad Set Text" charset="0"/>
              </a:rPr>
              <a:t>Context</a:t>
            </a:r>
          </a:p>
        </p:txBody>
      </p:sp>
      <p:sp>
        <p:nvSpPr>
          <p:cNvPr id="99" name="Rectangle 30"/>
          <p:cNvSpPr>
            <a:spLocks/>
          </p:cNvSpPr>
          <p:nvPr/>
        </p:nvSpPr>
        <p:spPr bwMode="auto">
          <a:xfrm>
            <a:off x="280988" y="4200100"/>
            <a:ext cx="1327608" cy="1096710"/>
          </a:xfrm>
          <a:prstGeom prst="rect">
            <a:avLst/>
          </a:prstGeom>
          <a:solidFill>
            <a:srgbClr val="EAEAEA"/>
          </a:solidFill>
          <a:ln w="12700">
            <a:noFill/>
            <a:miter lim="800000"/>
            <a:headEnd/>
            <a:tailEnd/>
          </a:ln>
        </p:spPr>
        <p:txBody>
          <a:bodyPr wrap="none" lIns="0" tIns="0" rIns="0" bIns="0">
            <a:spAutoFit/>
          </a:bodyPr>
          <a:lstStyle/>
          <a:p>
            <a:pPr marL="36513" fontAlgn="base">
              <a:lnSpc>
                <a:spcPct val="99000"/>
              </a:lnSpc>
              <a:spcBef>
                <a:spcPct val="0"/>
              </a:spcBef>
              <a:spcAft>
                <a:spcPct val="0"/>
              </a:spcAft>
              <a:tabLst>
                <a:tab pos="66675" algn="l"/>
                <a:tab pos="752475" algn="l"/>
                <a:tab pos="1438275" algn="l"/>
                <a:tab pos="2122488" algn="l"/>
                <a:tab pos="2806700" algn="l"/>
              </a:tabLst>
            </a:pPr>
            <a:r>
              <a:rPr lang="en-US" sz="900" b="1">
                <a:solidFill>
                  <a:srgbClr val="000000"/>
                </a:solidFill>
                <a:latin typeface="Arial Narrow" pitchFamily="34" charset="0"/>
                <a:ea typeface="ヒラギノ角ゴ ProN W3" charset="-128"/>
                <a:cs typeface="Arial"/>
                <a:sym typeface="Myriad Set Text" charset="0"/>
              </a:rPr>
              <a:t>__kernel void</a:t>
            </a:r>
          </a:p>
          <a:p>
            <a:pPr marL="36513" fontAlgn="base">
              <a:lnSpc>
                <a:spcPct val="99000"/>
              </a:lnSpc>
              <a:spcBef>
                <a:spcPct val="0"/>
              </a:spcBef>
              <a:spcAft>
                <a:spcPct val="0"/>
              </a:spcAft>
              <a:tabLst>
                <a:tab pos="66675" algn="l"/>
                <a:tab pos="752475" algn="l"/>
                <a:tab pos="1438275" algn="l"/>
                <a:tab pos="2122488" algn="l"/>
                <a:tab pos="2806700" algn="l"/>
              </a:tabLst>
            </a:pPr>
            <a:r>
              <a:rPr lang="en-US" sz="900" b="1">
                <a:solidFill>
                  <a:srgbClr val="000000"/>
                </a:solidFill>
                <a:latin typeface="Arial Narrow" pitchFamily="34" charset="0"/>
                <a:ea typeface="ヒラギノ角ゴ ProN W3" charset="-128"/>
                <a:cs typeface="Arial"/>
                <a:sym typeface="Myriad Set Text" charset="0"/>
              </a:rPr>
              <a:t>dp_mul(global const float *a,</a:t>
            </a:r>
          </a:p>
          <a:p>
            <a:pPr marL="36513" fontAlgn="base">
              <a:lnSpc>
                <a:spcPct val="99000"/>
              </a:lnSpc>
              <a:spcBef>
                <a:spcPct val="0"/>
              </a:spcBef>
              <a:spcAft>
                <a:spcPct val="0"/>
              </a:spcAft>
              <a:tabLst>
                <a:tab pos="66675" algn="l"/>
                <a:tab pos="752475" algn="l"/>
                <a:tab pos="1438275" algn="l"/>
                <a:tab pos="2122488" algn="l"/>
                <a:tab pos="2806700" algn="l"/>
              </a:tabLst>
            </a:pPr>
            <a:r>
              <a:rPr lang="en-US" sz="900" b="1">
                <a:solidFill>
                  <a:srgbClr val="000000"/>
                </a:solidFill>
                <a:latin typeface="Arial Narrow" pitchFamily="34" charset="0"/>
                <a:ea typeface="ヒラギノ角ゴ ProN W3" charset="-128"/>
                <a:cs typeface="Arial"/>
                <a:sym typeface="Myriad Set Text" charset="0"/>
              </a:rPr>
              <a:t>       global const float *b,</a:t>
            </a:r>
          </a:p>
          <a:p>
            <a:pPr marL="36513" fontAlgn="base">
              <a:lnSpc>
                <a:spcPct val="99000"/>
              </a:lnSpc>
              <a:spcBef>
                <a:spcPct val="0"/>
              </a:spcBef>
              <a:spcAft>
                <a:spcPct val="0"/>
              </a:spcAft>
              <a:tabLst>
                <a:tab pos="66675" algn="l"/>
                <a:tab pos="752475" algn="l"/>
                <a:tab pos="1438275" algn="l"/>
                <a:tab pos="2122488" algn="l"/>
                <a:tab pos="2806700" algn="l"/>
              </a:tabLst>
            </a:pPr>
            <a:r>
              <a:rPr lang="en-US" sz="900" b="1">
                <a:solidFill>
                  <a:srgbClr val="000000"/>
                </a:solidFill>
                <a:latin typeface="Arial Narrow" pitchFamily="34" charset="0"/>
                <a:ea typeface="ヒラギノ角ゴ ProN W3" charset="-128"/>
                <a:cs typeface="Arial"/>
                <a:sym typeface="Myriad Set Text" charset="0"/>
              </a:rPr>
              <a:t>       global float *c)</a:t>
            </a:r>
          </a:p>
          <a:p>
            <a:pPr marL="36513" fontAlgn="base">
              <a:lnSpc>
                <a:spcPct val="99000"/>
              </a:lnSpc>
              <a:spcBef>
                <a:spcPct val="0"/>
              </a:spcBef>
              <a:spcAft>
                <a:spcPct val="0"/>
              </a:spcAft>
              <a:tabLst>
                <a:tab pos="66675" algn="l"/>
                <a:tab pos="752475" algn="l"/>
                <a:tab pos="1438275" algn="l"/>
                <a:tab pos="2122488" algn="l"/>
                <a:tab pos="2806700" algn="l"/>
              </a:tabLst>
            </a:pPr>
            <a:r>
              <a:rPr lang="en-US" sz="900" b="1">
                <a:solidFill>
                  <a:srgbClr val="000000"/>
                </a:solidFill>
                <a:latin typeface="Arial Narrow" pitchFamily="34" charset="0"/>
                <a:ea typeface="ヒラギノ角ゴ ProN W3" charset="-128"/>
                <a:cs typeface="Arial"/>
                <a:sym typeface="Myriad Set Text" charset="0"/>
              </a:rPr>
              <a:t>{</a:t>
            </a:r>
          </a:p>
          <a:p>
            <a:pPr marL="36513" fontAlgn="base">
              <a:lnSpc>
                <a:spcPct val="99000"/>
              </a:lnSpc>
              <a:spcBef>
                <a:spcPct val="0"/>
              </a:spcBef>
              <a:spcAft>
                <a:spcPct val="0"/>
              </a:spcAft>
              <a:tabLst>
                <a:tab pos="66675" algn="l"/>
                <a:tab pos="752475" algn="l"/>
                <a:tab pos="1438275" algn="l"/>
                <a:tab pos="2122488" algn="l"/>
                <a:tab pos="2806700" algn="l"/>
              </a:tabLst>
            </a:pPr>
            <a:r>
              <a:rPr lang="en-US" sz="900" b="1">
                <a:solidFill>
                  <a:srgbClr val="000000"/>
                </a:solidFill>
                <a:latin typeface="Arial Narrow" pitchFamily="34" charset="0"/>
                <a:ea typeface="ヒラギノ角ゴ ProN W3" charset="-128"/>
                <a:cs typeface="Arial"/>
                <a:sym typeface="Myriad Set Text" charset="0"/>
              </a:rPr>
              <a:t>  int id = get_global_id(0);</a:t>
            </a:r>
          </a:p>
          <a:p>
            <a:pPr marL="36513" fontAlgn="base">
              <a:lnSpc>
                <a:spcPct val="99000"/>
              </a:lnSpc>
              <a:spcBef>
                <a:spcPct val="0"/>
              </a:spcBef>
              <a:spcAft>
                <a:spcPct val="0"/>
              </a:spcAft>
              <a:tabLst>
                <a:tab pos="66675" algn="l"/>
                <a:tab pos="752475" algn="l"/>
                <a:tab pos="1438275" algn="l"/>
                <a:tab pos="2122488" algn="l"/>
                <a:tab pos="2806700" algn="l"/>
              </a:tabLst>
            </a:pPr>
            <a:r>
              <a:rPr lang="en-US" sz="900" b="1">
                <a:solidFill>
                  <a:srgbClr val="000000"/>
                </a:solidFill>
                <a:latin typeface="Arial Narrow" pitchFamily="34" charset="0"/>
                <a:ea typeface="ヒラギノ角ゴ ProN W3" charset="-128"/>
                <a:cs typeface="Arial"/>
                <a:sym typeface="Myriad Set Text" charset="0"/>
              </a:rPr>
              <a:t>  c[id] = a[id] * b[id];</a:t>
            </a:r>
            <a:br>
              <a:rPr lang="en-US" sz="900" b="1">
                <a:solidFill>
                  <a:srgbClr val="000000"/>
                </a:solidFill>
                <a:latin typeface="Arial Narrow" pitchFamily="34" charset="0"/>
                <a:ea typeface="ヒラギノ角ゴ ProN W3" charset="-128"/>
                <a:cs typeface="Arial"/>
                <a:sym typeface="Myriad Set Text" charset="0"/>
              </a:rPr>
            </a:br>
            <a:r>
              <a:rPr lang="en-US" sz="900" b="1">
                <a:solidFill>
                  <a:srgbClr val="000000"/>
                </a:solidFill>
                <a:latin typeface="Arial Narrow" pitchFamily="34" charset="0"/>
                <a:ea typeface="ヒラギノ角ゴ ProN W3" charset="-128"/>
                <a:cs typeface="Arial"/>
                <a:sym typeface="Myriad Set Text" charset="0"/>
              </a:rPr>
              <a:t>}</a:t>
            </a:r>
          </a:p>
        </p:txBody>
      </p:sp>
      <p:sp>
        <p:nvSpPr>
          <p:cNvPr id="100" name="Rectangle 31"/>
          <p:cNvSpPr>
            <a:spLocks/>
          </p:cNvSpPr>
          <p:nvPr/>
        </p:nvSpPr>
        <p:spPr bwMode="auto">
          <a:xfrm>
            <a:off x="1957391" y="4166763"/>
            <a:ext cx="1131887" cy="1023937"/>
          </a:xfrm>
          <a:prstGeom prst="rect">
            <a:avLst/>
          </a:prstGeom>
          <a:solidFill>
            <a:srgbClr val="CCCCCC"/>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101" name="Rectangle 32"/>
          <p:cNvSpPr>
            <a:spLocks/>
          </p:cNvSpPr>
          <p:nvPr/>
        </p:nvSpPr>
        <p:spPr bwMode="auto">
          <a:xfrm>
            <a:off x="2027238" y="4254075"/>
            <a:ext cx="990600" cy="385763"/>
          </a:xfrm>
          <a:prstGeom prst="rect">
            <a:avLst/>
          </a:prstGeom>
          <a:solidFill>
            <a:srgbClr val="EAEAEA"/>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1"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dp_mul</a:t>
            </a:r>
          </a:p>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1"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CPU program binary</a:t>
            </a:r>
          </a:p>
        </p:txBody>
      </p:sp>
      <p:sp>
        <p:nvSpPr>
          <p:cNvPr id="102" name="Rectangle 33"/>
          <p:cNvSpPr>
            <a:spLocks/>
          </p:cNvSpPr>
          <p:nvPr/>
        </p:nvSpPr>
        <p:spPr bwMode="auto">
          <a:xfrm>
            <a:off x="2016129" y="4711275"/>
            <a:ext cx="1012825" cy="385763"/>
          </a:xfrm>
          <a:prstGeom prst="rect">
            <a:avLst/>
          </a:prstGeom>
          <a:solidFill>
            <a:srgbClr val="EAEAEA"/>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1"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dp_mul</a:t>
            </a:r>
          </a:p>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1"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GPU program binary</a:t>
            </a:r>
          </a:p>
        </p:txBody>
      </p:sp>
      <p:sp>
        <p:nvSpPr>
          <p:cNvPr id="103" name="Rectangle 35"/>
          <p:cNvSpPr>
            <a:spLocks/>
          </p:cNvSpPr>
          <p:nvPr/>
        </p:nvSpPr>
        <p:spPr bwMode="auto">
          <a:xfrm>
            <a:off x="1273188" y="3371425"/>
            <a:ext cx="772969" cy="228524"/>
          </a:xfrm>
          <a:prstGeom prst="rect">
            <a:avLst/>
          </a:prstGeom>
          <a:noFill/>
          <a:ln w="12700">
            <a:noFill/>
            <a:miter lim="800000"/>
            <a:headEnd/>
            <a:tailEnd/>
          </a:ln>
        </p:spPr>
        <p:txBody>
          <a:bodyPr wrap="none" lIns="0" tIns="0" rIns="0" bIns="0">
            <a:spAutoFit/>
          </a:bodyPr>
          <a:lstStyle/>
          <a:p>
            <a:pPr marL="36513" fontAlgn="base">
              <a:lnSpc>
                <a:spcPct val="99000"/>
              </a:lnSpc>
              <a:spcBef>
                <a:spcPct val="0"/>
              </a:spcBef>
              <a:spcAft>
                <a:spcPct val="0"/>
              </a:spcAft>
              <a:tabLst>
                <a:tab pos="66675" algn="l"/>
                <a:tab pos="752475" algn="l"/>
                <a:tab pos="1438275" algn="l"/>
                <a:tab pos="2122488" algn="l"/>
                <a:tab pos="2806700" algn="l"/>
              </a:tabLst>
            </a:pPr>
            <a:r>
              <a:rPr lang="en-US" sz="1500" b="1">
                <a:solidFill>
                  <a:srgbClr val="FFFFFF"/>
                </a:solidFill>
                <a:latin typeface="Arial Narrow" pitchFamily="34" charset="0"/>
                <a:ea typeface="ヒラギノ角ゴ ProN W3" charset="-128"/>
                <a:cs typeface="Arial"/>
                <a:sym typeface="Myriad Set Text" charset="0"/>
              </a:rPr>
              <a:t>Programs</a:t>
            </a:r>
          </a:p>
        </p:txBody>
      </p:sp>
      <p:sp>
        <p:nvSpPr>
          <p:cNvPr id="105" name="Rectangle 39"/>
          <p:cNvSpPr>
            <a:spLocks/>
          </p:cNvSpPr>
          <p:nvPr/>
        </p:nvSpPr>
        <p:spPr bwMode="auto">
          <a:xfrm>
            <a:off x="3436938" y="4330275"/>
            <a:ext cx="882650" cy="336550"/>
          </a:xfrm>
          <a:prstGeom prst="rect">
            <a:avLst/>
          </a:prstGeom>
          <a:solidFill>
            <a:srgbClr val="EAEAEA"/>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arg[0] value</a:t>
            </a:r>
          </a:p>
        </p:txBody>
      </p:sp>
      <p:sp>
        <p:nvSpPr>
          <p:cNvPr id="106" name="Rectangle 40"/>
          <p:cNvSpPr>
            <a:spLocks/>
          </p:cNvSpPr>
          <p:nvPr/>
        </p:nvSpPr>
        <p:spPr bwMode="auto">
          <a:xfrm>
            <a:off x="3436938" y="4689050"/>
            <a:ext cx="882650" cy="338138"/>
          </a:xfrm>
          <a:prstGeom prst="rect">
            <a:avLst/>
          </a:prstGeom>
          <a:solidFill>
            <a:srgbClr val="EAEAEA"/>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arg[1] value</a:t>
            </a:r>
          </a:p>
        </p:txBody>
      </p:sp>
      <p:sp>
        <p:nvSpPr>
          <p:cNvPr id="107" name="Rectangle 41"/>
          <p:cNvSpPr>
            <a:spLocks/>
          </p:cNvSpPr>
          <p:nvPr/>
        </p:nvSpPr>
        <p:spPr bwMode="auto">
          <a:xfrm>
            <a:off x="3436938" y="5054175"/>
            <a:ext cx="882650" cy="336550"/>
          </a:xfrm>
          <a:prstGeom prst="rect">
            <a:avLst/>
          </a:prstGeom>
          <a:solidFill>
            <a:srgbClr val="EAEAEA"/>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arg[2] value</a:t>
            </a:r>
          </a:p>
        </p:txBody>
      </p:sp>
      <p:sp>
        <p:nvSpPr>
          <p:cNvPr id="108" name="Rectangle 44"/>
          <p:cNvSpPr>
            <a:spLocks/>
          </p:cNvSpPr>
          <p:nvPr/>
        </p:nvSpPr>
        <p:spPr bwMode="auto">
          <a:xfrm>
            <a:off x="4852988" y="3884188"/>
            <a:ext cx="838200" cy="336550"/>
          </a:xfrm>
          <a:prstGeom prst="rect">
            <a:avLst/>
          </a:prstGeom>
          <a:solidFill>
            <a:srgbClr val="99CCFF"/>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09" name="Rectangle 45"/>
          <p:cNvSpPr>
            <a:spLocks/>
          </p:cNvSpPr>
          <p:nvPr/>
        </p:nvSpPr>
        <p:spPr bwMode="auto">
          <a:xfrm>
            <a:off x="4797425" y="3938163"/>
            <a:ext cx="838200" cy="338137"/>
          </a:xfrm>
          <a:prstGeom prst="rect">
            <a:avLst/>
          </a:prstGeom>
          <a:solidFill>
            <a:srgbClr val="99CCFF"/>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10" name="Rectangle 46"/>
          <p:cNvSpPr>
            <a:spLocks/>
          </p:cNvSpPr>
          <p:nvPr/>
        </p:nvSpPr>
        <p:spPr bwMode="auto">
          <a:xfrm>
            <a:off x="4743450" y="4009600"/>
            <a:ext cx="833438" cy="374650"/>
          </a:xfrm>
          <a:prstGeom prst="rect">
            <a:avLst/>
          </a:prstGeom>
          <a:solidFill>
            <a:srgbClr val="99CCFF"/>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11" name="Rectangle 47"/>
          <p:cNvSpPr>
            <a:spLocks/>
          </p:cNvSpPr>
          <p:nvPr/>
        </p:nvSpPr>
        <p:spPr bwMode="auto">
          <a:xfrm>
            <a:off x="4834175" y="4079450"/>
            <a:ext cx="552003" cy="228909"/>
          </a:xfrm>
          <a:prstGeom prst="rect">
            <a:avLst/>
          </a:prstGeom>
          <a:solidFill>
            <a:srgbClr val="99CCFF"/>
          </a:solidFill>
          <a:ln w="12700">
            <a:noFill/>
            <a:miter lim="800000"/>
            <a:headEnd/>
            <a:tailEnd/>
          </a:ln>
        </p:spPr>
        <p:txBody>
          <a:bodyPr wrap="none" lIns="0" tIns="0" rIns="0" bIns="0">
            <a:spAutoFit/>
          </a:bodyPr>
          <a:lstStyle/>
          <a:p>
            <a:pPr marL="36513" algn="ctr" fontAlgn="base">
              <a:lnSpc>
                <a:spcPct val="99000"/>
              </a:lnSpc>
              <a:spcBef>
                <a:spcPct val="0"/>
              </a:spcBef>
              <a:spcAft>
                <a:spcPct val="0"/>
              </a:spcAft>
              <a:tabLst>
                <a:tab pos="66675" algn="l"/>
                <a:tab pos="752475" algn="l"/>
                <a:tab pos="1438275" algn="l"/>
                <a:tab pos="2122488" algn="l"/>
                <a:tab pos="2806700" algn="l"/>
              </a:tabLst>
            </a:pPr>
            <a:r>
              <a:rPr lang="en-US" sz="1500" b="1" dirty="0">
                <a:solidFill>
                  <a:srgbClr val="000000"/>
                </a:solidFill>
                <a:latin typeface="Arial Narrow" pitchFamily="34" charset="0"/>
                <a:ea typeface="ヒラギノ角ゴ ProN W3" charset="-128"/>
                <a:cs typeface="Arial"/>
                <a:sym typeface="Myriad Set Text" charset="0"/>
              </a:rPr>
              <a:t>Buffers</a:t>
            </a:r>
          </a:p>
        </p:txBody>
      </p:sp>
      <p:sp>
        <p:nvSpPr>
          <p:cNvPr id="112" name="Rectangle 48"/>
          <p:cNvSpPr>
            <a:spLocks/>
          </p:cNvSpPr>
          <p:nvPr/>
        </p:nvSpPr>
        <p:spPr bwMode="auto">
          <a:xfrm>
            <a:off x="5821363" y="3900063"/>
            <a:ext cx="838200" cy="338137"/>
          </a:xfrm>
          <a:prstGeom prst="rect">
            <a:avLst/>
          </a:prstGeom>
          <a:solidFill>
            <a:srgbClr val="99CCFF"/>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13" name="Rectangle 49"/>
          <p:cNvSpPr>
            <a:spLocks/>
          </p:cNvSpPr>
          <p:nvPr/>
        </p:nvSpPr>
        <p:spPr bwMode="auto">
          <a:xfrm>
            <a:off x="5776913" y="3954038"/>
            <a:ext cx="838200" cy="338137"/>
          </a:xfrm>
          <a:prstGeom prst="rect">
            <a:avLst/>
          </a:prstGeom>
          <a:solidFill>
            <a:srgbClr val="99CCFF"/>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14" name="Rectangle 50"/>
          <p:cNvSpPr>
            <a:spLocks/>
          </p:cNvSpPr>
          <p:nvPr/>
        </p:nvSpPr>
        <p:spPr bwMode="auto">
          <a:xfrm>
            <a:off x="5734050" y="4009600"/>
            <a:ext cx="833438" cy="374650"/>
          </a:xfrm>
          <a:prstGeom prst="rect">
            <a:avLst/>
          </a:prstGeom>
          <a:solidFill>
            <a:srgbClr val="99CCFF"/>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15" name="Rectangle 51"/>
          <p:cNvSpPr>
            <a:spLocks/>
          </p:cNvSpPr>
          <p:nvPr/>
        </p:nvSpPr>
        <p:spPr bwMode="auto">
          <a:xfrm>
            <a:off x="5833712" y="4079450"/>
            <a:ext cx="543643" cy="228909"/>
          </a:xfrm>
          <a:prstGeom prst="rect">
            <a:avLst/>
          </a:prstGeom>
          <a:solidFill>
            <a:srgbClr val="99CCFF"/>
          </a:solidFill>
          <a:ln w="12700">
            <a:noFill/>
            <a:miter lim="800000"/>
            <a:headEnd/>
            <a:tailEnd/>
          </a:ln>
        </p:spPr>
        <p:txBody>
          <a:bodyPr wrap="none" lIns="0" tIns="0" rIns="0" bIns="0">
            <a:spAutoFit/>
          </a:bodyPr>
          <a:lstStyle/>
          <a:p>
            <a:pPr marL="36513" algn="ctr" fontAlgn="base">
              <a:lnSpc>
                <a:spcPct val="99000"/>
              </a:lnSpc>
              <a:spcBef>
                <a:spcPct val="0"/>
              </a:spcBef>
              <a:spcAft>
                <a:spcPct val="0"/>
              </a:spcAft>
              <a:tabLst>
                <a:tab pos="66675" algn="l"/>
                <a:tab pos="752475" algn="l"/>
                <a:tab pos="1438275" algn="l"/>
                <a:tab pos="2122488" algn="l"/>
                <a:tab pos="2806700" algn="l"/>
              </a:tabLst>
            </a:pPr>
            <a:r>
              <a:rPr lang="en-US" sz="1500" b="1" dirty="0">
                <a:solidFill>
                  <a:srgbClr val="000000"/>
                </a:solidFill>
                <a:latin typeface="Arial Narrow" pitchFamily="34" charset="0"/>
                <a:ea typeface="ヒラギノ角ゴ ProN W3" charset="-128"/>
                <a:cs typeface="Arial"/>
                <a:sym typeface="Myriad Set Text" charset="0"/>
              </a:rPr>
              <a:t>Images</a:t>
            </a:r>
          </a:p>
        </p:txBody>
      </p:sp>
      <p:sp>
        <p:nvSpPr>
          <p:cNvPr id="116" name="Rectangle 54"/>
          <p:cNvSpPr>
            <a:spLocks/>
          </p:cNvSpPr>
          <p:nvPr/>
        </p:nvSpPr>
        <p:spPr bwMode="auto">
          <a:xfrm>
            <a:off x="6926275" y="4150888"/>
            <a:ext cx="708025" cy="896937"/>
          </a:xfrm>
          <a:prstGeom prst="rect">
            <a:avLst/>
          </a:prstGeom>
          <a:solidFill>
            <a:srgbClr val="E7FF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17" name="Rectangle 55"/>
          <p:cNvSpPr>
            <a:spLocks/>
          </p:cNvSpPr>
          <p:nvPr/>
        </p:nvSpPr>
        <p:spPr bwMode="auto">
          <a:xfrm>
            <a:off x="6872290" y="4200100"/>
            <a:ext cx="706437" cy="914400"/>
          </a:xfrm>
          <a:prstGeom prst="rect">
            <a:avLst/>
          </a:prstGeom>
          <a:solidFill>
            <a:srgbClr val="E7FF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18" name="Rectangle 56"/>
          <p:cNvSpPr>
            <a:spLocks/>
          </p:cNvSpPr>
          <p:nvPr/>
        </p:nvSpPr>
        <p:spPr bwMode="auto">
          <a:xfrm>
            <a:off x="6881813" y="4314400"/>
            <a:ext cx="658812" cy="679450"/>
          </a:xfrm>
          <a:prstGeom prst="rect">
            <a:avLst/>
          </a:prstGeom>
          <a:solidFill>
            <a:srgbClr val="E7FFE7"/>
          </a:solidFill>
          <a:ln w="12700">
            <a:noFill/>
            <a:miter lim="800000"/>
            <a:headEnd/>
            <a:tailEnd/>
          </a:ln>
        </p:spPr>
        <p:txBody>
          <a:bodyPr lIns="0" tIns="0" rIns="0" bIns="0"/>
          <a:lstStyle/>
          <a:p>
            <a:pPr marL="36513" algn="ctr" fontAlgn="base">
              <a:lnSpc>
                <a:spcPct val="99000"/>
              </a:lnSpc>
              <a:spcBef>
                <a:spcPct val="0"/>
              </a:spcBef>
              <a:spcAft>
                <a:spcPct val="0"/>
              </a:spcAft>
              <a:tabLst>
                <a:tab pos="66675" algn="l"/>
                <a:tab pos="752475" algn="l"/>
                <a:tab pos="1438275" algn="l"/>
                <a:tab pos="2122488" algn="l"/>
                <a:tab pos="2806700" algn="l"/>
              </a:tabLst>
            </a:pPr>
            <a:r>
              <a:rPr lang="en-US" sz="1400" b="1">
                <a:solidFill>
                  <a:srgbClr val="000000"/>
                </a:solidFill>
                <a:latin typeface="Arial Narrow" pitchFamily="34" charset="0"/>
                <a:ea typeface="ヒラギノ角ゴ ProN W3" charset="-128"/>
                <a:cs typeface="Arial"/>
                <a:sym typeface="Myriad Set Text" charset="0"/>
              </a:rPr>
              <a:t>In</a:t>
            </a:r>
            <a:br>
              <a:rPr lang="en-US" sz="1400" b="1">
                <a:solidFill>
                  <a:srgbClr val="000000"/>
                </a:solidFill>
                <a:latin typeface="Arial Narrow" pitchFamily="34" charset="0"/>
                <a:ea typeface="ヒラギノ角ゴ ProN W3" charset="-128"/>
                <a:cs typeface="Arial"/>
                <a:sym typeface="Myriad Set Text" charset="0"/>
              </a:rPr>
            </a:br>
            <a:r>
              <a:rPr lang="en-US" sz="1400" b="1">
                <a:solidFill>
                  <a:srgbClr val="000000"/>
                </a:solidFill>
                <a:latin typeface="Arial Narrow" pitchFamily="34" charset="0"/>
                <a:ea typeface="ヒラギノ角ゴ ProN W3" charset="-128"/>
                <a:cs typeface="Arial"/>
                <a:sym typeface="Myriad Set Text" charset="0"/>
              </a:rPr>
              <a:t>Order</a:t>
            </a:r>
          </a:p>
          <a:p>
            <a:pPr marL="36513" algn="ctr" fontAlgn="base">
              <a:lnSpc>
                <a:spcPct val="99000"/>
              </a:lnSpc>
              <a:spcBef>
                <a:spcPct val="0"/>
              </a:spcBef>
              <a:spcAft>
                <a:spcPct val="0"/>
              </a:spcAft>
              <a:tabLst>
                <a:tab pos="66675" algn="l"/>
                <a:tab pos="752475" algn="l"/>
                <a:tab pos="1438275" algn="l"/>
                <a:tab pos="2122488" algn="l"/>
                <a:tab pos="2806700" algn="l"/>
              </a:tabLst>
            </a:pPr>
            <a:r>
              <a:rPr lang="en-US" sz="1400" b="1">
                <a:solidFill>
                  <a:srgbClr val="000000"/>
                </a:solidFill>
                <a:latin typeface="Arial Narrow" pitchFamily="34" charset="0"/>
                <a:ea typeface="ヒラギノ角ゴ ProN W3" charset="-128"/>
                <a:cs typeface="Arial"/>
                <a:sym typeface="Myriad Set Text" charset="0"/>
              </a:rPr>
              <a:t>Queue</a:t>
            </a:r>
          </a:p>
        </p:txBody>
      </p:sp>
      <p:sp>
        <p:nvSpPr>
          <p:cNvPr id="119" name="Rectangle 57"/>
          <p:cNvSpPr>
            <a:spLocks/>
          </p:cNvSpPr>
          <p:nvPr/>
        </p:nvSpPr>
        <p:spPr bwMode="auto">
          <a:xfrm>
            <a:off x="7889896" y="4085800"/>
            <a:ext cx="696913" cy="865188"/>
          </a:xfrm>
          <a:prstGeom prst="rect">
            <a:avLst/>
          </a:prstGeom>
          <a:solidFill>
            <a:srgbClr val="E0FF89"/>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20" name="Rectangle 58"/>
          <p:cNvSpPr>
            <a:spLocks/>
          </p:cNvSpPr>
          <p:nvPr/>
        </p:nvSpPr>
        <p:spPr bwMode="auto">
          <a:xfrm>
            <a:off x="7824805" y="4139778"/>
            <a:ext cx="706437" cy="898525"/>
          </a:xfrm>
          <a:prstGeom prst="rect">
            <a:avLst/>
          </a:prstGeom>
          <a:solidFill>
            <a:srgbClr val="E0FF89"/>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21" name="Rectangle 59"/>
          <p:cNvSpPr>
            <a:spLocks/>
          </p:cNvSpPr>
          <p:nvPr/>
        </p:nvSpPr>
        <p:spPr bwMode="auto">
          <a:xfrm>
            <a:off x="7769225" y="4188988"/>
            <a:ext cx="708025" cy="914400"/>
          </a:xfrm>
          <a:prstGeom prst="rect">
            <a:avLst/>
          </a:prstGeom>
          <a:solidFill>
            <a:srgbClr val="E0FF89"/>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22" name="Rectangle 60"/>
          <p:cNvSpPr>
            <a:spLocks/>
          </p:cNvSpPr>
          <p:nvPr/>
        </p:nvSpPr>
        <p:spPr bwMode="auto">
          <a:xfrm>
            <a:off x="7780338" y="4303288"/>
            <a:ext cx="658812" cy="679450"/>
          </a:xfrm>
          <a:prstGeom prst="rect">
            <a:avLst/>
          </a:prstGeom>
          <a:solidFill>
            <a:srgbClr val="E0FF89"/>
          </a:solidFill>
          <a:ln w="12700">
            <a:noFill/>
            <a:miter lim="800000"/>
            <a:headEnd/>
            <a:tailEnd/>
          </a:ln>
        </p:spPr>
        <p:txBody>
          <a:bodyPr lIns="0" tIns="0" rIns="0" bIns="0"/>
          <a:lstStyle/>
          <a:p>
            <a:pPr marL="36513" algn="ctr" fontAlgn="base">
              <a:lnSpc>
                <a:spcPct val="99000"/>
              </a:lnSpc>
              <a:spcBef>
                <a:spcPct val="0"/>
              </a:spcBef>
              <a:spcAft>
                <a:spcPct val="0"/>
              </a:spcAft>
              <a:tabLst>
                <a:tab pos="66675" algn="l"/>
                <a:tab pos="752475" algn="l"/>
                <a:tab pos="1438275" algn="l"/>
                <a:tab pos="2122488" algn="l"/>
                <a:tab pos="2806700" algn="l"/>
              </a:tabLst>
            </a:pPr>
            <a:r>
              <a:rPr lang="en-US" sz="1400" b="1">
                <a:solidFill>
                  <a:srgbClr val="000000"/>
                </a:solidFill>
                <a:latin typeface="Arial Narrow" pitchFamily="34" charset="0"/>
                <a:ea typeface="ヒラギノ角ゴ ProN W3" charset="-128"/>
                <a:cs typeface="Arial"/>
                <a:sym typeface="Myriad Set Text" charset="0"/>
              </a:rPr>
              <a:t>Out of</a:t>
            </a:r>
            <a:br>
              <a:rPr lang="en-US" sz="1400" b="1">
                <a:solidFill>
                  <a:srgbClr val="000000"/>
                </a:solidFill>
                <a:latin typeface="Arial Narrow" pitchFamily="34" charset="0"/>
                <a:ea typeface="ヒラギノ角ゴ ProN W3" charset="-128"/>
                <a:cs typeface="Arial"/>
                <a:sym typeface="Myriad Set Text" charset="0"/>
              </a:rPr>
            </a:br>
            <a:r>
              <a:rPr lang="en-US" sz="1400" b="1">
                <a:solidFill>
                  <a:srgbClr val="000000"/>
                </a:solidFill>
                <a:latin typeface="Arial Narrow" pitchFamily="34" charset="0"/>
                <a:ea typeface="ヒラギノ角ゴ ProN W3" charset="-128"/>
                <a:cs typeface="Arial"/>
                <a:sym typeface="Myriad Set Text" charset="0"/>
              </a:rPr>
              <a:t>Order</a:t>
            </a:r>
          </a:p>
          <a:p>
            <a:pPr marL="36513" algn="ctr" fontAlgn="base">
              <a:lnSpc>
                <a:spcPct val="99000"/>
              </a:lnSpc>
              <a:spcBef>
                <a:spcPct val="0"/>
              </a:spcBef>
              <a:spcAft>
                <a:spcPct val="0"/>
              </a:spcAft>
              <a:tabLst>
                <a:tab pos="66675" algn="l"/>
                <a:tab pos="752475" algn="l"/>
                <a:tab pos="1438275" algn="l"/>
                <a:tab pos="2122488" algn="l"/>
                <a:tab pos="2806700" algn="l"/>
              </a:tabLst>
            </a:pPr>
            <a:r>
              <a:rPr lang="en-US" sz="1400" b="1">
                <a:solidFill>
                  <a:srgbClr val="000000"/>
                </a:solidFill>
                <a:latin typeface="Arial Narrow" pitchFamily="34" charset="0"/>
                <a:ea typeface="ヒラギノ角ゴ ProN W3" charset="-128"/>
                <a:cs typeface="Arial"/>
                <a:sym typeface="Myriad Set Text" charset="0"/>
              </a:rPr>
              <a:t>Queue</a:t>
            </a:r>
          </a:p>
        </p:txBody>
      </p:sp>
      <p:sp>
        <p:nvSpPr>
          <p:cNvPr id="123" name="Rectangle 61"/>
          <p:cNvSpPr>
            <a:spLocks/>
          </p:cNvSpPr>
          <p:nvPr/>
        </p:nvSpPr>
        <p:spPr bwMode="auto">
          <a:xfrm>
            <a:off x="6881823" y="5162125"/>
            <a:ext cx="1273105" cy="228524"/>
          </a:xfrm>
          <a:prstGeom prst="rect">
            <a:avLst/>
          </a:prstGeom>
          <a:noFill/>
          <a:ln w="12700">
            <a:noFill/>
            <a:miter lim="800000"/>
            <a:headEnd/>
            <a:tailEnd/>
          </a:ln>
        </p:spPr>
        <p:txBody>
          <a:bodyPr wrap="none" lIns="0" tIns="0" rIns="0" bIns="0">
            <a:spAutoFit/>
          </a:bodyPr>
          <a:lstStyle/>
          <a:p>
            <a:pPr marL="36513" fontAlgn="base">
              <a:lnSpc>
                <a:spcPct val="99000"/>
              </a:lnSpc>
              <a:spcBef>
                <a:spcPct val="0"/>
              </a:spcBef>
              <a:spcAft>
                <a:spcPct val="0"/>
              </a:spcAft>
              <a:tabLst>
                <a:tab pos="66675" algn="l"/>
                <a:tab pos="752475" algn="l"/>
                <a:tab pos="1438275" algn="l"/>
                <a:tab pos="2122488" algn="l"/>
                <a:tab pos="2806700" algn="l"/>
              </a:tabLst>
            </a:pPr>
            <a:r>
              <a:rPr lang="en-US" sz="1500" b="1">
                <a:solidFill>
                  <a:srgbClr val="000000"/>
                </a:solidFill>
                <a:latin typeface="Arial Narrow" pitchFamily="34" charset="0"/>
                <a:ea typeface="ヒラギノ角ゴ ProN W3" charset="-128"/>
                <a:cs typeface="Arial"/>
                <a:sym typeface="Myriad Set Text" charset="0"/>
              </a:rPr>
              <a:t>Compute Device</a:t>
            </a:r>
          </a:p>
        </p:txBody>
      </p:sp>
      <p:pic>
        <p:nvPicPr>
          <p:cNvPr id="124" name="Picture 62"/>
          <p:cNvPicPr>
            <a:picLocks noChangeAspect="1" noChangeArrowheads="1"/>
          </p:cNvPicPr>
          <p:nvPr/>
        </p:nvPicPr>
        <p:blipFill>
          <a:blip r:embed="rId2" cstate="print"/>
          <a:srcRect/>
          <a:stretch>
            <a:fillRect/>
          </a:stretch>
        </p:blipFill>
        <p:spPr bwMode="auto">
          <a:xfrm>
            <a:off x="0" y="5533603"/>
            <a:ext cx="9018588" cy="847725"/>
          </a:xfrm>
          <a:prstGeom prst="rect">
            <a:avLst/>
          </a:prstGeom>
          <a:noFill/>
          <a:ln w="25400">
            <a:noFill/>
            <a:miter lim="800000"/>
            <a:headEnd/>
            <a:tailEnd/>
          </a:ln>
        </p:spPr>
      </p:pic>
      <p:sp>
        <p:nvSpPr>
          <p:cNvPr id="125" name="Line 66"/>
          <p:cNvSpPr>
            <a:spLocks noChangeShapeType="1"/>
          </p:cNvSpPr>
          <p:nvPr/>
        </p:nvSpPr>
        <p:spPr bwMode="auto">
          <a:xfrm flipH="1">
            <a:off x="3408386" y="2387175"/>
            <a:ext cx="1587" cy="280988"/>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26" name="Line 67"/>
          <p:cNvSpPr>
            <a:spLocks noChangeShapeType="1"/>
          </p:cNvSpPr>
          <p:nvPr/>
        </p:nvSpPr>
        <p:spPr bwMode="auto">
          <a:xfrm flipH="1">
            <a:off x="5805488" y="2376063"/>
            <a:ext cx="0" cy="280987"/>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27" name="Line 69"/>
          <p:cNvSpPr>
            <a:spLocks noChangeShapeType="1"/>
          </p:cNvSpPr>
          <p:nvPr/>
        </p:nvSpPr>
        <p:spPr bwMode="auto">
          <a:xfrm flipH="1">
            <a:off x="1672296" y="3039638"/>
            <a:ext cx="0" cy="280987"/>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28" name="Line 70"/>
          <p:cNvSpPr>
            <a:spLocks noChangeShapeType="1"/>
          </p:cNvSpPr>
          <p:nvPr/>
        </p:nvSpPr>
        <p:spPr bwMode="auto">
          <a:xfrm flipH="1">
            <a:off x="3808862" y="3050750"/>
            <a:ext cx="1587" cy="280988"/>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29" name="Line 71"/>
          <p:cNvSpPr>
            <a:spLocks noChangeShapeType="1"/>
          </p:cNvSpPr>
          <p:nvPr/>
        </p:nvSpPr>
        <p:spPr bwMode="auto">
          <a:xfrm flipH="1">
            <a:off x="5657850" y="3050750"/>
            <a:ext cx="1588" cy="280988"/>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30" name="Line 72"/>
          <p:cNvSpPr>
            <a:spLocks noChangeShapeType="1"/>
          </p:cNvSpPr>
          <p:nvPr/>
        </p:nvSpPr>
        <p:spPr bwMode="auto">
          <a:xfrm flipH="1">
            <a:off x="7623175" y="3050750"/>
            <a:ext cx="1588" cy="280988"/>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31" name="Line 73"/>
          <p:cNvSpPr>
            <a:spLocks noChangeShapeType="1"/>
          </p:cNvSpPr>
          <p:nvPr/>
        </p:nvSpPr>
        <p:spPr bwMode="auto">
          <a:xfrm>
            <a:off x="1662254" y="3655588"/>
            <a:ext cx="4762" cy="220662"/>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32" name="Line 74"/>
          <p:cNvSpPr>
            <a:spLocks noChangeShapeType="1"/>
          </p:cNvSpPr>
          <p:nvPr/>
        </p:nvSpPr>
        <p:spPr bwMode="auto">
          <a:xfrm flipH="1">
            <a:off x="3788245" y="3647650"/>
            <a:ext cx="7938" cy="217488"/>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33" name="Line 75"/>
          <p:cNvSpPr>
            <a:spLocks noChangeShapeType="1"/>
          </p:cNvSpPr>
          <p:nvPr/>
        </p:nvSpPr>
        <p:spPr bwMode="auto">
          <a:xfrm flipH="1">
            <a:off x="5205422" y="3611138"/>
            <a:ext cx="1587" cy="280987"/>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34" name="Line 76"/>
          <p:cNvSpPr>
            <a:spLocks noChangeShapeType="1"/>
          </p:cNvSpPr>
          <p:nvPr/>
        </p:nvSpPr>
        <p:spPr bwMode="auto">
          <a:xfrm flipH="1">
            <a:off x="6103939" y="3611138"/>
            <a:ext cx="1587" cy="280987"/>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35" name="Line 77"/>
          <p:cNvSpPr>
            <a:spLocks noChangeShapeType="1"/>
          </p:cNvSpPr>
          <p:nvPr/>
        </p:nvSpPr>
        <p:spPr bwMode="auto">
          <a:xfrm flipH="1">
            <a:off x="7625562" y="3600025"/>
            <a:ext cx="0" cy="280988"/>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36" name="Rounded Rectangle 135"/>
          <p:cNvSpPr/>
          <p:nvPr/>
        </p:nvSpPr>
        <p:spPr bwMode="auto">
          <a:xfrm>
            <a:off x="5395913" y="1548977"/>
            <a:ext cx="817562" cy="815975"/>
          </a:xfrm>
          <a:prstGeom prst="roundRect">
            <a:avLst/>
          </a:prstGeom>
          <a:gradFill flip="none" rotWithShape="1">
            <a:gsLst>
              <a:gs pos="0">
                <a:srgbClr val="FFFFFF"/>
              </a:gs>
              <a:gs pos="7001">
                <a:srgbClr val="E6E6E6"/>
              </a:gs>
              <a:gs pos="32001">
                <a:srgbClr val="7D8496"/>
              </a:gs>
              <a:gs pos="47000">
                <a:srgbClr val="E6E6E6"/>
              </a:gs>
              <a:gs pos="85001">
                <a:srgbClr val="7D8496"/>
              </a:gs>
              <a:gs pos="100000">
                <a:srgbClr val="E6E6E6"/>
              </a:gs>
            </a:gsLst>
            <a:lin ang="2700000" scaled="0"/>
            <a:tileRect/>
          </a:gradFill>
          <a:ln w="76200" cap="flat" cmpd="sng" algn="ctr">
            <a:solidFill>
              <a:srgbClr val="000000"/>
            </a:solidFill>
            <a:prstDash val="solid"/>
            <a:headEnd type="oval" w="med" len="med"/>
            <a:tailEnd type="none" w="med" len="med"/>
          </a:ln>
          <a:effectLst/>
        </p:spPr>
        <p:txBody>
          <a:bodyPr lIns="39182" tIns="19591" rIns="39182" bIns="19591"/>
          <a:lstStyle/>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0"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 </a:t>
            </a:r>
          </a:p>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0"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GPU</a:t>
            </a:r>
          </a:p>
        </p:txBody>
      </p:sp>
      <p:sp>
        <p:nvSpPr>
          <p:cNvPr id="137" name="Rounded Rectangle 136"/>
          <p:cNvSpPr/>
          <p:nvPr/>
        </p:nvSpPr>
        <p:spPr bwMode="auto">
          <a:xfrm>
            <a:off x="3013078" y="1548977"/>
            <a:ext cx="815975" cy="815975"/>
          </a:xfrm>
          <a:prstGeom prst="roundRect">
            <a:avLst/>
          </a:prstGeom>
          <a:gradFill flip="none" rotWithShape="1">
            <a:gsLst>
              <a:gs pos="0">
                <a:srgbClr val="FFFFFF"/>
              </a:gs>
              <a:gs pos="7001">
                <a:srgbClr val="E6E6E6"/>
              </a:gs>
              <a:gs pos="32001">
                <a:srgbClr val="7D8496"/>
              </a:gs>
              <a:gs pos="47000">
                <a:srgbClr val="E6E6E6"/>
              </a:gs>
              <a:gs pos="85001">
                <a:srgbClr val="7D8496"/>
              </a:gs>
              <a:gs pos="100000">
                <a:srgbClr val="E6E6E6"/>
              </a:gs>
            </a:gsLst>
            <a:lin ang="2700000" scaled="0"/>
            <a:tileRect/>
          </a:gradFill>
          <a:ln w="76200" cap="flat" cmpd="sng" algn="ctr">
            <a:solidFill>
              <a:srgbClr val="000000"/>
            </a:solidFill>
            <a:prstDash val="solid"/>
            <a:headEnd type="oval" w="med" len="med"/>
            <a:tailEnd type="none" w="med" len="med"/>
          </a:ln>
          <a:effectLst/>
        </p:spPr>
        <p:txBody>
          <a:bodyPr lIns="39182" tIns="19591" rIns="39182" bIns="19591"/>
          <a:lstStyle/>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0"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 </a:t>
            </a:r>
          </a:p>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0"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CPU</a:t>
            </a:r>
          </a:p>
        </p:txBody>
      </p:sp>
      <p:sp>
        <p:nvSpPr>
          <p:cNvPr id="138" name="Rectangle 7"/>
          <p:cNvSpPr>
            <a:spLocks/>
          </p:cNvSpPr>
          <p:nvPr/>
        </p:nvSpPr>
        <p:spPr bwMode="auto">
          <a:xfrm>
            <a:off x="3600476" y="3976263"/>
            <a:ext cx="555625" cy="338137"/>
          </a:xfrm>
          <a:prstGeom prst="rect">
            <a:avLst/>
          </a:prstGeom>
          <a:solidFill>
            <a:srgbClr val="EAEAEA"/>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Courier New Bold" charset="0"/>
                <a:ea typeface="ヒラギノ角ゴ ProN W3" charset="-128"/>
                <a:cs typeface="Arial"/>
                <a:sym typeface="Myriad Set Text" charset="0"/>
              </a:rPr>
              <a:t>dp_mul</a:t>
            </a:r>
          </a:p>
        </p:txBody>
      </p:sp>
      <p:sp>
        <p:nvSpPr>
          <p:cNvPr id="139" name="Text Box 78"/>
          <p:cNvSpPr txBox="1">
            <a:spLocks/>
          </p:cNvSpPr>
          <p:nvPr/>
        </p:nvSpPr>
        <p:spPr bwMode="auto">
          <a:xfrm>
            <a:off x="1249364" y="3344439"/>
            <a:ext cx="814908" cy="268089"/>
          </a:xfrm>
          <a:prstGeom prst="rect">
            <a:avLst/>
          </a:prstGeom>
          <a:solidFill>
            <a:srgbClr val="99CCFF"/>
          </a:solidFill>
          <a:ln w="25400">
            <a:solidFill>
              <a:srgbClr val="000000"/>
            </a:solidFill>
            <a:miter lim="800000"/>
            <a:headEnd/>
            <a:tailEnd/>
          </a:ln>
        </p:spPr>
        <p:txBody>
          <a:bodyPr wrap="none" lIns="39182" tIns="19591" rIns="39182" bIns="19591">
            <a:spAutoFit/>
          </a:bodyPr>
          <a:lstStyle/>
          <a:p>
            <a:pPr marL="0" marR="0" lvl="0" indent="0"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1500" b="1"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Programs</a:t>
            </a:r>
          </a:p>
        </p:txBody>
      </p:sp>
      <p:sp>
        <p:nvSpPr>
          <p:cNvPr id="140" name="Text Box 79"/>
          <p:cNvSpPr txBox="1">
            <a:spLocks/>
          </p:cNvSpPr>
          <p:nvPr/>
        </p:nvSpPr>
        <p:spPr bwMode="auto">
          <a:xfrm>
            <a:off x="3470276" y="3344439"/>
            <a:ext cx="657814" cy="268089"/>
          </a:xfrm>
          <a:prstGeom prst="rect">
            <a:avLst/>
          </a:prstGeom>
          <a:solidFill>
            <a:srgbClr val="99CCFF"/>
          </a:solidFill>
          <a:ln w="25400">
            <a:solidFill>
              <a:srgbClr val="000000"/>
            </a:solidFill>
            <a:miter lim="800000"/>
            <a:headEnd/>
            <a:tailEnd/>
          </a:ln>
        </p:spPr>
        <p:txBody>
          <a:bodyPr wrap="none" lIns="39182" tIns="19591" rIns="39182" bIns="19591">
            <a:spAutoFit/>
          </a:bodyPr>
          <a:lstStyle/>
          <a:p>
            <a:pPr marL="0" marR="0" lvl="0" indent="0"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1500" b="1"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Kernels</a:t>
            </a:r>
          </a:p>
        </p:txBody>
      </p:sp>
      <p:sp>
        <p:nvSpPr>
          <p:cNvPr id="141" name="Text Box 80"/>
          <p:cNvSpPr txBox="1">
            <a:spLocks/>
          </p:cNvSpPr>
          <p:nvPr/>
        </p:nvSpPr>
        <p:spPr bwMode="auto">
          <a:xfrm>
            <a:off x="4972050" y="3344439"/>
            <a:ext cx="1307030" cy="268089"/>
          </a:xfrm>
          <a:prstGeom prst="rect">
            <a:avLst/>
          </a:prstGeom>
          <a:solidFill>
            <a:srgbClr val="99CCFF"/>
          </a:solidFill>
          <a:ln w="25400">
            <a:solidFill>
              <a:srgbClr val="000000"/>
            </a:solidFill>
            <a:miter lim="800000"/>
            <a:headEnd/>
            <a:tailEnd/>
          </a:ln>
        </p:spPr>
        <p:txBody>
          <a:bodyPr wrap="none" lIns="39182" tIns="19591" rIns="39182" bIns="19591">
            <a:spAutoFit/>
          </a:bodyPr>
          <a:lstStyle/>
          <a:p>
            <a:pPr marL="0" marR="0" lvl="0" indent="0"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1500" b="1"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Memory Objects</a:t>
            </a:r>
          </a:p>
        </p:txBody>
      </p:sp>
      <p:sp>
        <p:nvSpPr>
          <p:cNvPr id="142" name="Text Box 81"/>
          <p:cNvSpPr txBox="1">
            <a:spLocks/>
          </p:cNvSpPr>
          <p:nvPr/>
        </p:nvSpPr>
        <p:spPr bwMode="auto">
          <a:xfrm>
            <a:off x="6899290" y="3344439"/>
            <a:ext cx="1472139" cy="268089"/>
          </a:xfrm>
          <a:prstGeom prst="rect">
            <a:avLst/>
          </a:prstGeom>
          <a:solidFill>
            <a:srgbClr val="99CCFF"/>
          </a:solidFill>
          <a:ln w="25400">
            <a:solidFill>
              <a:srgbClr val="000000"/>
            </a:solidFill>
            <a:miter lim="800000"/>
            <a:headEnd/>
            <a:tailEnd/>
          </a:ln>
        </p:spPr>
        <p:txBody>
          <a:bodyPr wrap="none" lIns="39182" tIns="19591" rIns="39182" bIns="19591">
            <a:spAutoFit/>
          </a:bodyPr>
          <a:lstStyle/>
          <a:p>
            <a:pPr marL="0" marR="0" lvl="0" indent="0"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1500" b="1"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Command Queues</a:t>
            </a:r>
          </a:p>
        </p:txBody>
      </p:sp>
      <p:sp>
        <p:nvSpPr>
          <p:cNvPr id="3" name="Slide Number Placeholder 2">
            <a:extLst>
              <a:ext uri="{FF2B5EF4-FFF2-40B4-BE49-F238E27FC236}">
                <a16:creationId xmlns:a16="http://schemas.microsoft.com/office/drawing/2014/main" id="{C4AD9248-E565-8046-82B3-C7211CFE1CEB}"/>
              </a:ext>
            </a:extLst>
          </p:cNvPr>
          <p:cNvSpPr>
            <a:spLocks noGrp="1"/>
          </p:cNvSpPr>
          <p:nvPr>
            <p:ph type="sldNum" sz="quarter" idx="12"/>
          </p:nvPr>
        </p:nvSpPr>
        <p:spPr/>
        <p:txBody>
          <a:bodyPr/>
          <a:lstStyle/>
          <a:p>
            <a:fld id="{10338BC4-165C-45BE-83FF-C9C7D8E962C5}" type="slidenum">
              <a:rPr lang="en-GB" smtClean="0"/>
              <a:pPr/>
              <a:t>95</a:t>
            </a:fld>
            <a:endParaRPr lang="en-GB"/>
          </a:p>
        </p:txBody>
      </p:sp>
    </p:spTree>
    <p:extLst>
      <p:ext uri="{BB962C8B-B14F-4D97-AF65-F5344CB8AC3E}">
        <p14:creationId xmlns:p14="http://schemas.microsoft.com/office/powerpoint/2010/main" val="340467912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p:cNvSpPr>
            <a:spLocks noGrp="1"/>
          </p:cNvSpPr>
          <p:nvPr>
            <p:ph type="title"/>
          </p:nvPr>
        </p:nvSpPr>
        <p:spPr>
          <a:xfrm>
            <a:off x="35496" y="0"/>
            <a:ext cx="9108504" cy="1143000"/>
          </a:xfrm>
        </p:spPr>
        <p:txBody>
          <a:bodyPr>
            <a:normAutofit/>
          </a:bodyPr>
          <a:lstStyle/>
          <a:p>
            <a:r>
              <a:rPr lang="en-GB" sz="3600" dirty="0"/>
              <a:t>Exercise: Chaining vector add kernels</a:t>
            </a:r>
          </a:p>
        </p:txBody>
      </p:sp>
      <p:sp>
        <p:nvSpPr>
          <p:cNvPr id="8" name="Content Placeholder 7"/>
          <p:cNvSpPr>
            <a:spLocks noGrp="1"/>
          </p:cNvSpPr>
          <p:nvPr>
            <p:ph idx="1"/>
          </p:nvPr>
        </p:nvSpPr>
        <p:spPr>
          <a:xfrm>
            <a:off x="179512" y="1127502"/>
            <a:ext cx="8784976" cy="5397842"/>
          </a:xfrm>
        </p:spPr>
        <p:txBody>
          <a:bodyPr>
            <a:normAutofit fontScale="85000" lnSpcReduction="20000"/>
          </a:bodyPr>
          <a:lstStyle/>
          <a:p>
            <a:pPr>
              <a:lnSpc>
                <a:spcPct val="110000"/>
              </a:lnSpc>
            </a:pPr>
            <a:r>
              <a:rPr lang="en-GB" dirty="0">
                <a:solidFill>
                  <a:schemeClr val="accent2"/>
                </a:solidFill>
              </a:rPr>
              <a:t>Goal: </a:t>
            </a:r>
          </a:p>
          <a:p>
            <a:pPr lvl="1">
              <a:lnSpc>
                <a:spcPct val="110000"/>
              </a:lnSpc>
            </a:pPr>
            <a:r>
              <a:rPr lang="en-GB" dirty="0"/>
              <a:t>To verify that you understand manipulating kernel invocations and buffers in </a:t>
            </a:r>
            <a:r>
              <a:rPr lang="en-GB" dirty="0" err="1"/>
              <a:t>OpenCL's</a:t>
            </a:r>
            <a:r>
              <a:rPr lang="en-GB" dirty="0"/>
              <a:t> C++ API</a:t>
            </a:r>
          </a:p>
          <a:p>
            <a:pPr>
              <a:lnSpc>
                <a:spcPct val="110000"/>
              </a:lnSpc>
            </a:pPr>
            <a:r>
              <a:rPr lang="en-GB" dirty="0">
                <a:solidFill>
                  <a:schemeClr val="accent2"/>
                </a:solidFill>
              </a:rPr>
              <a:t>Procedure: </a:t>
            </a:r>
          </a:p>
          <a:p>
            <a:pPr lvl="1">
              <a:lnSpc>
                <a:spcPct val="110000"/>
              </a:lnSpc>
            </a:pPr>
            <a:r>
              <a:rPr lang="en-GB" dirty="0"/>
              <a:t>Start with a VADD program in C++</a:t>
            </a:r>
          </a:p>
          <a:p>
            <a:pPr lvl="1">
              <a:lnSpc>
                <a:spcPct val="110000"/>
              </a:lnSpc>
            </a:pPr>
            <a:r>
              <a:rPr lang="en-GB" dirty="0"/>
              <a:t>Create additional buffer objects and assign them to vectors defined on the host (see the provided </a:t>
            </a:r>
            <a:r>
              <a:rPr lang="en-GB" dirty="0" err="1"/>
              <a:t>vadd</a:t>
            </a:r>
            <a:r>
              <a:rPr lang="en-GB" dirty="0"/>
              <a:t> programs for examples of how to do this)</a:t>
            </a:r>
          </a:p>
          <a:p>
            <a:pPr lvl="1">
              <a:lnSpc>
                <a:spcPct val="110000"/>
              </a:lnSpc>
            </a:pPr>
            <a:r>
              <a:rPr lang="en-GB" dirty="0"/>
              <a:t>Chain </a:t>
            </a:r>
            <a:r>
              <a:rPr lang="en-GB" dirty="0" err="1"/>
              <a:t>vadds</a:t>
            </a:r>
            <a:r>
              <a:rPr lang="en-GB" dirty="0"/>
              <a:t> … e.g. C=A+B;  D=C+E;  F=D+</a:t>
            </a:r>
            <a:r>
              <a:rPr lang="en-GB"/>
              <a:t>G.</a:t>
            </a:r>
            <a:endParaRPr lang="en-GB" dirty="0"/>
          </a:p>
          <a:p>
            <a:pPr lvl="1">
              <a:lnSpc>
                <a:spcPct val="110000"/>
              </a:lnSpc>
            </a:pPr>
            <a:r>
              <a:rPr lang="en-GB" dirty="0"/>
              <a:t>Read back the final result and verify that it is correct</a:t>
            </a:r>
          </a:p>
          <a:p>
            <a:pPr>
              <a:lnSpc>
                <a:spcPct val="110000"/>
              </a:lnSpc>
            </a:pPr>
            <a:r>
              <a:rPr lang="en-GB" dirty="0">
                <a:solidFill>
                  <a:schemeClr val="accent2"/>
                </a:solidFill>
              </a:rPr>
              <a:t>Expected output:</a:t>
            </a:r>
          </a:p>
          <a:p>
            <a:pPr lvl="1">
              <a:lnSpc>
                <a:spcPct val="110000"/>
              </a:lnSpc>
            </a:pPr>
            <a:r>
              <a:rPr lang="en-GB" dirty="0"/>
              <a:t>A message to standard output verifying that the chain of vector additions produced the correct result</a:t>
            </a:r>
          </a:p>
        </p:txBody>
      </p:sp>
      <p:sp>
        <p:nvSpPr>
          <p:cNvPr id="2" name="TextBox 1"/>
          <p:cNvSpPr txBox="1"/>
          <p:nvPr/>
        </p:nvSpPr>
        <p:spPr>
          <a:xfrm>
            <a:off x="899592" y="6488668"/>
            <a:ext cx="6712222" cy="369332"/>
          </a:xfrm>
          <a:prstGeom prst="rect">
            <a:avLst/>
          </a:prstGeom>
          <a:noFill/>
        </p:spPr>
        <p:txBody>
          <a:bodyPr wrap="none" rtlCol="0">
            <a:spAutoFit/>
          </a:bodyPr>
          <a:lstStyle/>
          <a:p>
            <a:r>
              <a:rPr lang="en-GB" dirty="0"/>
              <a:t>(Sample solution is for C = A + B; D = C + E; F = D + G; return F)</a:t>
            </a:r>
          </a:p>
        </p:txBody>
      </p:sp>
      <p:sp>
        <p:nvSpPr>
          <p:cNvPr id="3" name="Slide Number Placeholder 2">
            <a:extLst>
              <a:ext uri="{FF2B5EF4-FFF2-40B4-BE49-F238E27FC236}">
                <a16:creationId xmlns:a16="http://schemas.microsoft.com/office/drawing/2014/main" id="{F233ECC1-4BBB-EE4B-9669-92FB965B77C0}"/>
              </a:ext>
            </a:extLst>
          </p:cNvPr>
          <p:cNvSpPr>
            <a:spLocks noGrp="1"/>
          </p:cNvSpPr>
          <p:nvPr>
            <p:ph type="sldNum" sz="quarter" idx="12"/>
          </p:nvPr>
        </p:nvSpPr>
        <p:spPr/>
        <p:txBody>
          <a:bodyPr/>
          <a:lstStyle/>
          <a:p>
            <a:fld id="{10338BC4-165C-45BE-83FF-C9C7D8E962C5}" type="slidenum">
              <a:rPr lang="en-GB" smtClean="0"/>
              <a:pPr/>
              <a:t>96</a:t>
            </a:fld>
            <a:endParaRPr lang="en-GB"/>
          </a:p>
        </p:txBody>
      </p:sp>
    </p:spTree>
    <p:extLst>
      <p:ext uri="{BB962C8B-B14F-4D97-AF65-F5344CB8AC3E}">
        <p14:creationId xmlns:p14="http://schemas.microsoft.com/office/powerpoint/2010/main" val="14843682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39552" y="4406900"/>
            <a:ext cx="7772400" cy="1362075"/>
          </a:xfrm>
        </p:spPr>
        <p:txBody>
          <a:bodyPr>
            <a:normAutofit/>
          </a:bodyPr>
          <a:lstStyle/>
          <a:p>
            <a:r>
              <a:rPr lang="en-GB" dirty="0"/>
              <a:t>Introduction to OpenCL kernel programming</a:t>
            </a:r>
          </a:p>
        </p:txBody>
      </p:sp>
      <p:sp>
        <p:nvSpPr>
          <p:cNvPr id="2" name="Text Placeholder 1"/>
          <p:cNvSpPr>
            <a:spLocks noGrp="1"/>
          </p:cNvSpPr>
          <p:nvPr>
            <p:ph type="body" idx="1"/>
          </p:nvPr>
        </p:nvSpPr>
        <p:spPr/>
        <p:txBody>
          <a:bodyPr/>
          <a:lstStyle/>
          <a:p>
            <a:endParaRPr lang="en-GB"/>
          </a:p>
        </p:txBody>
      </p:sp>
      <p:sp>
        <p:nvSpPr>
          <p:cNvPr id="3" name="Slide Number Placeholder 2">
            <a:extLst>
              <a:ext uri="{FF2B5EF4-FFF2-40B4-BE49-F238E27FC236}">
                <a16:creationId xmlns:a16="http://schemas.microsoft.com/office/drawing/2014/main" id="{015380D2-F3E1-D848-9D4B-1FE0AF8CE861}"/>
              </a:ext>
            </a:extLst>
          </p:cNvPr>
          <p:cNvSpPr>
            <a:spLocks noGrp="1"/>
          </p:cNvSpPr>
          <p:nvPr>
            <p:ph type="sldNum" sz="quarter" idx="12"/>
          </p:nvPr>
        </p:nvSpPr>
        <p:spPr/>
        <p:txBody>
          <a:bodyPr/>
          <a:lstStyle/>
          <a:p>
            <a:fld id="{10338BC4-165C-45BE-83FF-C9C7D8E962C5}" type="slidenum">
              <a:rPr lang="en-GB" smtClean="0"/>
              <a:pPr/>
              <a:t>97</a:t>
            </a:fld>
            <a:endParaRPr lang="en-GB"/>
          </a:p>
        </p:txBody>
      </p:sp>
    </p:spTree>
    <p:extLst>
      <p:ext uri="{BB962C8B-B14F-4D97-AF65-F5344CB8AC3E}">
        <p14:creationId xmlns:p14="http://schemas.microsoft.com/office/powerpoint/2010/main" val="132123919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OpenCL C for Compute Kernels</a:t>
            </a:r>
          </a:p>
        </p:txBody>
      </p:sp>
      <p:sp>
        <p:nvSpPr>
          <p:cNvPr id="5" name="Content Placeholder 4"/>
          <p:cNvSpPr>
            <a:spLocks noGrp="1"/>
          </p:cNvSpPr>
          <p:nvPr>
            <p:ph idx="1"/>
          </p:nvPr>
        </p:nvSpPr>
        <p:spPr>
          <a:xfrm>
            <a:off x="179512" y="1484784"/>
            <a:ext cx="8856984" cy="5373216"/>
          </a:xfrm>
        </p:spPr>
        <p:txBody>
          <a:bodyPr>
            <a:normAutofit lnSpcReduction="10000"/>
          </a:bodyPr>
          <a:lstStyle/>
          <a:p>
            <a:r>
              <a:rPr lang="en-GB" dirty="0"/>
              <a:t>Derived from </a:t>
            </a:r>
            <a:r>
              <a:rPr lang="en-GB" b="1" dirty="0">
                <a:solidFill>
                  <a:schemeClr val="accent5"/>
                </a:solidFill>
              </a:rPr>
              <a:t>ISO C99</a:t>
            </a:r>
          </a:p>
          <a:p>
            <a:pPr lvl="1"/>
            <a:r>
              <a:rPr lang="en-GB" b="1" i="1" u="sng" dirty="0">
                <a:solidFill>
                  <a:schemeClr val="accent2"/>
                </a:solidFill>
              </a:rPr>
              <a:t>Restrictions</a:t>
            </a:r>
            <a:r>
              <a:rPr lang="en-GB" dirty="0"/>
              <a:t>: no recursion, function pointers, functions in C99 standard headers ...</a:t>
            </a:r>
          </a:p>
          <a:p>
            <a:pPr lvl="1"/>
            <a:r>
              <a:rPr lang="en-GB" dirty="0" err="1"/>
              <a:t>Preprocessing</a:t>
            </a:r>
            <a:r>
              <a:rPr lang="en-GB" dirty="0"/>
              <a:t> directives defined by C99 </a:t>
            </a:r>
            <a:r>
              <a:rPr lang="en-GB" b="1" u="sng" dirty="0"/>
              <a:t>are</a:t>
            </a:r>
            <a:r>
              <a:rPr lang="en-GB" dirty="0"/>
              <a:t> supported </a:t>
            </a:r>
            <a:r>
              <a:rPr lang="en-GB" b="1" dirty="0"/>
              <a:t>(</a:t>
            </a:r>
            <a:r>
              <a:rPr lang="en-GB" b="1" dirty="0">
                <a:latin typeface="Courier New"/>
                <a:cs typeface="Courier New"/>
              </a:rPr>
              <a:t>#include, #if </a:t>
            </a:r>
            <a:r>
              <a:rPr lang="en-GB" dirty="0"/>
              <a:t>etc.)</a:t>
            </a:r>
          </a:p>
          <a:p>
            <a:r>
              <a:rPr lang="en-GB" dirty="0"/>
              <a:t>Built-in data types</a:t>
            </a:r>
          </a:p>
          <a:p>
            <a:pPr lvl="1"/>
            <a:r>
              <a:rPr lang="en-GB" dirty="0"/>
              <a:t>Scalar and vector data types, pointers</a:t>
            </a:r>
          </a:p>
          <a:p>
            <a:pPr lvl="1"/>
            <a:r>
              <a:rPr lang="en-GB" dirty="0"/>
              <a:t>Data-type conversion functions:</a:t>
            </a:r>
          </a:p>
          <a:p>
            <a:pPr lvl="2"/>
            <a:r>
              <a:rPr lang="en-GB" b="1" dirty="0" err="1">
                <a:latin typeface="Courier New"/>
                <a:cs typeface="Courier New"/>
              </a:rPr>
              <a:t>convert_type</a:t>
            </a:r>
            <a:r>
              <a:rPr lang="en-GB" b="1" dirty="0">
                <a:latin typeface="Courier New"/>
                <a:cs typeface="Courier New"/>
              </a:rPr>
              <a:t>&lt;_sat&gt;&lt;_</a:t>
            </a:r>
            <a:r>
              <a:rPr lang="en-GB" b="1" dirty="0" err="1">
                <a:latin typeface="Courier New"/>
                <a:cs typeface="Courier New"/>
              </a:rPr>
              <a:t>roundingmode</a:t>
            </a:r>
            <a:r>
              <a:rPr lang="en-GB" b="1" dirty="0">
                <a:latin typeface="Courier New"/>
                <a:cs typeface="Courier New"/>
              </a:rPr>
              <a:t>&gt; </a:t>
            </a:r>
          </a:p>
          <a:p>
            <a:pPr lvl="1"/>
            <a:r>
              <a:rPr lang="en-GB" dirty="0"/>
              <a:t>Image types:</a:t>
            </a:r>
          </a:p>
          <a:p>
            <a:pPr lvl="2"/>
            <a:r>
              <a:rPr lang="en-GB" b="1" dirty="0">
                <a:latin typeface="Courier New"/>
                <a:cs typeface="Courier New"/>
              </a:rPr>
              <a:t>image2d_t, image3d_t</a:t>
            </a:r>
            <a:r>
              <a:rPr lang="en-GB" dirty="0">
                <a:latin typeface="Courier New"/>
                <a:cs typeface="Courier New"/>
              </a:rPr>
              <a:t> </a:t>
            </a:r>
            <a:r>
              <a:rPr lang="en-GB" dirty="0"/>
              <a:t>and </a:t>
            </a:r>
            <a:r>
              <a:rPr lang="en-GB" b="1" dirty="0" err="1">
                <a:latin typeface="Courier New"/>
                <a:cs typeface="Courier New"/>
              </a:rPr>
              <a:t>sampler_t</a:t>
            </a:r>
            <a:endParaRPr lang="en-GB" b="1" dirty="0">
              <a:latin typeface="Courier New"/>
              <a:cs typeface="Courier New"/>
            </a:endParaRPr>
          </a:p>
        </p:txBody>
      </p:sp>
      <p:sp>
        <p:nvSpPr>
          <p:cNvPr id="2" name="Slide Number Placeholder 1">
            <a:extLst>
              <a:ext uri="{FF2B5EF4-FFF2-40B4-BE49-F238E27FC236}">
                <a16:creationId xmlns:a16="http://schemas.microsoft.com/office/drawing/2014/main" id="{D149E957-CC55-4F46-9A4F-A46B96C473B1}"/>
              </a:ext>
            </a:extLst>
          </p:cNvPr>
          <p:cNvSpPr>
            <a:spLocks noGrp="1"/>
          </p:cNvSpPr>
          <p:nvPr>
            <p:ph type="sldNum" sz="quarter" idx="12"/>
          </p:nvPr>
        </p:nvSpPr>
        <p:spPr/>
        <p:txBody>
          <a:bodyPr/>
          <a:lstStyle/>
          <a:p>
            <a:fld id="{10338BC4-165C-45BE-83FF-C9C7D8E962C5}" type="slidenum">
              <a:rPr lang="en-GB" smtClean="0"/>
              <a:pPr/>
              <a:t>98</a:t>
            </a:fld>
            <a:endParaRPr lang="en-GB"/>
          </a:p>
        </p:txBody>
      </p:sp>
    </p:spTree>
    <p:extLst>
      <p:ext uri="{BB962C8B-B14F-4D97-AF65-F5344CB8AC3E}">
        <p14:creationId xmlns:p14="http://schemas.microsoft.com/office/powerpoint/2010/main" val="248158552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OpenCL C for Compute Kernels</a:t>
            </a:r>
          </a:p>
        </p:txBody>
      </p:sp>
      <p:sp>
        <p:nvSpPr>
          <p:cNvPr id="5" name="Content Placeholder 4"/>
          <p:cNvSpPr>
            <a:spLocks noGrp="1"/>
          </p:cNvSpPr>
          <p:nvPr>
            <p:ph idx="1"/>
          </p:nvPr>
        </p:nvSpPr>
        <p:spPr>
          <a:xfrm>
            <a:off x="179512" y="1484784"/>
            <a:ext cx="8856984" cy="5373216"/>
          </a:xfrm>
        </p:spPr>
        <p:txBody>
          <a:bodyPr>
            <a:normAutofit/>
          </a:bodyPr>
          <a:lstStyle/>
          <a:p>
            <a:r>
              <a:rPr lang="en-GB" dirty="0"/>
              <a:t>Built-in functions — </a:t>
            </a:r>
            <a:r>
              <a:rPr lang="en-GB" b="1" i="1" dirty="0">
                <a:solidFill>
                  <a:schemeClr val="accent2"/>
                </a:solidFill>
              </a:rPr>
              <a:t>mandatory</a:t>
            </a:r>
          </a:p>
          <a:p>
            <a:pPr lvl="1"/>
            <a:r>
              <a:rPr lang="en-GB" dirty="0"/>
              <a:t>Work-Item functions, </a:t>
            </a:r>
            <a:r>
              <a:rPr lang="en-GB" b="1" u="sng" dirty="0" err="1"/>
              <a:t>math.h</a:t>
            </a:r>
            <a:r>
              <a:rPr lang="en-GB" dirty="0"/>
              <a:t>, read/write images</a:t>
            </a:r>
          </a:p>
          <a:p>
            <a:pPr lvl="1"/>
            <a:r>
              <a:rPr lang="en-GB" dirty="0"/>
              <a:t>Relational, geometric functions, synchronization functions</a:t>
            </a:r>
          </a:p>
          <a:p>
            <a:pPr lvl="1"/>
            <a:r>
              <a:rPr lang="en-GB" dirty="0" err="1"/>
              <a:t>printf</a:t>
            </a:r>
            <a:r>
              <a:rPr lang="en-GB" dirty="0"/>
              <a:t> (OpenCL v1.2 or later)</a:t>
            </a:r>
          </a:p>
          <a:p>
            <a:r>
              <a:rPr lang="en-GB" dirty="0"/>
              <a:t>Built-in functions — </a:t>
            </a:r>
            <a:r>
              <a:rPr lang="en-GB" b="1" i="1" dirty="0">
                <a:solidFill>
                  <a:schemeClr val="accent4"/>
                </a:solidFill>
              </a:rPr>
              <a:t>optional</a:t>
            </a:r>
            <a:r>
              <a:rPr lang="en-GB" dirty="0">
                <a:solidFill>
                  <a:schemeClr val="accent4"/>
                </a:solidFill>
              </a:rPr>
              <a:t> </a:t>
            </a:r>
            <a:r>
              <a:rPr lang="en-GB" b="1" i="1" dirty="0">
                <a:solidFill>
                  <a:schemeClr val="accent4"/>
                </a:solidFill>
              </a:rPr>
              <a:t>“extensions”</a:t>
            </a:r>
          </a:p>
          <a:p>
            <a:pPr lvl="1"/>
            <a:r>
              <a:rPr lang="en-GB" dirty="0"/>
              <a:t>Double precision, atomics to global and local memory</a:t>
            </a:r>
          </a:p>
          <a:p>
            <a:pPr lvl="1"/>
            <a:r>
              <a:rPr lang="en-GB" dirty="0"/>
              <a:t>Selection of rounding modes, writes to image3d_t surface</a:t>
            </a:r>
          </a:p>
          <a:p>
            <a:endParaRPr lang="en-GB" dirty="0"/>
          </a:p>
        </p:txBody>
      </p:sp>
      <p:sp>
        <p:nvSpPr>
          <p:cNvPr id="2" name="Slide Number Placeholder 1">
            <a:extLst>
              <a:ext uri="{FF2B5EF4-FFF2-40B4-BE49-F238E27FC236}">
                <a16:creationId xmlns:a16="http://schemas.microsoft.com/office/drawing/2014/main" id="{1E1A20DF-853E-9346-B8E9-AD4F8C3C46F9}"/>
              </a:ext>
            </a:extLst>
          </p:cNvPr>
          <p:cNvSpPr>
            <a:spLocks noGrp="1"/>
          </p:cNvSpPr>
          <p:nvPr>
            <p:ph type="sldNum" sz="quarter" idx="12"/>
          </p:nvPr>
        </p:nvSpPr>
        <p:spPr/>
        <p:txBody>
          <a:bodyPr/>
          <a:lstStyle/>
          <a:p>
            <a:fld id="{10338BC4-165C-45BE-83FF-C9C7D8E962C5}" type="slidenum">
              <a:rPr lang="en-GB" smtClean="0"/>
              <a:pPr/>
              <a:t>99</a:t>
            </a:fld>
            <a:endParaRPr lang="en-GB"/>
          </a:p>
        </p:txBody>
      </p:sp>
    </p:spTree>
    <p:extLst>
      <p:ext uri="{BB962C8B-B14F-4D97-AF65-F5344CB8AC3E}">
        <p14:creationId xmlns:p14="http://schemas.microsoft.com/office/powerpoint/2010/main" val="69399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5">
                                            <p:txEl>
                                              <p:pRg st="4" end="4"/>
                                            </p:txEl>
                                          </p:spTgt>
                                        </p:tgtEl>
                                        <p:attrNameLst>
                                          <p:attrName>style.visibility</p:attrName>
                                        </p:attrNameLst>
                                      </p:cBhvr>
                                      <p:to>
                                        <p:strVal val="visible"/>
                                      </p:to>
                                    </p:set>
                                    <p:animEffect transition="in" filter="wipe(up)">
                                      <p:cBhvr>
                                        <p:cTn id="7" dur="500"/>
                                        <p:tgtEl>
                                          <p:spTgt spid="5">
                                            <p:txEl>
                                              <p:pRg st="4" end="4"/>
                                            </p:txEl>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5">
                                            <p:txEl>
                                              <p:pRg st="5" end="5"/>
                                            </p:txEl>
                                          </p:spTgt>
                                        </p:tgtEl>
                                        <p:attrNameLst>
                                          <p:attrName>style.visibility</p:attrName>
                                        </p:attrNameLst>
                                      </p:cBhvr>
                                      <p:to>
                                        <p:strVal val="visible"/>
                                      </p:to>
                                    </p:set>
                                    <p:animEffect transition="in" filter="wipe(up)">
                                      <p:cBhvr>
                                        <p:cTn id="10" dur="500"/>
                                        <p:tgtEl>
                                          <p:spTgt spid="5">
                                            <p:txEl>
                                              <p:pRg st="5" end="5"/>
                                            </p:txEl>
                                          </p:spTgt>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5">
                                            <p:txEl>
                                              <p:pRg st="6" end="6"/>
                                            </p:txEl>
                                          </p:spTgt>
                                        </p:tgtEl>
                                        <p:attrNameLst>
                                          <p:attrName>style.visibility</p:attrName>
                                        </p:attrNameLst>
                                      </p:cBhvr>
                                      <p:to>
                                        <p:strVal val="visible"/>
                                      </p:to>
                                    </p:set>
                                    <p:animEffect transition="in" filter="wipe(up)">
                                      <p:cBhvr>
                                        <p:cTn id="13" dur="500"/>
                                        <p:tgtEl>
                                          <p:spTgt spid="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theme/theme1.xml><?xml version="1.0" encoding="utf-8"?>
<a:theme xmlns:a="http://schemas.openxmlformats.org/drawingml/2006/main" name="KITE_OpenCL_Cod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ustom 2">
      <a:majorFont>
        <a:latin typeface="Trebuchet MS"/>
        <a:ea typeface=""/>
        <a:cs typeface=""/>
      </a:majorFont>
      <a:minorFont>
        <a:latin typeface="Letter Gothic Std"/>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KITE_OpenCL">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ustom 1">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40149</TotalTime>
  <Words>18213</Words>
  <Application>Microsoft Macintosh PowerPoint</Application>
  <PresentationFormat>On-screen Show (4:3)</PresentationFormat>
  <Paragraphs>2690</Paragraphs>
  <Slides>159</Slides>
  <Notes>31</Notes>
  <HiddenSlides>26</HiddenSlides>
  <MMClips>0</MMClips>
  <ScaleCrop>false</ScaleCrop>
  <HeadingPairs>
    <vt:vector size="6" baseType="variant">
      <vt:variant>
        <vt:lpstr>Fonts Used</vt:lpstr>
      </vt:variant>
      <vt:variant>
        <vt:i4>13</vt:i4>
      </vt:variant>
      <vt:variant>
        <vt:lpstr>Theme</vt:lpstr>
      </vt:variant>
      <vt:variant>
        <vt:i4>2</vt:i4>
      </vt:variant>
      <vt:variant>
        <vt:lpstr>Slide Titles</vt:lpstr>
      </vt:variant>
      <vt:variant>
        <vt:i4>159</vt:i4>
      </vt:variant>
    </vt:vector>
  </HeadingPairs>
  <TitlesOfParts>
    <vt:vector size="174" baseType="lpstr">
      <vt:lpstr>Arial</vt:lpstr>
      <vt:lpstr>Arial Black</vt:lpstr>
      <vt:lpstr>Arial Narrow</vt:lpstr>
      <vt:lpstr>Calibri</vt:lpstr>
      <vt:lpstr>Courier</vt:lpstr>
      <vt:lpstr>Courier New</vt:lpstr>
      <vt:lpstr>Courier New Bold</vt:lpstr>
      <vt:lpstr>Letter Gothic Std</vt:lpstr>
      <vt:lpstr>Myriad Set Text</vt:lpstr>
      <vt:lpstr>Times</vt:lpstr>
      <vt:lpstr>Trebuchet MS</vt:lpstr>
      <vt:lpstr>Verdana</vt:lpstr>
      <vt:lpstr>Wingdings</vt:lpstr>
      <vt:lpstr>KITE_OpenCL_Code</vt:lpstr>
      <vt:lpstr>KITE_OpenCL</vt:lpstr>
      <vt:lpstr>Hands On OpenCLTM</vt:lpstr>
      <vt:lpstr>Prof Simon McIntosh-Smith</vt:lpstr>
      <vt:lpstr>Dr James Price</vt:lpstr>
      <vt:lpstr>Dr Tom Deakin</vt:lpstr>
      <vt:lpstr>Course materials</vt:lpstr>
      <vt:lpstr>Course materials</vt:lpstr>
      <vt:lpstr>Setting up Opencl platforms</vt:lpstr>
      <vt:lpstr>Running on Windows</vt:lpstr>
      <vt:lpstr>Visual Studio</vt:lpstr>
      <vt:lpstr>Running OSX?</vt:lpstr>
      <vt:lpstr>Some notes on setting up OpenCL</vt:lpstr>
      <vt:lpstr>Setting up with AMD GPU</vt:lpstr>
      <vt:lpstr>Setting up with AMD CPU</vt:lpstr>
      <vt:lpstr>Setting up with AMD APU</vt:lpstr>
      <vt:lpstr>Setting up with Intel CPU</vt:lpstr>
      <vt:lpstr>Setting up with Intel® Xeon Phi™</vt:lpstr>
      <vt:lpstr>Setting up with NVIDIA GPUs</vt:lpstr>
      <vt:lpstr>Installing pyopencl</vt:lpstr>
      <vt:lpstr>C/C++ linking (gcc/g++)</vt:lpstr>
      <vt:lpstr>Installable Client Driver (ICD)</vt:lpstr>
      <vt:lpstr>An overview of OpenCL</vt:lpstr>
      <vt:lpstr>It’s a Heterogeneous world</vt:lpstr>
      <vt:lpstr>Processor trends</vt:lpstr>
      <vt:lpstr>Many-core performance potential</vt:lpstr>
      <vt:lpstr>How do we unlock this potential?</vt:lpstr>
      <vt:lpstr>Industry Standards for Programming Heterogeneous Platforms</vt:lpstr>
      <vt:lpstr>The origins of OpenCL</vt:lpstr>
      <vt:lpstr>OpenCL Working Group within Khronos</vt:lpstr>
      <vt:lpstr>OpenCL 2.2 Released November 2017</vt:lpstr>
      <vt:lpstr>OpenCL: From cell phone to supercomputer</vt:lpstr>
      <vt:lpstr>OpenCL Platform Model</vt:lpstr>
      <vt:lpstr>OpenCL Platform Example (One node, two CPU sockets, two GPUs)</vt:lpstr>
      <vt:lpstr>PowerPoint Presentation</vt:lpstr>
      <vt:lpstr>Using Isambard (1/2)</vt:lpstr>
      <vt:lpstr>Using Isambard (2/2)</vt:lpstr>
      <vt:lpstr>Exercise: Platform Information</vt:lpstr>
      <vt:lpstr>Exercise: Platform Information</vt:lpstr>
      <vt:lpstr>Exercise: Platform Information</vt:lpstr>
      <vt:lpstr>Exercise 1: Platform Information</vt:lpstr>
      <vt:lpstr>Important OpenCL concepts</vt:lpstr>
      <vt:lpstr>OpenCL Platform Model</vt:lpstr>
      <vt:lpstr>The BIG idea behind OpenCL</vt:lpstr>
      <vt:lpstr>An N-dimensional domain of work-items</vt:lpstr>
      <vt:lpstr>OpenCL N Dimensional Range (NDRange)</vt:lpstr>
      <vt:lpstr>OpenCL N Dimensional Range (NDRange)</vt:lpstr>
      <vt:lpstr>OpenCL Memory model</vt:lpstr>
      <vt:lpstr>The Memory Hierarchy</vt:lpstr>
      <vt:lpstr>Example: vector addition</vt:lpstr>
      <vt:lpstr>Vector Addition – C function</vt:lpstr>
      <vt:lpstr>Vector Addition - Kernel</vt:lpstr>
      <vt:lpstr>Vector Addition – Host</vt:lpstr>
      <vt:lpstr>The basic platform and runtime APIs in OpenCL (using C)</vt:lpstr>
      <vt:lpstr>1. Define the platform</vt:lpstr>
      <vt:lpstr>Context and Command-Queues</vt:lpstr>
      <vt:lpstr>Command-Queues</vt:lpstr>
      <vt:lpstr>Command-Queue execution details</vt:lpstr>
      <vt:lpstr>2. Create and Build the program</vt:lpstr>
      <vt:lpstr>Building Program Objects</vt:lpstr>
      <vt:lpstr>Error messages</vt:lpstr>
      <vt:lpstr>Conventions for naming buffers</vt:lpstr>
      <vt:lpstr>3. Setup Memory Objects</vt:lpstr>
      <vt:lpstr>What do we put in device memory?</vt:lpstr>
      <vt:lpstr>Creating and manipulating buffers</vt:lpstr>
      <vt:lpstr>Creating and manipulating buffers</vt:lpstr>
      <vt:lpstr>4. Define the kernel</vt:lpstr>
      <vt:lpstr>5. Enqueue commands</vt:lpstr>
      <vt:lpstr>5. Enqueue commands</vt:lpstr>
      <vt:lpstr>Vector Addition – Host Program</vt:lpstr>
      <vt:lpstr>Vector Addition – Host Program</vt:lpstr>
      <vt:lpstr>Exercise: Running the Vadd kernel</vt:lpstr>
      <vt:lpstr>Exercise: modifying an OpenCL program</vt:lpstr>
      <vt:lpstr>Overview of OpenCL APIs</vt:lpstr>
      <vt:lpstr>Host programs can be verbose</vt:lpstr>
      <vt:lpstr>The C++ Interface</vt:lpstr>
      <vt:lpstr>The OpenCL C++ API ref card</vt:lpstr>
      <vt:lpstr>1. Create a context and queue</vt:lpstr>
      <vt:lpstr>2. Create and Build the program</vt:lpstr>
      <vt:lpstr>Compiler error messages</vt:lpstr>
      <vt:lpstr>Compiler error messages (1/2)</vt:lpstr>
      <vt:lpstr>Compiler error messages (2/2)</vt:lpstr>
      <vt:lpstr>Compiler error messages: Complete Example</vt:lpstr>
      <vt:lpstr>3. Setup Memory Objects</vt:lpstr>
      <vt:lpstr>Creating and manipulating buffers</vt:lpstr>
      <vt:lpstr>Creating and manipulating buffers</vt:lpstr>
      <vt:lpstr>4. Define the kernel</vt:lpstr>
      <vt:lpstr>Create a kernel (advanced)</vt:lpstr>
      <vt:lpstr>5. Enqueue commands</vt:lpstr>
      <vt:lpstr>C++ Interface: setting up the host program</vt:lpstr>
      <vt:lpstr>C++ interface: The vadd host program</vt:lpstr>
      <vt:lpstr>The C++ Buffer Constructor</vt:lpstr>
      <vt:lpstr>The C++ Buffer Constructor</vt:lpstr>
      <vt:lpstr>The Python Interface</vt:lpstr>
      <vt:lpstr>Setting up the host program </vt:lpstr>
      <vt:lpstr>PowerPoint Presentation</vt:lpstr>
      <vt:lpstr>We have now covered the basic platform runtime APIs in OpenCL</vt:lpstr>
      <vt:lpstr>Exercise: Chaining vector add kernels</vt:lpstr>
      <vt:lpstr>Introduction to OpenCL kernel programming</vt:lpstr>
      <vt:lpstr>OpenCL C for Compute Kernels</vt:lpstr>
      <vt:lpstr>OpenCL C for Compute Kernels</vt:lpstr>
      <vt:lpstr>OpenCL C Language Highlights</vt:lpstr>
      <vt:lpstr>OpenCL C Language Restrictions</vt:lpstr>
      <vt:lpstr>Worked example: Linear Algebra</vt:lpstr>
      <vt:lpstr>Solving Ax=b</vt:lpstr>
      <vt:lpstr>Matrix multiplication: sequential code</vt:lpstr>
      <vt:lpstr>Matrix multiplication performance</vt:lpstr>
      <vt:lpstr>Matrix multiplication: OpenCL kernel (1/2)</vt:lpstr>
      <vt:lpstr>Matrix multiplication: OpenCL kernel (2/2)</vt:lpstr>
      <vt:lpstr>Matrix multiplication: OpenCL kernel</vt:lpstr>
      <vt:lpstr>Matrix multiplication: OpenCL kernel improved</vt:lpstr>
      <vt:lpstr>Matrix multiplication host program (C++ API)</vt:lpstr>
      <vt:lpstr>Matrix multiplication performance</vt:lpstr>
      <vt:lpstr>Exercise: Matrix Multiplication</vt:lpstr>
      <vt:lpstr>Understanding the OpenCL memory hierarchy </vt:lpstr>
      <vt:lpstr>Optimizing matrix multiplication</vt:lpstr>
      <vt:lpstr>An N-dimensional domain of work-items</vt:lpstr>
      <vt:lpstr>OpenCL Memory model</vt:lpstr>
      <vt:lpstr>OpenCL Memory model</vt:lpstr>
      <vt:lpstr>Private Memory</vt:lpstr>
      <vt:lpstr>Local Memory*</vt:lpstr>
      <vt:lpstr>Local Memory</vt:lpstr>
      <vt:lpstr>The Memory Hierarchy</vt:lpstr>
      <vt:lpstr>Memory Consistency</vt:lpstr>
      <vt:lpstr>Work-Item Synchronization</vt:lpstr>
      <vt:lpstr>Optimizing matrix multiplication</vt:lpstr>
      <vt:lpstr>An N-dimension domain of work-items</vt:lpstr>
      <vt:lpstr>Reduce work-item overhead</vt:lpstr>
      <vt:lpstr>Matrix multiplication host program (C++ API)</vt:lpstr>
      <vt:lpstr>Matrix multiplication performance</vt:lpstr>
      <vt:lpstr>Optimizing matrix multiplication</vt:lpstr>
      <vt:lpstr>Matrix multiplication: OpenCL kernel (3/3)</vt:lpstr>
      <vt:lpstr>Matrix multiplication performance</vt:lpstr>
      <vt:lpstr>Why using too much private memory can be a good thing</vt:lpstr>
      <vt:lpstr>Exercise: using private memory</vt:lpstr>
      <vt:lpstr>Optimizing matrix multiplication</vt:lpstr>
      <vt:lpstr>Row of C per work-item, A row private, B columns local</vt:lpstr>
      <vt:lpstr>Matrix multiplication host program (C++ API)</vt:lpstr>
      <vt:lpstr>Matrix multiplication performance</vt:lpstr>
      <vt:lpstr>Exercise: using local memory</vt:lpstr>
      <vt:lpstr>Making matrix multiplication really fast</vt:lpstr>
      <vt:lpstr>Matrix multiplication: sequential code</vt:lpstr>
      <vt:lpstr>Matrix multiplication: sequential code</vt:lpstr>
      <vt:lpstr>Matrix multiplication: sequential code</vt:lpstr>
      <vt:lpstr>Matrix multiplication: sequential code</vt:lpstr>
      <vt:lpstr>Matrix multiplication: sequential code</vt:lpstr>
      <vt:lpstr>Blocked matrix multiply: kernel</vt:lpstr>
      <vt:lpstr>Blocked matrix multiply: kernel</vt:lpstr>
      <vt:lpstr>Blocked matrix multiply: Host</vt:lpstr>
      <vt:lpstr>Blocked matrix multiply: Host</vt:lpstr>
      <vt:lpstr>Matrix multiplication performance</vt:lpstr>
      <vt:lpstr>Matrix multiplication performance</vt:lpstr>
      <vt:lpstr>Matrix multiplication performance (CPU)</vt:lpstr>
      <vt:lpstr>Exercise: blocked matrix multiply</vt:lpstr>
      <vt:lpstr>Synchronization in OpenCL</vt:lpstr>
      <vt:lpstr>Consider N-dimensional domain of work-items</vt:lpstr>
      <vt:lpstr>Where might we need synchronization?</vt:lpstr>
      <vt:lpstr>Simple parallel reduction</vt:lpstr>
      <vt:lpstr>A simple program that uses a reduction</vt:lpstr>
      <vt:lpstr>Numerical integration source code</vt:lpstr>
      <vt:lpstr>Exercise 8: The Pi program</vt:lpstr>
    </vt:vector>
  </TitlesOfParts>
  <Company>Hewlett-Packard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Tom Deakin;Simon McIntosh-Smith</dc:creator>
  <cp:lastModifiedBy>Simon McIntosh-Smith</cp:lastModifiedBy>
  <cp:revision>1351</cp:revision>
  <dcterms:created xsi:type="dcterms:W3CDTF">2013-06-29T14:06:29Z</dcterms:created>
  <dcterms:modified xsi:type="dcterms:W3CDTF">2018-11-25T14:06:41Z</dcterms:modified>
</cp:coreProperties>
</file>